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9"/>
  </p:notesMasterIdLst>
  <p:sldIdLst>
    <p:sldId id="302" r:id="rId4"/>
    <p:sldId id="276" r:id="rId5"/>
    <p:sldId id="297" r:id="rId6"/>
    <p:sldId id="317" r:id="rId7"/>
    <p:sldId id="301" r:id="rId8"/>
    <p:sldId id="308" r:id="rId9"/>
    <p:sldId id="318" r:id="rId10"/>
    <p:sldId id="294" r:id="rId11"/>
    <p:sldId id="310" r:id="rId12"/>
    <p:sldId id="311" r:id="rId13"/>
    <p:sldId id="312" r:id="rId14"/>
    <p:sldId id="328" r:id="rId15"/>
    <p:sldId id="329" r:id="rId16"/>
    <p:sldId id="331" r:id="rId17"/>
    <p:sldId id="274" r:id="rId18"/>
  </p:sldIdLst>
  <p:sldSz cx="9906000" cy="6858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EEF"/>
    <a:srgbClr val="939BA7"/>
    <a:srgbClr val="4472C4"/>
    <a:srgbClr val="0EC89C"/>
    <a:srgbClr val="4472A9"/>
    <a:srgbClr val="FFECB9"/>
    <a:srgbClr val="FFF7C4"/>
    <a:srgbClr val="38E838"/>
    <a:srgbClr val="ADF9E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37" autoAdjust="0"/>
    <p:restoredTop sz="95244" autoAdjust="0"/>
  </p:normalViewPr>
  <p:slideViewPr>
    <p:cSldViewPr snapToGrid="0" showGuides="1">
      <p:cViewPr>
        <p:scale>
          <a:sx n="66" d="100"/>
          <a:sy n="66" d="100"/>
        </p:scale>
        <p:origin x="1080" y="336"/>
      </p:cViewPr>
      <p:guideLst>
        <p:guide orient="horz" pos="2284"/>
        <p:guide pos="3120"/>
        <p:guide pos="381"/>
        <p:guide pos="5835"/>
        <p:guide orient="horz" pos="808"/>
        <p:guide orient="horz" pos="3967"/>
      </p:guideLst>
    </p:cSldViewPr>
  </p:slideViewPr>
  <p:outlineViewPr>
    <p:cViewPr>
      <p:scale>
        <a:sx n="33" d="100"/>
        <a:sy n="33" d="100"/>
      </p:scale>
      <p:origin x="0" y="0"/>
    </p:cViewPr>
  </p:outlin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042B27-B50B-4FC5-96BC-8F86B14BF6A2}" type="datetimeFigureOut">
              <a:rPr kumimoji="1" lang="ja-JP" altLang="en-US" smtClean="0"/>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endParaRPr kumimoji="1" lang="ja-JP" altLang="en-US"/>
          </a:p>
          <a:p>
            <a:pPr lvl="1"/>
            <a:r>
              <a:rPr kumimoji="1" lang="ja-JP" altLang="en-US"/>
              <a:t>第 </a:t>
            </a:r>
            <a:r>
              <a:rPr kumimoji="1" lang="en-US" altLang="ja-JP"/>
              <a:t>2 </a:t>
            </a:r>
            <a:r>
              <a:rPr kumimoji="1" lang="ja-JP" altLang="en-US"/>
              <a:t>レベル</a:t>
            </a:r>
            <a:endParaRPr kumimoji="1" lang="ja-JP" altLang="en-US"/>
          </a:p>
          <a:p>
            <a:pPr lvl="2"/>
            <a:r>
              <a:rPr kumimoji="1" lang="ja-JP" altLang="en-US"/>
              <a:t>第 </a:t>
            </a:r>
            <a:r>
              <a:rPr kumimoji="1" lang="en-US" altLang="ja-JP"/>
              <a:t>3 </a:t>
            </a:r>
            <a:r>
              <a:rPr kumimoji="1" lang="ja-JP" altLang="en-US"/>
              <a:t>レベル</a:t>
            </a:r>
            <a:endParaRPr kumimoji="1" lang="ja-JP" altLang="en-US"/>
          </a:p>
          <a:p>
            <a:pPr lvl="3"/>
            <a:r>
              <a:rPr kumimoji="1" lang="ja-JP" altLang="en-US"/>
              <a:t>第 </a:t>
            </a:r>
            <a:r>
              <a:rPr kumimoji="1" lang="en-US" altLang="ja-JP"/>
              <a:t>4 </a:t>
            </a:r>
            <a:r>
              <a:rPr kumimoji="1" lang="ja-JP" altLang="en-US"/>
              <a:t>レベル</a:t>
            </a:r>
            <a:endParaRPr kumimoji="1" lang="ja-JP" altLang="en-US"/>
          </a:p>
          <a:p>
            <a:pPr lvl="4"/>
            <a:r>
              <a:rPr kumimoji="1" lang="ja-JP" altLang="en-US"/>
              <a:t>第 </a:t>
            </a:r>
            <a:r>
              <a:rPr kumimoji="1" lang="en-US" altLang="ja-JP"/>
              <a:t>5 </a:t>
            </a:r>
            <a:r>
              <a:rPr kumimoji="1" lang="ja-JP" altLang="en-US"/>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98D014-9FBD-4E23-A0FD-0D883D2DB3C4}" type="slidenum">
              <a:rPr kumimoji="1" lang="ja-JP" altLang="en-US" smtClean="0"/>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2B0D822-66B0-49DC-BBBC-464BDCB1F3C3}" type="datetimeFigureOut">
              <a:rPr kumimoji="1" lang="ja-JP" altLang="en-US" smtClean="0"/>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323991-D79D-4BA5-8F62-480493D2A604}" type="slidenum">
              <a:rPr kumimoji="1" lang="ja-JP" altLang="en-US" smtClean="0"/>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B0D822-66B0-49DC-BBBC-464BDCB1F3C3}" type="datetimeFigureOut">
              <a:rPr kumimoji="1" lang="ja-JP" altLang="en-US" smtClean="0"/>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323991-D79D-4BA5-8F62-480493D2A604}" type="slidenum">
              <a:rPr kumimoji="1" lang="ja-JP" altLang="en-US" smtClean="0"/>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B0D822-66B0-49DC-BBBC-464BDCB1F3C3}" type="datetimeFigureOut">
              <a:rPr kumimoji="1" lang="ja-JP" altLang="en-US" smtClean="0"/>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323991-D79D-4BA5-8F62-480493D2A604}" type="slidenum">
              <a:rPr kumimoji="1" lang="ja-JP" altLang="en-US" smtClean="0"/>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4AF211E-4616-4748-85BA-BCB0B52CFA87}" type="datetime1">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576F634-1144-4E34-95EF-25E8A7010EC8}"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0E173B4-96F6-42F3-8DEC-CDF288E3A58C}" type="datetime1">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576F634-1144-4E34-95EF-25E8A7010EC8}"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endParaRPr lang="ja-JP" alt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A9FF228-1EF5-42CF-9AEC-354DD7AD94B5}" type="datetime1">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576F634-1144-4E34-95EF-25E8A7010EC8}"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7555805-BEC1-4C21-8BFB-709665669D6E}" type="datetime1">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576F634-1144-4E34-95EF-25E8A7010EC8}"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endParaRPr lang="ja-JP" altLang="en-US"/>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endParaRPr lang="ja-JP" altLang="en-US"/>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D1B8958-126D-4D6C-A426-434F17B311E0}" type="datetime1">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576F634-1144-4E34-95EF-25E8A7010EC8}"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448887" y="0"/>
            <a:ext cx="9457113" cy="649026"/>
          </a:xfrm>
        </p:spPr>
        <p:txBody>
          <a:bodyPr>
            <a:normAutofit/>
          </a:bodyPr>
          <a:lstStyle>
            <a:lvl1pPr>
              <a:defRPr sz="3200" b="1">
                <a:solidFill>
                  <a:schemeClr val="bg2">
                    <a:lumMod val="50000"/>
                  </a:schemeClr>
                </a:solidFill>
              </a:defRPr>
            </a:lvl1pPr>
          </a:lstStyle>
          <a:p>
            <a:r>
              <a:rPr lang="ja-JP" altLang="en-US" dirty="0"/>
              <a:t>マスター タイトルの書式設定</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B8B07B6-B1EA-4C43-9A36-4F14B3F03545}" type="datetime1">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200" b="0" i="0" u="none" strike="noStrike" kern="1200" cap="none" spc="0" normalizeH="0" baseline="0" noProof="0" dirty="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5" name="Slide Number Placeholder 4"/>
          <p:cNvSpPr>
            <a:spLocks noGrp="1"/>
          </p:cNvSpPr>
          <p:nvPr>
            <p:ph type="sldNum" sz="quarter" idx="12"/>
          </p:nvPr>
        </p:nvSpPr>
        <p:spPr>
          <a:xfrm>
            <a:off x="7128683" y="6629645"/>
            <a:ext cx="2228850" cy="254174"/>
          </a:xfrm>
        </p:spPr>
        <p:txBody>
          <a:bodyPr/>
          <a:lstStyle>
            <a:lvl1pPr>
              <a:defRPr sz="1050" b="1">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F576F634-1144-4E34-95EF-25E8A7010EC8}" type="slidenum">
              <a:rPr kumimoji="1" lang="ja-JP" altLang="en-US" sz="1050" b="1" i="0" u="none" strike="noStrike" kern="1200" cap="none" spc="0" normalizeH="0" baseline="0" noProof="0" smtClean="0">
                <a:ln>
                  <a:noFill/>
                </a:ln>
                <a:solidFill>
                  <a:srgbClr val="E7E6E6">
                    <a:lumMod val="50000"/>
                  </a:srgbClr>
                </a:solidFill>
                <a:effectLst/>
                <a:uLnTx/>
                <a:uFillTx/>
                <a:latin typeface="Meiryo UI" panose="020B0604030504040204" charset="-128"/>
                <a:ea typeface="Meiryo UI" panose="020B0604030504040204" charset="-128"/>
                <a:cs typeface="+mn-cs"/>
              </a:rPr>
            </a:fld>
            <a:endParaRPr kumimoji="1" lang="ja-JP" altLang="en-US" sz="1050" b="1" i="0" u="none" strike="noStrike" kern="1200" cap="none" spc="0" normalizeH="0" baseline="0" noProof="0" dirty="0">
              <a:ln>
                <a:noFill/>
              </a:ln>
              <a:solidFill>
                <a:srgbClr val="E7E6E6">
                  <a:lumMod val="50000"/>
                </a:srgbClr>
              </a:solidFill>
              <a:effectLst/>
              <a:uLnTx/>
              <a:uFillTx/>
              <a:latin typeface="Meiryo UI" panose="020B0604030504040204" charset="-128"/>
              <a:ea typeface="Meiryo UI" panose="020B0604030504040204" charset="-128"/>
              <a:cs typeface="+mn-cs"/>
            </a:endParaRPr>
          </a:p>
        </p:txBody>
      </p:sp>
      <p:cxnSp>
        <p:nvCxnSpPr>
          <p:cNvPr id="7" name="直線コネクタ 6"/>
          <p:cNvCxnSpPr/>
          <p:nvPr userDrawn="1"/>
        </p:nvCxnSpPr>
        <p:spPr>
          <a:xfrm flipH="1">
            <a:off x="307571" y="0"/>
            <a:ext cx="8313" cy="872836"/>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userDrawn="1"/>
        </p:nvCxnSpPr>
        <p:spPr>
          <a:xfrm>
            <a:off x="0" y="640713"/>
            <a:ext cx="9906000" cy="8313"/>
          </a:xfrm>
          <a:prstGeom prst="line">
            <a:avLst/>
          </a:prstGeom>
          <a:ln w="38100">
            <a:solidFill>
              <a:srgbClr val="0EC89C"/>
            </a:solidFill>
          </a:ln>
        </p:spPr>
        <p:style>
          <a:lnRef idx="1">
            <a:schemeClr val="accent1"/>
          </a:lnRef>
          <a:fillRef idx="0">
            <a:schemeClr val="accent1"/>
          </a:fillRef>
          <a:effectRef idx="0">
            <a:schemeClr val="accent1"/>
          </a:effectRef>
          <a:fontRef idx="minor">
            <a:schemeClr val="tx1"/>
          </a:fontRef>
        </p:style>
      </p:cxnSp>
      <p:sp>
        <p:nvSpPr>
          <p:cNvPr id="15" name="楕円 14"/>
          <p:cNvSpPr/>
          <p:nvPr userDrawn="1"/>
        </p:nvSpPr>
        <p:spPr>
          <a:xfrm flipV="1">
            <a:off x="171948" y="496777"/>
            <a:ext cx="287871" cy="287871"/>
          </a:xfrm>
          <a:prstGeom prst="ellipse">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6" name="正方形/長方形 15"/>
          <p:cNvSpPr/>
          <p:nvPr userDrawn="1"/>
        </p:nvSpPr>
        <p:spPr>
          <a:xfrm>
            <a:off x="2618" y="6676442"/>
            <a:ext cx="8958501" cy="186210"/>
          </a:xfrm>
          <a:prstGeom prst="rect">
            <a:avLst/>
          </a:prstGeom>
          <a:solidFill>
            <a:srgbClr val="0EC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7" name="正方形/長方形 16"/>
          <p:cNvSpPr/>
          <p:nvPr userDrawn="1"/>
        </p:nvSpPr>
        <p:spPr>
          <a:xfrm>
            <a:off x="9357532" y="6676442"/>
            <a:ext cx="548467" cy="181559"/>
          </a:xfrm>
          <a:prstGeom prst="rect">
            <a:avLst/>
          </a:prstGeom>
          <a:solidFill>
            <a:srgbClr val="0EC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8" name="正方形/長方形 17"/>
          <p:cNvSpPr/>
          <p:nvPr userDrawn="1"/>
        </p:nvSpPr>
        <p:spPr>
          <a:xfrm>
            <a:off x="0" y="6634682"/>
            <a:ext cx="5020887"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ja-JP" sz="9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Copyright   </a:t>
            </a:r>
            <a:r>
              <a:rPr kumimoji="1" lang="en-US" altLang="ja-JP" sz="900" b="0" i="0" u="none" strike="noStrike" kern="1200" cap="none" spc="0" normalizeH="0" baseline="0" noProof="0" dirty="0" err="1">
                <a:ln>
                  <a:noFill/>
                </a:ln>
                <a:solidFill>
                  <a:prstClr val="white"/>
                </a:solidFill>
                <a:effectLst/>
                <a:uLnTx/>
                <a:uFillTx/>
                <a:latin typeface="Meiryo UI" panose="020B0604030504040204" charset="-128"/>
                <a:ea typeface="Meiryo UI" panose="020B0604030504040204" charset="-128"/>
                <a:cs typeface="+mn-cs"/>
              </a:rPr>
              <a:t>Kusaka</a:t>
            </a:r>
            <a:r>
              <a:rPr kumimoji="1" lang="en-US" altLang="ja-JP" sz="9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Printing  Incorporated All  rights reserved</a:t>
            </a:r>
            <a:endParaRPr kumimoji="1" lang="en-US" altLang="ja-JP" sz="9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sp>
        <p:nvSpPr>
          <p:cNvPr id="19" name="正方形/長方形 18"/>
          <p:cNvSpPr/>
          <p:nvPr userDrawn="1"/>
        </p:nvSpPr>
        <p:spPr>
          <a:xfrm>
            <a:off x="532777" y="728565"/>
            <a:ext cx="62841" cy="372241"/>
          </a:xfrm>
          <a:prstGeom prst="rect">
            <a:avLst/>
          </a:prstGeom>
          <a:solidFill>
            <a:srgbClr val="0EC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pic>
        <p:nvPicPr>
          <p:cNvPr id="14" name="図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3108" y="43983"/>
            <a:ext cx="1563763" cy="572432"/>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5A2A738-29A5-4FDA-ABC6-359ECFB8F772}" type="datetime1">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576F634-1144-4E34-95EF-25E8A7010EC8}"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endParaRPr lang="ja-JP" alt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24B3BED-3AC5-4E0A-AB73-37C2AD1A7D77}" type="datetime1">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576F634-1144-4E34-95EF-25E8A7010EC8}"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B0D822-66B0-49DC-BBBC-464BDCB1F3C3}" type="datetimeFigureOut">
              <a:rPr kumimoji="1" lang="ja-JP" altLang="en-US" smtClean="0"/>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323991-D79D-4BA5-8F62-480493D2A604}" type="slidenum">
              <a:rPr kumimoji="1" lang="ja-JP" altLang="en-US" smtClean="0"/>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hasCustomPrompt="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endParaRPr lang="ja-JP" alt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6F6B9CB-4129-492F-899B-DF67B304C63D}" type="datetime1">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576F634-1144-4E34-95EF-25E8A7010EC8}"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771442E-7FAA-4F81-81DE-0D07A5046DF7}" type="datetime1">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576F634-1144-4E34-95EF-25E8A7010EC8}"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2253F30-7C59-4486-A1BC-AFD6339889EE}" type="datetime1">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576F634-1144-4E34-95EF-25E8A7010EC8}"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endParaRPr lang="ja-JP" altLang="en-US"/>
          </a:p>
        </p:txBody>
      </p:sp>
      <p:sp>
        <p:nvSpPr>
          <p:cNvPr id="4" name="Date Placeholder 3"/>
          <p:cNvSpPr>
            <a:spLocks noGrp="1"/>
          </p:cNvSpPr>
          <p:nvPr>
            <p:ph type="dt" sz="half" idx="10"/>
          </p:nvPr>
        </p:nvSpPr>
        <p:spPr/>
        <p:txBody>
          <a:bodyPr/>
          <a:lstStyle/>
          <a:p>
            <a:fld id="{E2B0D822-66B0-49DC-BBBC-464BDCB1F3C3}" type="datetimeFigureOut">
              <a:rPr kumimoji="1" lang="ja-JP" altLang="en-US" smtClean="0"/>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323991-D79D-4BA5-8F62-480493D2A604}" type="slidenum">
              <a:rPr kumimoji="1" lang="ja-JP" altLang="en-US" smtClean="0"/>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2B0D822-66B0-49DC-BBBC-464BDCB1F3C3}" type="datetimeFigureOut">
              <a:rPr kumimoji="1" lang="ja-JP" altLang="en-US" smtClean="0"/>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323991-D79D-4BA5-8F62-480493D2A604}" type="slidenum">
              <a:rPr kumimoji="1" lang="ja-JP" altLang="en-US" smtClean="0"/>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endParaRPr lang="ja-JP" altLang="en-US"/>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endParaRPr lang="ja-JP" altLang="en-US"/>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2B0D822-66B0-49DC-BBBC-464BDCB1F3C3}" type="datetimeFigureOut">
              <a:rPr kumimoji="1" lang="ja-JP" altLang="en-US" smtClean="0"/>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9323991-D79D-4BA5-8F62-480493D2A604}" type="slidenum">
              <a:rPr kumimoji="1" lang="ja-JP" altLang="en-US" smtClean="0"/>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2B0D822-66B0-49DC-BBBC-464BDCB1F3C3}" type="datetimeFigureOut">
              <a:rPr kumimoji="1" lang="ja-JP" altLang="en-US" smtClean="0"/>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9323991-D79D-4BA5-8F62-480493D2A604}" type="slidenum">
              <a:rPr kumimoji="1" lang="ja-JP" altLang="en-US" smtClean="0"/>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B0D822-66B0-49DC-BBBC-464BDCB1F3C3}" type="datetimeFigureOut">
              <a:rPr kumimoji="1" lang="ja-JP" altLang="en-US" smtClean="0"/>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11" name="Title 1"/>
          <p:cNvSpPr>
            <a:spLocks noGrp="1"/>
          </p:cNvSpPr>
          <p:nvPr>
            <p:ph type="title"/>
          </p:nvPr>
        </p:nvSpPr>
        <p:spPr>
          <a:xfrm>
            <a:off x="448887" y="0"/>
            <a:ext cx="9457113" cy="649026"/>
          </a:xfrm>
        </p:spPr>
        <p:txBody>
          <a:bodyPr>
            <a:normAutofit/>
          </a:bodyPr>
          <a:lstStyle>
            <a:lvl1pPr>
              <a:defRPr sz="3200" b="1">
                <a:solidFill>
                  <a:schemeClr val="bg2">
                    <a:lumMod val="50000"/>
                  </a:schemeClr>
                </a:solidFill>
              </a:defRPr>
            </a:lvl1pPr>
          </a:lstStyle>
          <a:p>
            <a:r>
              <a:rPr lang="ja-JP" altLang="en-US" dirty="0"/>
              <a:t>マスター タイトルの書式設定</a:t>
            </a:r>
            <a:endParaRPr lang="en-US" dirty="0"/>
          </a:p>
        </p:txBody>
      </p:sp>
      <p:cxnSp>
        <p:nvCxnSpPr>
          <p:cNvPr id="12" name="直線コネクタ 11"/>
          <p:cNvCxnSpPr/>
          <p:nvPr userDrawn="1"/>
        </p:nvCxnSpPr>
        <p:spPr>
          <a:xfrm flipH="1">
            <a:off x="307571" y="0"/>
            <a:ext cx="8313" cy="872836"/>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userDrawn="1"/>
        </p:nvCxnSpPr>
        <p:spPr>
          <a:xfrm>
            <a:off x="0" y="640713"/>
            <a:ext cx="9906000" cy="8313"/>
          </a:xfrm>
          <a:prstGeom prst="line">
            <a:avLst/>
          </a:prstGeom>
          <a:ln w="38100">
            <a:solidFill>
              <a:srgbClr val="0EC89C"/>
            </a:solidFill>
          </a:ln>
        </p:spPr>
        <p:style>
          <a:lnRef idx="1">
            <a:schemeClr val="accent1"/>
          </a:lnRef>
          <a:fillRef idx="0">
            <a:schemeClr val="accent1"/>
          </a:fillRef>
          <a:effectRef idx="0">
            <a:schemeClr val="accent1"/>
          </a:effectRef>
          <a:fontRef idx="minor">
            <a:schemeClr val="tx1"/>
          </a:fontRef>
        </p:style>
      </p:cxnSp>
      <p:sp>
        <p:nvSpPr>
          <p:cNvPr id="14" name="楕円 13"/>
          <p:cNvSpPr/>
          <p:nvPr userDrawn="1"/>
        </p:nvSpPr>
        <p:spPr>
          <a:xfrm flipV="1">
            <a:off x="171948" y="496777"/>
            <a:ext cx="287871" cy="287871"/>
          </a:xfrm>
          <a:prstGeom prst="ellipse">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userDrawn="1"/>
        </p:nvSpPr>
        <p:spPr>
          <a:xfrm>
            <a:off x="532777" y="728565"/>
            <a:ext cx="62841" cy="372241"/>
          </a:xfrm>
          <a:prstGeom prst="rect">
            <a:avLst/>
          </a:prstGeom>
          <a:solidFill>
            <a:srgbClr val="0EC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userDrawn="1"/>
        </p:nvSpPr>
        <p:spPr>
          <a:xfrm>
            <a:off x="0" y="6634682"/>
            <a:ext cx="5020887" cy="230832"/>
          </a:xfrm>
          <a:prstGeom prst="rect">
            <a:avLst/>
          </a:prstGeom>
        </p:spPr>
        <p:txBody>
          <a:bodyPr wrap="square">
            <a:spAutoFit/>
          </a:bodyPr>
          <a:lstStyle/>
          <a:p>
            <a:r>
              <a:rPr lang="en-US" altLang="ja-JP" sz="900" dirty="0">
                <a:solidFill>
                  <a:prstClr val="white"/>
                </a:solidFill>
                <a:latin typeface="Meiryo UI" panose="020B0604030504040204" charset="-128"/>
                <a:ea typeface="Meiryo UI" panose="020B0604030504040204" charset="-128"/>
              </a:rPr>
              <a:t>Copyright   </a:t>
            </a:r>
            <a:r>
              <a:rPr lang="en-US" altLang="ja-JP" sz="900" dirty="0" err="1">
                <a:solidFill>
                  <a:prstClr val="white"/>
                </a:solidFill>
                <a:latin typeface="Meiryo UI" panose="020B0604030504040204" charset="-128"/>
                <a:ea typeface="Meiryo UI" panose="020B0604030504040204" charset="-128"/>
              </a:rPr>
              <a:t>Hakuro</a:t>
            </a:r>
            <a:r>
              <a:rPr lang="en-US" altLang="ja-JP" sz="900" dirty="0">
                <a:solidFill>
                  <a:prstClr val="white"/>
                </a:solidFill>
                <a:latin typeface="Meiryo UI" panose="020B0604030504040204" charset="-128"/>
                <a:ea typeface="Meiryo UI" panose="020B0604030504040204" charset="-128"/>
              </a:rPr>
              <a:t> Printing  Incorporated All  rights reserved</a:t>
            </a:r>
            <a:endParaRPr lang="en-US" altLang="ja-JP" sz="900" dirty="0">
              <a:solidFill>
                <a:prstClr val="white"/>
              </a:solidFill>
              <a:latin typeface="Meiryo UI" panose="020B0604030504040204" charset="-128"/>
              <a:ea typeface="Meiryo UI" panose="020B0604030504040204" charset="-128"/>
            </a:endParaRPr>
          </a:p>
        </p:txBody>
      </p:sp>
      <p:sp>
        <p:nvSpPr>
          <p:cNvPr id="19" name="正方形/長方形 18"/>
          <p:cNvSpPr/>
          <p:nvPr userDrawn="1"/>
        </p:nvSpPr>
        <p:spPr>
          <a:xfrm>
            <a:off x="2618" y="6676442"/>
            <a:ext cx="8958501" cy="186210"/>
          </a:xfrm>
          <a:prstGeom prst="rect">
            <a:avLst/>
          </a:prstGeom>
          <a:solidFill>
            <a:srgbClr val="0EC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userDrawn="1"/>
        </p:nvSpPr>
        <p:spPr>
          <a:xfrm>
            <a:off x="156556" y="6654131"/>
            <a:ext cx="5020887" cy="230832"/>
          </a:xfrm>
          <a:prstGeom prst="rect">
            <a:avLst/>
          </a:prstGeom>
        </p:spPr>
        <p:txBody>
          <a:bodyPr wrap="square">
            <a:spAutoFit/>
          </a:bodyPr>
          <a:lstStyle/>
          <a:p>
            <a:pPr algn="l"/>
            <a:r>
              <a:rPr lang="en-US" altLang="ja-JP" sz="900" dirty="0">
                <a:solidFill>
                  <a:schemeClr val="bg1"/>
                </a:solidFill>
                <a:latin typeface="+mn-ea"/>
                <a:ea typeface="+mn-ea"/>
              </a:rPr>
              <a:t>Copyright   </a:t>
            </a:r>
            <a:r>
              <a:rPr lang="en-US" altLang="ja-JP" sz="900" dirty="0" err="1">
                <a:solidFill>
                  <a:schemeClr val="bg1"/>
                </a:solidFill>
                <a:latin typeface="+mn-ea"/>
                <a:ea typeface="+mn-ea"/>
              </a:rPr>
              <a:t>Kusaka</a:t>
            </a:r>
            <a:r>
              <a:rPr lang="en-US" altLang="ja-JP" sz="900" dirty="0">
                <a:solidFill>
                  <a:schemeClr val="bg1"/>
                </a:solidFill>
                <a:latin typeface="+mn-ea"/>
                <a:ea typeface="+mn-ea"/>
              </a:rPr>
              <a:t> Printing  Incorporated All  rights reserved</a:t>
            </a:r>
            <a:endParaRPr lang="en-US" altLang="ja-JP" sz="900" dirty="0">
              <a:solidFill>
                <a:schemeClr val="bg1"/>
              </a:solidFill>
              <a:latin typeface="+mn-ea"/>
              <a:ea typeface="+mn-ea"/>
            </a:endParaRPr>
          </a:p>
        </p:txBody>
      </p:sp>
      <p:sp>
        <p:nvSpPr>
          <p:cNvPr id="21" name="Slide Number Placeholder 4"/>
          <p:cNvSpPr txBox="1"/>
          <p:nvPr userDrawn="1"/>
        </p:nvSpPr>
        <p:spPr>
          <a:xfrm>
            <a:off x="7128683" y="6629645"/>
            <a:ext cx="2228850" cy="254174"/>
          </a:xfrm>
          <a:prstGeom prst="rect">
            <a:avLst/>
          </a:prstGeom>
        </p:spPr>
        <p:txBody>
          <a:bodyPr vert="horz" lIns="91440" tIns="45720" rIns="91440" bIns="45720" rtlCol="0" anchor="ctr"/>
          <a:lstStyle>
            <a:defPPr>
              <a:defRPr lang="ja-JP"/>
            </a:defPPr>
            <a:lvl1pPr marL="0" algn="r" defTabSz="914400" rtl="0" eaLnBrk="1" latinLnBrk="0" hangingPunct="1">
              <a:defRPr kumimoji="1" sz="1050" b="1" kern="1200">
                <a:solidFill>
                  <a:schemeClr val="bg2">
                    <a:lumMod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576F634-1144-4E34-95EF-25E8A7010EC8}" type="slidenum">
              <a:rPr lang="ja-JP" altLang="en-US" smtClean="0"/>
            </a:fld>
            <a:endParaRPr lang="ja-JP" altLang="en-US" dirty="0"/>
          </a:p>
        </p:txBody>
      </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3108" y="43983"/>
            <a:ext cx="1563763" cy="572432"/>
          </a:xfrm>
          <a:prstGeom prst="rect">
            <a:avLst/>
          </a:prstGeom>
        </p:spPr>
      </p:pic>
      <p:sp>
        <p:nvSpPr>
          <p:cNvPr id="17" name="正方形/長方形 16"/>
          <p:cNvSpPr/>
          <p:nvPr userDrawn="1"/>
        </p:nvSpPr>
        <p:spPr>
          <a:xfrm>
            <a:off x="9357533" y="6676442"/>
            <a:ext cx="579206" cy="179900"/>
          </a:xfrm>
          <a:prstGeom prst="rect">
            <a:avLst/>
          </a:prstGeom>
          <a:solidFill>
            <a:srgbClr val="0EC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endParaRPr lang="ja-JP" altLang="en-US"/>
          </a:p>
        </p:txBody>
      </p:sp>
      <p:sp>
        <p:nvSpPr>
          <p:cNvPr id="5" name="Date Placeholder 4"/>
          <p:cNvSpPr>
            <a:spLocks noGrp="1"/>
          </p:cNvSpPr>
          <p:nvPr>
            <p:ph type="dt" sz="half" idx="10"/>
          </p:nvPr>
        </p:nvSpPr>
        <p:spPr/>
        <p:txBody>
          <a:bodyPr/>
          <a:lstStyle/>
          <a:p>
            <a:fld id="{E2B0D822-66B0-49DC-BBBC-464BDCB1F3C3}" type="datetimeFigureOut">
              <a:rPr kumimoji="1" lang="ja-JP" altLang="en-US" smtClean="0"/>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323991-D79D-4BA5-8F62-480493D2A604}" type="slidenum">
              <a:rPr kumimoji="1" lang="ja-JP" altLang="en-US" smtClean="0"/>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hasCustomPrompt="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endParaRPr lang="ja-JP" altLang="en-US"/>
          </a:p>
        </p:txBody>
      </p:sp>
      <p:sp>
        <p:nvSpPr>
          <p:cNvPr id="5" name="Date Placeholder 4"/>
          <p:cNvSpPr>
            <a:spLocks noGrp="1"/>
          </p:cNvSpPr>
          <p:nvPr>
            <p:ph type="dt" sz="half" idx="10"/>
          </p:nvPr>
        </p:nvSpPr>
        <p:spPr/>
        <p:txBody>
          <a:bodyPr/>
          <a:lstStyle/>
          <a:p>
            <a:fld id="{E2B0D822-66B0-49DC-BBBC-464BDCB1F3C3}" type="datetimeFigureOut">
              <a:rPr kumimoji="1" lang="ja-JP" altLang="en-US" smtClean="0"/>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323991-D79D-4BA5-8F62-480493D2A604}" type="slidenum">
              <a:rPr kumimoji="1" lang="ja-JP" altLang="en-US" smtClean="0"/>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B0D822-66B0-49DC-BBBC-464BDCB1F3C3}" type="datetimeFigureOut">
              <a:rPr kumimoji="1" lang="ja-JP" altLang="en-US" smtClean="0"/>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23991-D79D-4BA5-8F62-480493D2A604}" type="slidenum">
              <a:rPr kumimoji="1" lang="ja-JP" altLang="en-US" smtClean="0"/>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3F3D019-E98A-43F2-AAA4-833CBD36C48D}" type="datetime1">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F576F634-1144-4E34-95EF-25E8A7010EC8}"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21.png"/><Relationship Id="rId1"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CB9"/>
        </a:solidFill>
        <a:effectLst/>
      </p:bgPr>
    </p:bg>
    <p:spTree>
      <p:nvGrpSpPr>
        <p:cNvPr id="1" name=""/>
        <p:cNvGrpSpPr/>
        <p:nvPr/>
      </p:nvGrpSpPr>
      <p:grpSpPr>
        <a:xfrm>
          <a:off x="0" y="0"/>
          <a:ext cx="0" cy="0"/>
          <a:chOff x="0" y="0"/>
          <a:chExt cx="0" cy="0"/>
        </a:xfrm>
      </p:grpSpPr>
      <p:sp>
        <p:nvSpPr>
          <p:cNvPr id="7" name="正方形/長方形 6"/>
          <p:cNvSpPr/>
          <p:nvPr/>
        </p:nvSpPr>
        <p:spPr>
          <a:xfrm>
            <a:off x="4885112" y="0"/>
            <a:ext cx="5020887" cy="246221"/>
          </a:xfrm>
          <a:prstGeom prst="rect">
            <a:avLst/>
          </a:prstGeom>
        </p:spPr>
        <p:txBody>
          <a:bodyPr wrap="square">
            <a:spAutoFit/>
          </a:bodyPr>
          <a:lstStyle/>
          <a:p>
            <a:pPr algn="r"/>
            <a:r>
              <a:rPr lang="en-US" altLang="ja-JP" sz="1000" dirty="0">
                <a:solidFill>
                  <a:srgbClr val="767171"/>
                </a:solidFill>
                <a:latin typeface="+mn-ea"/>
                <a:ea typeface="+mn-ea"/>
              </a:rPr>
              <a:t>Copyright   </a:t>
            </a:r>
            <a:r>
              <a:rPr lang="en-US" altLang="ja-JP" sz="1000" dirty="0" err="1">
                <a:solidFill>
                  <a:srgbClr val="767171"/>
                </a:solidFill>
                <a:latin typeface="+mn-ea"/>
              </a:rPr>
              <a:t>Kusaka</a:t>
            </a:r>
            <a:r>
              <a:rPr lang="en-US" altLang="ja-JP" sz="1000" dirty="0">
                <a:solidFill>
                  <a:srgbClr val="767171"/>
                </a:solidFill>
                <a:latin typeface="+mn-ea"/>
                <a:ea typeface="+mn-ea"/>
              </a:rPr>
              <a:t> Printing  Incorporated All  rights reserved</a:t>
            </a:r>
            <a:endParaRPr lang="en-US" altLang="ja-JP" sz="1000" dirty="0">
              <a:solidFill>
                <a:srgbClr val="767171"/>
              </a:solidFill>
              <a:latin typeface="+mn-ea"/>
              <a:ea typeface="+mn-ea"/>
            </a:endParaRPr>
          </a:p>
        </p:txBody>
      </p:sp>
      <p:pic>
        <p:nvPicPr>
          <p:cNvPr id="3" name="図形 2" descr="周年事業と採用-min"/>
          <p:cNvPicPr>
            <a:picLocks noChangeAspect="1"/>
          </p:cNvPicPr>
          <p:nvPr/>
        </p:nvPicPr>
        <p:blipFill>
          <a:blip r:embed="rId1"/>
          <a:stretch>
            <a:fillRect/>
          </a:stretch>
        </p:blipFill>
        <p:spPr>
          <a:xfrm>
            <a:off x="-11430" y="636270"/>
            <a:ext cx="9918065" cy="557911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4350" y="700034"/>
            <a:ext cx="1097280" cy="460375"/>
          </a:xfrm>
          <a:prstGeom prst="rect">
            <a:avLst/>
          </a:prstGeom>
          <a:noFill/>
        </p:spPr>
        <p:txBody>
          <a:bodyPr wrap="none" rtlCol="0" anchor="ctr">
            <a:spAutoFit/>
          </a:bodyPr>
          <a:lstStyle/>
          <a:p>
            <a:r>
              <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rPr>
              <a:t>②動画</a:t>
            </a:r>
            <a:endPar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424356" y="62642"/>
            <a:ext cx="6238668" cy="583565"/>
          </a:xfrm>
          <a:prstGeom prst="rect">
            <a:avLst/>
          </a:prstGeom>
          <a:noFill/>
        </p:spPr>
        <p:txBody>
          <a:bodyPr wrap="square" rtlCol="0" anchor="ctr">
            <a:spAutoFit/>
          </a:bodyPr>
          <a:lstStyle/>
          <a:p>
            <a:r>
              <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周年事業おすすめアイテム</a:t>
            </a:r>
            <a:endPar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8" name="テキストボックス 7"/>
          <p:cNvSpPr txBox="1"/>
          <p:nvPr/>
        </p:nvSpPr>
        <p:spPr>
          <a:xfrm>
            <a:off x="598805" y="1099185"/>
            <a:ext cx="8977630" cy="2120900"/>
          </a:xfrm>
          <a:prstGeom prst="rect">
            <a:avLst/>
          </a:prstGeom>
          <a:noFill/>
        </p:spPr>
        <p:txBody>
          <a:bodyPr wrap="square" rtlCol="0">
            <a:spAutoFit/>
          </a:bodyPr>
          <a:p>
            <a:pPr>
              <a:lnSpc>
                <a:spcPct val="110000"/>
              </a:lnSpc>
              <a:spcBef>
                <a:spcPts val="0"/>
              </a:spcBef>
              <a:spcAft>
                <a:spcPts val="0"/>
              </a:spcAft>
              <a:buNone/>
            </a:pPr>
            <a:r>
              <a:rPr lang="ja-JP" altLang="en-US" sz="2400" dirty="0">
                <a:solidFill>
                  <a:schemeClr val="tx1"/>
                </a:solidFill>
                <a:latin typeface="メイリオ" panose="020B0604030504040204" pitchFamily="50" charset="-128"/>
                <a:ea typeface="メイリオ" panose="020B0604030504040204" pitchFamily="50" charset="-128"/>
                <a:sym typeface="+mn-ea"/>
              </a:rPr>
              <a:t>音楽や様々なエフェクトを交えて、周年をよりエモーショナルに盛り上げてくれるのが動画コンテンツです。自社の歴史を振り返ることで社員の一体感をアップさせ、創業者や現経営陣の想い、地域との関わりなどを効果的に魅せることでブランディング効果も期待できます。</a:t>
            </a:r>
            <a:endParaRPr lang="ja-JP" altLang="en-US" sz="2400" dirty="0">
              <a:solidFill>
                <a:schemeClr val="tx1"/>
              </a:solidFill>
              <a:latin typeface="メイリオ" panose="020B0604030504040204" pitchFamily="50" charset="-128"/>
              <a:ea typeface="メイリオ" panose="020B0604030504040204" pitchFamily="50" charset="-128"/>
              <a:sym typeface="+mn-ea"/>
            </a:endParaRPr>
          </a:p>
        </p:txBody>
      </p:sp>
      <p:grpSp>
        <p:nvGrpSpPr>
          <p:cNvPr id="15" name="グループ化 14"/>
          <p:cNvGrpSpPr/>
          <p:nvPr/>
        </p:nvGrpSpPr>
        <p:grpSpPr>
          <a:xfrm>
            <a:off x="530225" y="3425190"/>
            <a:ext cx="3000375" cy="461010"/>
            <a:chOff x="835" y="4270"/>
            <a:chExt cx="4725" cy="726"/>
          </a:xfrm>
        </p:grpSpPr>
        <p:sp>
          <p:nvSpPr>
            <p:cNvPr id="16" name="四角形 15"/>
            <p:cNvSpPr/>
            <p:nvPr/>
          </p:nvSpPr>
          <p:spPr>
            <a:xfrm>
              <a:off x="835" y="4270"/>
              <a:ext cx="96" cy="584"/>
            </a:xfrm>
            <a:prstGeom prst="rect">
              <a:avLst/>
            </a:prstGeom>
            <a:solidFill>
              <a:srgbClr val="0EC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sp>
          <p:nvSpPr>
            <p:cNvPr id="17" name="テキスト ボックス 1"/>
            <p:cNvSpPr txBox="1"/>
            <p:nvPr/>
          </p:nvSpPr>
          <p:spPr>
            <a:xfrm>
              <a:off x="952" y="4271"/>
              <a:ext cx="4608" cy="725"/>
            </a:xfrm>
            <a:prstGeom prst="rect">
              <a:avLst/>
            </a:prstGeom>
            <a:noFill/>
          </p:spPr>
          <p:txBody>
            <a:bodyPr wrap="none" rtlCol="0" anchor="ctr">
              <a:spAutoFit/>
            </a:bodyPr>
            <a:p>
              <a:r>
                <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rPr>
                <a:t>おすすめ活用シーン</a:t>
              </a:r>
              <a:endPar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grpSp>
      <p:graphicFrame>
        <p:nvGraphicFramePr>
          <p:cNvPr id="18" name="表 17"/>
          <p:cNvGraphicFramePr/>
          <p:nvPr/>
        </p:nvGraphicFramePr>
        <p:xfrm>
          <a:off x="604520" y="4067175"/>
          <a:ext cx="4585970" cy="1922230"/>
        </p:xfrm>
        <a:graphic>
          <a:graphicData uri="http://schemas.openxmlformats.org/drawingml/2006/table">
            <a:tbl>
              <a:tblPr firstRow="1" bandRow="1">
                <a:tableStyleId>{5C22544A-7EE6-4342-B048-85BDC9FD1C3A}</a:tableStyleId>
              </a:tblPr>
              <a:tblGrid>
                <a:gridCol w="4585970"/>
              </a:tblGrid>
              <a:tr h="640715">
                <a:tc>
                  <a:txBody>
                    <a:bodyPr/>
                    <a:p>
                      <a:pPr>
                        <a:buNone/>
                      </a:pPr>
                      <a:r>
                        <a:rPr lang="ja-JP" altLang="en-US" sz="1800" b="1" dirty="0">
                          <a:solidFill>
                            <a:schemeClr val="bg2">
                              <a:lumMod val="50000"/>
                            </a:schemeClr>
                          </a:solidFill>
                          <a:latin typeface="メイリオ" panose="020B0604030504040204" pitchFamily="50" charset="-128"/>
                          <a:ea typeface="メイリオ" panose="020B0604030504040204" pitchFamily="50" charset="-128"/>
                          <a:sym typeface="+mn-ea"/>
                        </a:rPr>
                        <a:t>●</a:t>
                      </a:r>
                      <a:r>
                        <a:rPr lang="ja-JP" altLang="en-US" sz="1800" b="1" dirty="0">
                          <a:solidFill>
                            <a:schemeClr val="tx1">
                              <a:lumMod val="50000"/>
                              <a:lumOff val="50000"/>
                            </a:schemeClr>
                          </a:solidFill>
                          <a:latin typeface="メイリオ" panose="020B0604030504040204" pitchFamily="50" charset="-128"/>
                          <a:ea typeface="メイリオ" panose="020B0604030504040204" pitchFamily="50" charset="-128"/>
                          <a:sym typeface="+mn-ea"/>
                        </a:rPr>
                        <a:t>周年式典での上映</a:t>
                      </a:r>
                      <a:endParaRPr lang="ja-JP" altLang="en-US" sz="1800" b="1" dirty="0">
                        <a:solidFill>
                          <a:schemeClr val="tx1">
                            <a:lumMod val="50000"/>
                            <a:lumOff val="50000"/>
                          </a:schemeClr>
                        </a:solidFill>
                        <a:latin typeface="メイリオ" panose="020B0604030504040204" pitchFamily="50" charset="-128"/>
                        <a:ea typeface="メイリオ" panose="020B0604030504040204" pitchFamily="50" charset="-128"/>
                        <a:sym typeface="+mn-ea"/>
                      </a:endParaRPr>
                    </a:p>
                  </a:txBody>
                  <a:tcPr anchor="ctr" anchorCtr="0">
                    <a:solidFill>
                      <a:srgbClr val="D2DEEF"/>
                    </a:solidFill>
                  </a:tcPr>
                </a:tc>
              </a:tr>
              <a:tr h="640715">
                <a:tc>
                  <a:txBody>
                    <a:bodyPr/>
                    <a:p>
                      <a:pPr>
                        <a:buNone/>
                      </a:pPr>
                      <a:r>
                        <a:rPr lang="ja-JP" altLang="en-US" sz="1800" b="1" dirty="0">
                          <a:solidFill>
                            <a:schemeClr val="bg2">
                              <a:lumMod val="50000"/>
                            </a:schemeClr>
                          </a:solidFill>
                          <a:latin typeface="メイリオ" panose="020B0604030504040204" pitchFamily="50" charset="-128"/>
                          <a:ea typeface="メイリオ" panose="020B0604030504040204" pitchFamily="50" charset="-128"/>
                          <a:sym typeface="+mn-ea"/>
                        </a:rPr>
                        <a:t>●コーポレートサイトで社外へ公開</a:t>
                      </a:r>
                      <a:endParaRPr lang="ja-JP" altLang="en-US" sz="1800" b="1" dirty="0">
                        <a:solidFill>
                          <a:schemeClr val="bg2">
                            <a:lumMod val="50000"/>
                          </a:schemeClr>
                        </a:solidFill>
                        <a:latin typeface="メイリオ" panose="020B0604030504040204" pitchFamily="50" charset="-128"/>
                        <a:ea typeface="メイリオ" panose="020B0604030504040204" pitchFamily="50" charset="-128"/>
                        <a:sym typeface="+mn-ea"/>
                      </a:endParaRPr>
                    </a:p>
                  </a:txBody>
                  <a:tcPr anchor="ctr" anchorCtr="0">
                    <a:noFill/>
                  </a:tcPr>
                </a:tc>
              </a:tr>
              <a:tr h="640800">
                <a:tc>
                  <a:txBody>
                    <a:bodyPr/>
                    <a:p>
                      <a:pPr>
                        <a:buNone/>
                      </a:pPr>
                      <a:r>
                        <a:rPr lang="ja-JP" altLang="en-US" sz="1800" b="1" dirty="0">
                          <a:solidFill>
                            <a:schemeClr val="bg2">
                              <a:lumMod val="50000"/>
                            </a:schemeClr>
                          </a:solidFill>
                          <a:latin typeface="メイリオ" panose="020B0604030504040204" pitchFamily="50" charset="-128"/>
                          <a:ea typeface="メイリオ" panose="020B0604030504040204" pitchFamily="50" charset="-128"/>
                          <a:sym typeface="+mn-ea"/>
                        </a:rPr>
                        <a:t>●</a:t>
                      </a:r>
                      <a:r>
                        <a:rPr lang="en-US" altLang="ja-JP" sz="1800" b="1" dirty="0">
                          <a:solidFill>
                            <a:schemeClr val="bg2">
                              <a:lumMod val="50000"/>
                            </a:schemeClr>
                          </a:solidFill>
                          <a:latin typeface="メイリオ" panose="020B0604030504040204" pitchFamily="50" charset="-128"/>
                          <a:ea typeface="メイリオ" panose="020B0604030504040204" pitchFamily="50" charset="-128"/>
                          <a:sym typeface="+mn-ea"/>
                        </a:rPr>
                        <a:t>SNS</a:t>
                      </a:r>
                      <a:r>
                        <a:rPr lang="ja-JP" altLang="en-US" sz="1800" b="1" dirty="0">
                          <a:solidFill>
                            <a:schemeClr val="bg2">
                              <a:lumMod val="50000"/>
                            </a:schemeClr>
                          </a:solidFill>
                          <a:latin typeface="メイリオ" panose="020B0604030504040204" pitchFamily="50" charset="-128"/>
                          <a:ea typeface="メイリオ" panose="020B0604030504040204" pitchFamily="50" charset="-128"/>
                          <a:sym typeface="+mn-ea"/>
                        </a:rPr>
                        <a:t>で幅広く発信</a:t>
                      </a:r>
                      <a:endParaRPr lang="ja-JP" altLang="en-US" sz="1800" b="1" dirty="0">
                        <a:solidFill>
                          <a:schemeClr val="bg2">
                            <a:lumMod val="50000"/>
                          </a:schemeClr>
                        </a:solidFill>
                        <a:latin typeface="メイリオ" panose="020B0604030504040204" pitchFamily="50" charset="-128"/>
                        <a:ea typeface="メイリオ" panose="020B0604030504040204" pitchFamily="50" charset="-128"/>
                        <a:sym typeface="+mn-ea"/>
                      </a:endParaRPr>
                    </a:p>
                  </a:txBody>
                  <a:tcPr anchor="ctr" anchorCtr="0">
                    <a:solidFill>
                      <a:srgbClr val="D2DEEF"/>
                    </a:solidFill>
                  </a:tcPr>
                </a:tc>
              </a:tr>
            </a:tbl>
          </a:graphicData>
        </a:graphic>
      </p:graphicFrame>
      <p:pic>
        <p:nvPicPr>
          <p:cNvPr id="3" name="図形 2" descr="23275531_s"/>
          <p:cNvPicPr>
            <a:picLocks noChangeAspect="1"/>
          </p:cNvPicPr>
          <p:nvPr/>
        </p:nvPicPr>
        <p:blipFill>
          <a:blip r:embed="rId1"/>
          <a:stretch>
            <a:fillRect/>
          </a:stretch>
        </p:blipFill>
        <p:spPr>
          <a:xfrm>
            <a:off x="5457190" y="3435985"/>
            <a:ext cx="3825875" cy="255333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4350" y="700034"/>
            <a:ext cx="1706880" cy="460375"/>
          </a:xfrm>
          <a:prstGeom prst="rect">
            <a:avLst/>
          </a:prstGeom>
          <a:noFill/>
        </p:spPr>
        <p:txBody>
          <a:bodyPr wrap="none" rtlCol="0" anchor="ctr">
            <a:spAutoFit/>
          </a:bodyPr>
          <a:lstStyle/>
          <a:p>
            <a:r>
              <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rPr>
              <a:t>③新聞広告</a:t>
            </a:r>
            <a:endPar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424356" y="62642"/>
            <a:ext cx="6238668" cy="583565"/>
          </a:xfrm>
          <a:prstGeom prst="rect">
            <a:avLst/>
          </a:prstGeom>
          <a:noFill/>
        </p:spPr>
        <p:txBody>
          <a:bodyPr wrap="square" rtlCol="0" anchor="ctr">
            <a:spAutoFit/>
          </a:bodyPr>
          <a:lstStyle/>
          <a:p>
            <a:r>
              <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周年事業おすすめアイテム</a:t>
            </a:r>
            <a:endPar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8" name="テキストボックス 7"/>
          <p:cNvSpPr txBox="1"/>
          <p:nvPr/>
        </p:nvSpPr>
        <p:spPr>
          <a:xfrm>
            <a:off x="598805" y="1099185"/>
            <a:ext cx="8977630" cy="1714500"/>
          </a:xfrm>
          <a:prstGeom prst="rect">
            <a:avLst/>
          </a:prstGeom>
          <a:noFill/>
        </p:spPr>
        <p:txBody>
          <a:bodyPr wrap="square" rtlCol="0">
            <a:spAutoFit/>
          </a:bodyPr>
          <a:p>
            <a:pPr>
              <a:lnSpc>
                <a:spcPct val="110000"/>
              </a:lnSpc>
              <a:spcBef>
                <a:spcPts val="0"/>
              </a:spcBef>
              <a:spcAft>
                <a:spcPts val="0"/>
              </a:spcAft>
              <a:buNone/>
            </a:pPr>
            <a:r>
              <a:rPr lang="ja-JP" altLang="en-US" sz="2400" dirty="0">
                <a:solidFill>
                  <a:schemeClr val="tx1"/>
                </a:solidFill>
                <a:latin typeface="メイリオ" panose="020B0604030504040204" pitchFamily="50" charset="-128"/>
                <a:ea typeface="メイリオ" panose="020B0604030504040204" pitchFamily="50" charset="-128"/>
                <a:sym typeface="+mn-ea"/>
              </a:rPr>
              <a:t>幅広い読者層と信頼性を持つ新聞へ広告を出すことは、周年事業の</a:t>
            </a:r>
            <a:r>
              <a:rPr lang="en-US" altLang="ja-JP" sz="2400" dirty="0">
                <a:solidFill>
                  <a:schemeClr val="tx1"/>
                </a:solidFill>
                <a:latin typeface="メイリオ" panose="020B0604030504040204" pitchFamily="50" charset="-128"/>
                <a:ea typeface="メイリオ" panose="020B0604030504040204" pitchFamily="50" charset="-128"/>
                <a:sym typeface="+mn-ea"/>
              </a:rPr>
              <a:t>PR</a:t>
            </a:r>
            <a:r>
              <a:rPr lang="ja-JP" altLang="en-US" sz="2400" dirty="0">
                <a:solidFill>
                  <a:schemeClr val="tx1"/>
                </a:solidFill>
                <a:latin typeface="メイリオ" panose="020B0604030504040204" pitchFamily="50" charset="-128"/>
                <a:ea typeface="メイリオ" panose="020B0604030504040204" pitchFamily="50" charset="-128"/>
                <a:sym typeface="+mn-ea"/>
              </a:rPr>
              <a:t>による企業の認知度・ブランディングの向上にとてもに効果的です。また、地域に根ざした広告戦略を展開することで、地域社会との関係を深めることができます。</a:t>
            </a:r>
            <a:endParaRPr lang="ja-JP" altLang="en-US" sz="2400" dirty="0">
              <a:solidFill>
                <a:schemeClr val="tx1"/>
              </a:solidFill>
              <a:latin typeface="メイリオ" panose="020B0604030504040204" pitchFamily="50" charset="-128"/>
              <a:ea typeface="メイリオ" panose="020B0604030504040204" pitchFamily="50" charset="-128"/>
              <a:sym typeface="+mn-ea"/>
            </a:endParaRPr>
          </a:p>
        </p:txBody>
      </p:sp>
      <p:grpSp>
        <p:nvGrpSpPr>
          <p:cNvPr id="15" name="グループ化 14"/>
          <p:cNvGrpSpPr/>
          <p:nvPr/>
        </p:nvGrpSpPr>
        <p:grpSpPr>
          <a:xfrm>
            <a:off x="530225" y="3425190"/>
            <a:ext cx="3000375" cy="461010"/>
            <a:chOff x="835" y="4270"/>
            <a:chExt cx="4725" cy="726"/>
          </a:xfrm>
        </p:grpSpPr>
        <p:sp>
          <p:nvSpPr>
            <p:cNvPr id="16" name="四角形 15"/>
            <p:cNvSpPr/>
            <p:nvPr/>
          </p:nvSpPr>
          <p:spPr>
            <a:xfrm>
              <a:off x="835" y="4270"/>
              <a:ext cx="96" cy="584"/>
            </a:xfrm>
            <a:prstGeom prst="rect">
              <a:avLst/>
            </a:prstGeom>
            <a:solidFill>
              <a:srgbClr val="0EC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sp>
          <p:nvSpPr>
            <p:cNvPr id="17" name="テキスト ボックス 1"/>
            <p:cNvSpPr txBox="1"/>
            <p:nvPr/>
          </p:nvSpPr>
          <p:spPr>
            <a:xfrm>
              <a:off x="952" y="4271"/>
              <a:ext cx="4608" cy="725"/>
            </a:xfrm>
            <a:prstGeom prst="rect">
              <a:avLst/>
            </a:prstGeom>
            <a:noFill/>
          </p:spPr>
          <p:txBody>
            <a:bodyPr wrap="none" rtlCol="0" anchor="ctr">
              <a:spAutoFit/>
            </a:bodyPr>
            <a:p>
              <a:r>
                <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rPr>
                <a:t>おすすめ活用シーン</a:t>
              </a:r>
              <a:endPar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grpSp>
      <p:graphicFrame>
        <p:nvGraphicFramePr>
          <p:cNvPr id="18" name="表 17"/>
          <p:cNvGraphicFramePr/>
          <p:nvPr/>
        </p:nvGraphicFramePr>
        <p:xfrm>
          <a:off x="604520" y="4067175"/>
          <a:ext cx="4585970" cy="1922230"/>
        </p:xfrm>
        <a:graphic>
          <a:graphicData uri="http://schemas.openxmlformats.org/drawingml/2006/table">
            <a:tbl>
              <a:tblPr firstRow="1" bandRow="1">
                <a:tableStyleId>{5C22544A-7EE6-4342-B048-85BDC9FD1C3A}</a:tableStyleId>
              </a:tblPr>
              <a:tblGrid>
                <a:gridCol w="4585970"/>
              </a:tblGrid>
              <a:tr h="640715">
                <a:tc>
                  <a:txBody>
                    <a:bodyPr/>
                    <a:p>
                      <a:pPr>
                        <a:buNone/>
                      </a:pPr>
                      <a:r>
                        <a:rPr lang="ja-JP" altLang="en-US" sz="1800" dirty="0">
                          <a:solidFill>
                            <a:schemeClr val="bg2">
                              <a:lumMod val="50000"/>
                            </a:schemeClr>
                          </a:solidFill>
                          <a:latin typeface="メイリオ" panose="020B0604030504040204" pitchFamily="50" charset="-128"/>
                          <a:ea typeface="メイリオ" panose="020B0604030504040204" pitchFamily="50" charset="-128"/>
                          <a:sym typeface="+mn-ea"/>
                        </a:rPr>
                        <a:t>●幅広い層への企業</a:t>
                      </a:r>
                      <a:r>
                        <a:rPr lang="en-US" altLang="ja-JP" sz="1800" dirty="0">
                          <a:solidFill>
                            <a:schemeClr val="bg2">
                              <a:lumMod val="50000"/>
                            </a:schemeClr>
                          </a:solidFill>
                          <a:latin typeface="メイリオ" panose="020B0604030504040204" pitchFamily="50" charset="-128"/>
                          <a:ea typeface="メイリオ" panose="020B0604030504040204" pitchFamily="50" charset="-128"/>
                          <a:sym typeface="+mn-ea"/>
                        </a:rPr>
                        <a:t>PR</a:t>
                      </a:r>
                      <a:endParaRPr lang="en-US" altLang="ja-JP" sz="1800" dirty="0">
                        <a:solidFill>
                          <a:schemeClr val="bg2">
                            <a:lumMod val="50000"/>
                          </a:schemeClr>
                        </a:solidFill>
                        <a:latin typeface="メイリオ" panose="020B0604030504040204" pitchFamily="50" charset="-128"/>
                        <a:ea typeface="メイリオ" panose="020B0604030504040204" pitchFamily="50" charset="-128"/>
                        <a:sym typeface="+mn-ea"/>
                      </a:endParaRPr>
                    </a:p>
                  </a:txBody>
                  <a:tcPr anchor="ctr" anchorCtr="0">
                    <a:solidFill>
                      <a:srgbClr val="D2DEEF"/>
                    </a:solidFill>
                  </a:tcPr>
                </a:tc>
              </a:tr>
              <a:tr h="640715">
                <a:tc>
                  <a:txBody>
                    <a:bodyPr/>
                    <a:p>
                      <a:pPr>
                        <a:buNone/>
                      </a:pPr>
                      <a:r>
                        <a:rPr lang="ja-JP" altLang="en-US" sz="1800" b="1" dirty="0">
                          <a:solidFill>
                            <a:schemeClr val="bg2">
                              <a:lumMod val="50000"/>
                            </a:schemeClr>
                          </a:solidFill>
                          <a:latin typeface="メイリオ" panose="020B0604030504040204" pitchFamily="50" charset="-128"/>
                          <a:ea typeface="メイリオ" panose="020B0604030504040204" pitchFamily="50" charset="-128"/>
                          <a:sym typeface="+mn-ea"/>
                        </a:rPr>
                        <a:t>●</a:t>
                      </a:r>
                      <a:r>
                        <a:rPr lang="ja-JP" altLang="en-US" sz="1800" b="1" dirty="0">
                          <a:solidFill>
                            <a:schemeClr val="tx1">
                              <a:lumMod val="50000"/>
                              <a:lumOff val="50000"/>
                            </a:schemeClr>
                          </a:solidFill>
                          <a:latin typeface="メイリオ" panose="020B0604030504040204" pitchFamily="50" charset="-128"/>
                          <a:ea typeface="メイリオ" panose="020B0604030504040204" pitchFamily="50" charset="-128"/>
                          <a:sym typeface="+mn-ea"/>
                        </a:rPr>
                        <a:t>周年イベントの告知</a:t>
                      </a:r>
                      <a:endParaRPr lang="ja-JP" altLang="en-US" sz="1800" b="1" dirty="0">
                        <a:solidFill>
                          <a:schemeClr val="bg2">
                            <a:lumMod val="50000"/>
                          </a:schemeClr>
                        </a:solidFill>
                        <a:latin typeface="メイリオ" panose="020B0604030504040204" pitchFamily="50" charset="-128"/>
                        <a:ea typeface="メイリオ" panose="020B0604030504040204" pitchFamily="50" charset="-128"/>
                        <a:sym typeface="+mn-ea"/>
                      </a:endParaRPr>
                    </a:p>
                  </a:txBody>
                  <a:tcPr anchor="ctr" anchorCtr="0">
                    <a:noFill/>
                  </a:tcPr>
                </a:tc>
              </a:tr>
              <a:tr h="640800">
                <a:tc>
                  <a:txBody>
                    <a:bodyPr/>
                    <a:p>
                      <a:pPr>
                        <a:buNone/>
                      </a:pPr>
                      <a:r>
                        <a:rPr lang="ja-JP" altLang="en-US" sz="1800" b="1" dirty="0">
                          <a:solidFill>
                            <a:schemeClr val="bg2">
                              <a:lumMod val="50000"/>
                            </a:schemeClr>
                          </a:solidFill>
                          <a:latin typeface="メイリオ" panose="020B0604030504040204" pitchFamily="50" charset="-128"/>
                          <a:ea typeface="メイリオ" panose="020B0604030504040204" pitchFamily="50" charset="-128"/>
                          <a:sym typeface="+mn-ea"/>
                        </a:rPr>
                        <a:t>●会社の歴史資料としての保管</a:t>
                      </a:r>
                      <a:endParaRPr lang="ja-JP" altLang="en-US" sz="1800" b="1" dirty="0">
                        <a:solidFill>
                          <a:schemeClr val="bg2">
                            <a:lumMod val="50000"/>
                          </a:schemeClr>
                        </a:solidFill>
                        <a:latin typeface="メイリオ" panose="020B0604030504040204" pitchFamily="50" charset="-128"/>
                        <a:ea typeface="メイリオ" panose="020B0604030504040204" pitchFamily="50" charset="-128"/>
                        <a:sym typeface="+mn-ea"/>
                      </a:endParaRPr>
                    </a:p>
                  </a:txBody>
                  <a:tcPr anchor="ctr" anchorCtr="0">
                    <a:solidFill>
                      <a:srgbClr val="D2DEEF"/>
                    </a:solidFill>
                  </a:tcPr>
                </a:tc>
              </a:tr>
            </a:tbl>
          </a:graphicData>
        </a:graphic>
      </p:graphicFrame>
      <p:pic>
        <p:nvPicPr>
          <p:cNvPr id="3" name="図形 2" descr="3633_s"/>
          <p:cNvPicPr>
            <a:picLocks noChangeAspect="1"/>
          </p:cNvPicPr>
          <p:nvPr/>
        </p:nvPicPr>
        <p:blipFill>
          <a:blip r:embed="rId1"/>
          <a:srcRect l="44049" t="41354"/>
          <a:stretch>
            <a:fillRect/>
          </a:stretch>
        </p:blipFill>
        <p:spPr>
          <a:xfrm>
            <a:off x="5342255" y="3426460"/>
            <a:ext cx="4114800" cy="287782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4350" y="700034"/>
            <a:ext cx="2011680" cy="460375"/>
          </a:xfrm>
          <a:prstGeom prst="rect">
            <a:avLst/>
          </a:prstGeom>
          <a:noFill/>
        </p:spPr>
        <p:txBody>
          <a:bodyPr wrap="none" rtlCol="0" anchor="ctr">
            <a:spAutoFit/>
          </a:bodyPr>
          <a:lstStyle/>
          <a:p>
            <a:r>
              <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rPr>
              <a:t>④ピンバッジ</a:t>
            </a:r>
            <a:endPar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424356" y="62642"/>
            <a:ext cx="6238668" cy="583565"/>
          </a:xfrm>
          <a:prstGeom prst="rect">
            <a:avLst/>
          </a:prstGeom>
          <a:noFill/>
        </p:spPr>
        <p:txBody>
          <a:bodyPr wrap="square" rtlCol="0" anchor="ctr">
            <a:spAutoFit/>
          </a:bodyPr>
          <a:lstStyle/>
          <a:p>
            <a:r>
              <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周年事業おすすめアイテム</a:t>
            </a:r>
            <a:endPar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8" name="テキストボックス 7"/>
          <p:cNvSpPr txBox="1"/>
          <p:nvPr/>
        </p:nvSpPr>
        <p:spPr>
          <a:xfrm>
            <a:off x="598805" y="1099185"/>
            <a:ext cx="8977630" cy="2120900"/>
          </a:xfrm>
          <a:prstGeom prst="rect">
            <a:avLst/>
          </a:prstGeom>
          <a:noFill/>
        </p:spPr>
        <p:txBody>
          <a:bodyPr wrap="square" rtlCol="0">
            <a:spAutoFit/>
          </a:bodyPr>
          <a:p>
            <a:pPr>
              <a:lnSpc>
                <a:spcPct val="110000"/>
              </a:lnSpc>
              <a:spcBef>
                <a:spcPts val="0"/>
              </a:spcBef>
              <a:spcAft>
                <a:spcPts val="0"/>
              </a:spcAft>
              <a:buNone/>
            </a:pPr>
            <a:r>
              <a:rPr lang="ja-JP" altLang="en-US" sz="2400" dirty="0">
                <a:solidFill>
                  <a:schemeClr val="tx1"/>
                </a:solidFill>
                <a:latin typeface="メイリオ" panose="020B0604030504040204" pitchFamily="50" charset="-128"/>
                <a:ea typeface="メイリオ" panose="020B0604030504040204" pitchFamily="50" charset="-128"/>
                <a:sym typeface="+mn-ea"/>
              </a:rPr>
              <a:t>気軽に配布できて特別感も演出できるノベルティグッズの活用もおすすめです。中でもピンバッジは、メッセージをスマートに発信できるツールとして様々な場面で活用されており、周年記念品にもうってつけのアイテムです。社内の結束感を高めたり、ブランドや企業活動のさりげない</a:t>
            </a:r>
            <a:r>
              <a:rPr lang="en-US" altLang="ja-JP" sz="2400" dirty="0">
                <a:solidFill>
                  <a:schemeClr val="tx1"/>
                </a:solidFill>
                <a:latin typeface="メイリオ" panose="020B0604030504040204" pitchFamily="50" charset="-128"/>
                <a:ea typeface="メイリオ" panose="020B0604030504040204" pitchFamily="50" charset="-128"/>
                <a:sym typeface="+mn-ea"/>
              </a:rPr>
              <a:t>PR</a:t>
            </a:r>
            <a:r>
              <a:rPr lang="ja-JP" altLang="en-US" sz="2400" dirty="0">
                <a:solidFill>
                  <a:schemeClr val="tx1"/>
                </a:solidFill>
                <a:latin typeface="メイリオ" panose="020B0604030504040204" pitchFamily="50" charset="-128"/>
                <a:ea typeface="メイリオ" panose="020B0604030504040204" pitchFamily="50" charset="-128"/>
                <a:sym typeface="+mn-ea"/>
              </a:rPr>
              <a:t>に効果的です。</a:t>
            </a:r>
            <a:endParaRPr lang="ja-JP" altLang="en-US" sz="2400" dirty="0">
              <a:solidFill>
                <a:schemeClr val="tx1"/>
              </a:solidFill>
              <a:latin typeface="メイリオ" panose="020B0604030504040204" pitchFamily="50" charset="-128"/>
              <a:ea typeface="メイリオ" panose="020B0604030504040204" pitchFamily="50" charset="-128"/>
              <a:sym typeface="+mn-ea"/>
            </a:endParaRPr>
          </a:p>
        </p:txBody>
      </p:sp>
      <p:grpSp>
        <p:nvGrpSpPr>
          <p:cNvPr id="15" name="グループ化 14"/>
          <p:cNvGrpSpPr/>
          <p:nvPr/>
        </p:nvGrpSpPr>
        <p:grpSpPr>
          <a:xfrm>
            <a:off x="530225" y="3425190"/>
            <a:ext cx="3000375" cy="461010"/>
            <a:chOff x="835" y="4270"/>
            <a:chExt cx="4725" cy="726"/>
          </a:xfrm>
        </p:grpSpPr>
        <p:sp>
          <p:nvSpPr>
            <p:cNvPr id="16" name="四角形 15"/>
            <p:cNvSpPr/>
            <p:nvPr/>
          </p:nvSpPr>
          <p:spPr>
            <a:xfrm>
              <a:off x="835" y="4270"/>
              <a:ext cx="96" cy="584"/>
            </a:xfrm>
            <a:prstGeom prst="rect">
              <a:avLst/>
            </a:prstGeom>
            <a:solidFill>
              <a:srgbClr val="0EC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sp>
          <p:nvSpPr>
            <p:cNvPr id="17" name="テキスト ボックス 1"/>
            <p:cNvSpPr txBox="1"/>
            <p:nvPr/>
          </p:nvSpPr>
          <p:spPr>
            <a:xfrm>
              <a:off x="952" y="4271"/>
              <a:ext cx="4608" cy="725"/>
            </a:xfrm>
            <a:prstGeom prst="rect">
              <a:avLst/>
            </a:prstGeom>
            <a:noFill/>
          </p:spPr>
          <p:txBody>
            <a:bodyPr wrap="none" rtlCol="0" anchor="ctr">
              <a:spAutoFit/>
            </a:bodyPr>
            <a:p>
              <a:r>
                <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rPr>
                <a:t>おすすめ活用シーン</a:t>
              </a:r>
              <a:endPar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grpSp>
      <p:graphicFrame>
        <p:nvGraphicFramePr>
          <p:cNvPr id="18" name="表 17"/>
          <p:cNvGraphicFramePr/>
          <p:nvPr/>
        </p:nvGraphicFramePr>
        <p:xfrm>
          <a:off x="604520" y="4067175"/>
          <a:ext cx="4585970" cy="1922230"/>
        </p:xfrm>
        <a:graphic>
          <a:graphicData uri="http://schemas.openxmlformats.org/drawingml/2006/table">
            <a:tbl>
              <a:tblPr firstRow="1" bandRow="1">
                <a:tableStyleId>{5C22544A-7EE6-4342-B048-85BDC9FD1C3A}</a:tableStyleId>
              </a:tblPr>
              <a:tblGrid>
                <a:gridCol w="4585970"/>
              </a:tblGrid>
              <a:tr h="640715">
                <a:tc>
                  <a:txBody>
                    <a:bodyPr/>
                    <a:p>
                      <a:pPr>
                        <a:buNone/>
                      </a:pPr>
                      <a:r>
                        <a:rPr lang="ja-JP" altLang="en-US" sz="1800" dirty="0">
                          <a:solidFill>
                            <a:schemeClr val="bg2">
                              <a:lumMod val="50000"/>
                            </a:schemeClr>
                          </a:solidFill>
                          <a:latin typeface="メイリオ" panose="020B0604030504040204" pitchFamily="50" charset="-128"/>
                          <a:ea typeface="メイリオ" panose="020B0604030504040204" pitchFamily="50" charset="-128"/>
                          <a:sym typeface="+mn-ea"/>
                        </a:rPr>
                        <a:t>●周年記念品として配布</a:t>
                      </a:r>
                      <a:endParaRPr lang="ja-JP" altLang="en-US" sz="1800" dirty="0">
                        <a:solidFill>
                          <a:schemeClr val="bg2">
                            <a:lumMod val="50000"/>
                          </a:schemeClr>
                        </a:solidFill>
                        <a:latin typeface="メイリオ" panose="020B0604030504040204" pitchFamily="50" charset="-128"/>
                        <a:ea typeface="メイリオ" panose="020B0604030504040204" pitchFamily="50" charset="-128"/>
                        <a:sym typeface="+mn-ea"/>
                      </a:endParaRPr>
                    </a:p>
                  </a:txBody>
                  <a:tcPr anchor="ctr" anchorCtr="0">
                    <a:solidFill>
                      <a:srgbClr val="D2DEEF"/>
                    </a:solidFill>
                  </a:tcPr>
                </a:tc>
              </a:tr>
              <a:tr h="640715">
                <a:tc>
                  <a:txBody>
                    <a:bodyPr/>
                    <a:p>
                      <a:pPr>
                        <a:buNone/>
                      </a:pPr>
                      <a:r>
                        <a:rPr lang="ja-JP" altLang="en-US" sz="1800" b="1" dirty="0">
                          <a:solidFill>
                            <a:schemeClr val="bg2">
                              <a:lumMod val="50000"/>
                            </a:schemeClr>
                          </a:solidFill>
                          <a:latin typeface="メイリオ" panose="020B0604030504040204" pitchFamily="50" charset="-128"/>
                          <a:ea typeface="メイリオ" panose="020B0604030504040204" pitchFamily="50" charset="-128"/>
                          <a:sym typeface="+mn-ea"/>
                        </a:rPr>
                        <a:t>●</a:t>
                      </a:r>
                      <a:r>
                        <a:rPr lang="ja-JP" altLang="en-US" sz="1800" b="1" dirty="0">
                          <a:solidFill>
                            <a:schemeClr val="tx1">
                              <a:lumMod val="50000"/>
                              <a:lumOff val="50000"/>
                            </a:schemeClr>
                          </a:solidFill>
                          <a:latin typeface="メイリオ" panose="020B0604030504040204" pitchFamily="50" charset="-128"/>
                          <a:ea typeface="メイリオ" panose="020B0604030504040204" pitchFamily="50" charset="-128"/>
                          <a:sym typeface="+mn-ea"/>
                        </a:rPr>
                        <a:t>イベントで着用し外部へ</a:t>
                      </a:r>
                      <a:r>
                        <a:rPr lang="en-US" altLang="ja-JP" sz="1800" b="1" dirty="0">
                          <a:solidFill>
                            <a:schemeClr val="tx1">
                              <a:lumMod val="50000"/>
                              <a:lumOff val="50000"/>
                            </a:schemeClr>
                          </a:solidFill>
                          <a:latin typeface="メイリオ" panose="020B0604030504040204" pitchFamily="50" charset="-128"/>
                          <a:ea typeface="メイリオ" panose="020B0604030504040204" pitchFamily="50" charset="-128"/>
                          <a:sym typeface="+mn-ea"/>
                        </a:rPr>
                        <a:t>PR</a:t>
                      </a:r>
                      <a:endParaRPr lang="en-US" altLang="ja-JP" sz="1800" b="1" dirty="0">
                        <a:solidFill>
                          <a:schemeClr val="tx1">
                            <a:lumMod val="50000"/>
                            <a:lumOff val="50000"/>
                          </a:schemeClr>
                        </a:solidFill>
                        <a:latin typeface="メイリオ" panose="020B0604030504040204" pitchFamily="50" charset="-128"/>
                        <a:ea typeface="メイリオ" panose="020B0604030504040204" pitchFamily="50" charset="-128"/>
                        <a:sym typeface="+mn-ea"/>
                      </a:endParaRPr>
                    </a:p>
                  </a:txBody>
                  <a:tcPr anchor="ctr" anchorCtr="0">
                    <a:noFill/>
                  </a:tcPr>
                </a:tc>
              </a:tr>
            </a:tbl>
          </a:graphicData>
        </a:graphic>
      </p:graphicFrame>
      <p:pic>
        <p:nvPicPr>
          <p:cNvPr id="3" name="図形 2" descr="KP"/>
          <p:cNvPicPr>
            <a:picLocks noChangeAspect="1"/>
          </p:cNvPicPr>
          <p:nvPr/>
        </p:nvPicPr>
        <p:blipFill>
          <a:blip r:embed="rId1"/>
          <a:srcRect l="10520" t="23747" r="20388" b="23453"/>
          <a:stretch>
            <a:fillRect/>
          </a:stretch>
        </p:blipFill>
        <p:spPr>
          <a:xfrm>
            <a:off x="5468620" y="3425190"/>
            <a:ext cx="3776345" cy="28860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4350" y="700034"/>
            <a:ext cx="1402080" cy="460375"/>
          </a:xfrm>
          <a:prstGeom prst="rect">
            <a:avLst/>
          </a:prstGeom>
          <a:noFill/>
        </p:spPr>
        <p:txBody>
          <a:bodyPr wrap="none" rtlCol="0" anchor="ctr">
            <a:spAutoFit/>
          </a:bodyPr>
          <a:lstStyle/>
          <a:p>
            <a:r>
              <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rPr>
              <a:t>⑤表彰状</a:t>
            </a:r>
            <a:endPar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424356" y="62642"/>
            <a:ext cx="6238668" cy="583565"/>
          </a:xfrm>
          <a:prstGeom prst="rect">
            <a:avLst/>
          </a:prstGeom>
          <a:noFill/>
        </p:spPr>
        <p:txBody>
          <a:bodyPr wrap="square" rtlCol="0" anchor="ctr">
            <a:spAutoFit/>
          </a:bodyPr>
          <a:lstStyle/>
          <a:p>
            <a:r>
              <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周年事業おすすめアイテム</a:t>
            </a:r>
            <a:endPar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8" name="テキストボックス 7"/>
          <p:cNvSpPr txBox="1"/>
          <p:nvPr/>
        </p:nvSpPr>
        <p:spPr>
          <a:xfrm>
            <a:off x="598805" y="1099185"/>
            <a:ext cx="8977630" cy="2526665"/>
          </a:xfrm>
          <a:prstGeom prst="rect">
            <a:avLst/>
          </a:prstGeom>
          <a:noFill/>
        </p:spPr>
        <p:txBody>
          <a:bodyPr wrap="square" rtlCol="0">
            <a:spAutoFit/>
          </a:bodyPr>
          <a:p>
            <a:pPr>
              <a:lnSpc>
                <a:spcPct val="110000"/>
              </a:lnSpc>
              <a:spcBef>
                <a:spcPts val="0"/>
              </a:spcBef>
              <a:spcAft>
                <a:spcPts val="0"/>
              </a:spcAft>
              <a:buNone/>
            </a:pPr>
            <a:r>
              <a:rPr lang="ja-JP" altLang="en-US" sz="2400" dirty="0">
                <a:solidFill>
                  <a:schemeClr val="tx1"/>
                </a:solidFill>
                <a:latin typeface="メイリオ" panose="020B0604030504040204" pitchFamily="50" charset="-128"/>
                <a:ea typeface="メイリオ" panose="020B0604030504040204" pitchFamily="50" charset="-128"/>
                <a:sym typeface="+mn-ea"/>
              </a:rPr>
              <a:t>周年事業の目的の一つは、社員に対してこれまでの勤続や事業への貢献に対して会社から感謝の気持ちを伝えることです。言葉だけでなく、表彰状という形でこれまでの感謝や今後の活躍への期待を伝えることで、特別感の演出や社員もモチベーション・エンゲージメントの向上にも寄与します。記念品も合わせて贈呈すれば、</a:t>
            </a:r>
            <a:r>
              <a:rPr lang="ja-JP" altLang="en-US" sz="2400" dirty="0">
                <a:solidFill>
                  <a:schemeClr val="tx1"/>
                </a:solidFill>
                <a:latin typeface="メイリオ" panose="020B0604030504040204" pitchFamily="50" charset="-128"/>
                <a:ea typeface="メイリオ" panose="020B0604030504040204" pitchFamily="50" charset="-128"/>
                <a:sym typeface="+mn-ea"/>
              </a:rPr>
              <a:t>より喜ばれ企業の士気もあがることでしょう。</a:t>
            </a:r>
            <a:endParaRPr lang="ja-JP" altLang="en-US" sz="2400" dirty="0">
              <a:solidFill>
                <a:schemeClr val="tx1"/>
              </a:solidFill>
              <a:latin typeface="メイリオ" panose="020B0604030504040204" pitchFamily="50" charset="-128"/>
              <a:ea typeface="メイリオ" panose="020B0604030504040204" pitchFamily="50" charset="-128"/>
              <a:sym typeface="+mn-ea"/>
            </a:endParaRPr>
          </a:p>
        </p:txBody>
      </p:sp>
      <p:grpSp>
        <p:nvGrpSpPr>
          <p:cNvPr id="15" name="グループ化 14"/>
          <p:cNvGrpSpPr/>
          <p:nvPr/>
        </p:nvGrpSpPr>
        <p:grpSpPr>
          <a:xfrm>
            <a:off x="530225" y="4169410"/>
            <a:ext cx="3000375" cy="461010"/>
            <a:chOff x="835" y="4270"/>
            <a:chExt cx="4725" cy="726"/>
          </a:xfrm>
        </p:grpSpPr>
        <p:sp>
          <p:nvSpPr>
            <p:cNvPr id="16" name="四角形 15"/>
            <p:cNvSpPr/>
            <p:nvPr/>
          </p:nvSpPr>
          <p:spPr>
            <a:xfrm>
              <a:off x="835" y="4270"/>
              <a:ext cx="96" cy="584"/>
            </a:xfrm>
            <a:prstGeom prst="rect">
              <a:avLst/>
            </a:prstGeom>
            <a:solidFill>
              <a:srgbClr val="0EC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sp>
          <p:nvSpPr>
            <p:cNvPr id="17" name="テキスト ボックス 1"/>
            <p:cNvSpPr txBox="1"/>
            <p:nvPr/>
          </p:nvSpPr>
          <p:spPr>
            <a:xfrm>
              <a:off x="952" y="4271"/>
              <a:ext cx="4608" cy="725"/>
            </a:xfrm>
            <a:prstGeom prst="rect">
              <a:avLst/>
            </a:prstGeom>
            <a:noFill/>
          </p:spPr>
          <p:txBody>
            <a:bodyPr wrap="none" rtlCol="0" anchor="ctr">
              <a:spAutoFit/>
            </a:bodyPr>
            <a:p>
              <a:r>
                <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rPr>
                <a:t>おすすめ活用シーン</a:t>
              </a:r>
              <a:endPar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grpSp>
      <p:graphicFrame>
        <p:nvGraphicFramePr>
          <p:cNvPr id="18" name="表 17"/>
          <p:cNvGraphicFramePr/>
          <p:nvPr/>
        </p:nvGraphicFramePr>
        <p:xfrm>
          <a:off x="604520" y="4811395"/>
          <a:ext cx="4585970" cy="1922230"/>
        </p:xfrm>
        <a:graphic>
          <a:graphicData uri="http://schemas.openxmlformats.org/drawingml/2006/table">
            <a:tbl>
              <a:tblPr firstRow="1" bandRow="1">
                <a:tableStyleId>{5C22544A-7EE6-4342-B048-85BDC9FD1C3A}</a:tableStyleId>
              </a:tblPr>
              <a:tblGrid>
                <a:gridCol w="4585970"/>
              </a:tblGrid>
              <a:tr h="640715">
                <a:tc>
                  <a:txBody>
                    <a:bodyPr/>
                    <a:p>
                      <a:pPr>
                        <a:buNone/>
                      </a:pPr>
                      <a:r>
                        <a:rPr lang="ja-JP" altLang="en-US" sz="1800" dirty="0">
                          <a:solidFill>
                            <a:schemeClr val="bg2">
                              <a:lumMod val="50000"/>
                            </a:schemeClr>
                          </a:solidFill>
                          <a:latin typeface="メイリオ" panose="020B0604030504040204" pitchFamily="50" charset="-128"/>
                          <a:ea typeface="メイリオ" panose="020B0604030504040204" pitchFamily="50" charset="-128"/>
                          <a:sym typeface="+mn-ea"/>
                        </a:rPr>
                        <a:t>●周年</a:t>
                      </a:r>
                      <a:r>
                        <a:rPr lang="ja-JP" altLang="en-US" sz="1800" dirty="0">
                          <a:solidFill>
                            <a:schemeClr val="bg2">
                              <a:lumMod val="50000"/>
                            </a:schemeClr>
                          </a:solidFill>
                          <a:latin typeface="メイリオ" panose="020B0604030504040204" pitchFamily="50" charset="-128"/>
                          <a:ea typeface="メイリオ" panose="020B0604030504040204" pitchFamily="50" charset="-128"/>
                          <a:sym typeface="+mn-ea"/>
                        </a:rPr>
                        <a:t>記念式典での授与</a:t>
                      </a:r>
                      <a:endParaRPr lang="ja-JP" altLang="en-US" sz="1800" dirty="0">
                        <a:solidFill>
                          <a:schemeClr val="bg2">
                            <a:lumMod val="50000"/>
                          </a:schemeClr>
                        </a:solidFill>
                        <a:latin typeface="メイリオ" panose="020B0604030504040204" pitchFamily="50" charset="-128"/>
                        <a:ea typeface="メイリオ" panose="020B0604030504040204" pitchFamily="50" charset="-128"/>
                        <a:sym typeface="+mn-ea"/>
                      </a:endParaRPr>
                    </a:p>
                  </a:txBody>
                  <a:tcPr anchor="ctr" anchorCtr="0">
                    <a:solidFill>
                      <a:srgbClr val="D2DEEF"/>
                    </a:solidFill>
                  </a:tcPr>
                </a:tc>
              </a:tr>
            </a:tbl>
          </a:graphicData>
        </a:graphic>
      </p:graphicFrame>
      <p:pic>
        <p:nvPicPr>
          <p:cNvPr id="3" name="図形 2" descr="4507748_s"/>
          <p:cNvPicPr>
            <a:picLocks noChangeAspect="1"/>
          </p:cNvPicPr>
          <p:nvPr/>
        </p:nvPicPr>
        <p:blipFill>
          <a:blip r:embed="rId1"/>
          <a:stretch>
            <a:fillRect/>
          </a:stretch>
        </p:blipFill>
        <p:spPr>
          <a:xfrm>
            <a:off x="5434965" y="4142740"/>
            <a:ext cx="3829050" cy="215455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4350" y="700034"/>
            <a:ext cx="5364480" cy="460375"/>
          </a:xfrm>
          <a:prstGeom prst="rect">
            <a:avLst/>
          </a:prstGeom>
          <a:noFill/>
        </p:spPr>
        <p:txBody>
          <a:bodyPr wrap="none" rtlCol="0" anchor="ctr">
            <a:spAutoFit/>
          </a:bodyPr>
          <a:lstStyle/>
          <a:p>
            <a:r>
              <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rPr>
              <a:t>周年事業と採用に</a:t>
            </a:r>
            <a:r>
              <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rPr>
              <a:t>は</a:t>
            </a:r>
            <a:r>
              <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rPr>
              <a:t>密接な関係がある</a:t>
            </a:r>
            <a:endPar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424356" y="62642"/>
            <a:ext cx="6238668" cy="583565"/>
          </a:xfrm>
          <a:prstGeom prst="rect">
            <a:avLst/>
          </a:prstGeom>
          <a:noFill/>
        </p:spPr>
        <p:txBody>
          <a:bodyPr wrap="square" rtlCol="0" anchor="ctr">
            <a:spAutoFit/>
          </a:bodyPr>
          <a:lstStyle/>
          <a:p>
            <a:r>
              <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まとめ</a:t>
            </a:r>
            <a:endPar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0" name="角丸四角形 9"/>
          <p:cNvSpPr/>
          <p:nvPr/>
        </p:nvSpPr>
        <p:spPr>
          <a:xfrm>
            <a:off x="617855" y="1424305"/>
            <a:ext cx="8670925" cy="4560570"/>
          </a:xfrm>
          <a:prstGeom prst="roundRect">
            <a:avLst/>
          </a:prstGeom>
          <a:solidFill>
            <a:schemeClr val="bg1"/>
          </a:solidFill>
          <a:ln w="381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ja-JP" altLang="en-US"/>
          </a:p>
        </p:txBody>
      </p:sp>
      <p:sp>
        <p:nvSpPr>
          <p:cNvPr id="9" name="テキストボックス 8"/>
          <p:cNvSpPr txBox="1"/>
          <p:nvPr/>
        </p:nvSpPr>
        <p:spPr>
          <a:xfrm>
            <a:off x="857885" y="1687830"/>
            <a:ext cx="8190230" cy="3969385"/>
          </a:xfrm>
          <a:prstGeom prst="rect">
            <a:avLst/>
          </a:prstGeom>
          <a:noFill/>
        </p:spPr>
        <p:txBody>
          <a:bodyPr wrap="square" rtlCol="0">
            <a:spAutoFit/>
          </a:bodyPr>
          <a:p>
            <a:pPr>
              <a:lnSpc>
                <a:spcPct val="150000"/>
              </a:lnSpc>
              <a:spcBef>
                <a:spcPts val="0"/>
              </a:spcBef>
              <a:spcAft>
                <a:spcPts val="0"/>
              </a:spcAft>
              <a:buNone/>
            </a:pPr>
            <a:r>
              <a:rPr lang="ja-JP" altLang="en-US" sz="2800" dirty="0">
                <a:latin typeface="メイリオ" panose="020B0604030504040204" pitchFamily="50" charset="-128"/>
                <a:ea typeface="メイリオ" panose="020B0604030504040204" pitchFamily="50" charset="-128"/>
                <a:sym typeface="+mn-ea"/>
              </a:rPr>
              <a:t>周年事業による世間での認知度・信頼度アップや社員のモチベーション・エンゲージメントの向上は、採用活動の強化にも密接に関わっています。周年事業</a:t>
            </a:r>
            <a:r>
              <a:rPr lang="ja-JP" altLang="en-US" sz="2800" dirty="0">
                <a:latin typeface="メイリオ" panose="020B0604030504040204" pitchFamily="50" charset="-128"/>
                <a:ea typeface="メイリオ" panose="020B0604030504040204" pitchFamily="50" charset="-128"/>
                <a:sym typeface="+mn-ea"/>
              </a:rPr>
              <a:t>の目的やイベント内容に合わせたアイテムを活用して、周年ムードと共に企業全体を盛り上げていきましょう！</a:t>
            </a:r>
            <a:endParaRPr lang="ja-JP" altLang="en-US" sz="2800" dirty="0">
              <a:latin typeface="メイリオ" panose="020B0604030504040204" pitchFamily="50" charset="-128"/>
              <a:ea typeface="メイリオ" panose="020B0604030504040204" pitchFamily="50" charset="-128"/>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お問い合わせ</a:t>
            </a:r>
            <a:endParaRPr kumimoji="1" lang="ja-JP" altLang="en-US" dirty="0"/>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576F634-1144-4E34-95EF-25E8A7010EC8}" type="slidenum">
              <a:rPr kumimoji="1" lang="ja-JP" altLang="en-US" sz="1050" b="1" i="0" u="none" strike="noStrike" kern="1200" cap="none" spc="0" normalizeH="0" baseline="0" noProof="0" smtClean="0">
                <a:ln>
                  <a:noFill/>
                </a:ln>
                <a:solidFill>
                  <a:srgbClr val="E7E6E6">
                    <a:lumMod val="50000"/>
                  </a:srgbClr>
                </a:solidFill>
                <a:effectLst/>
                <a:uLnTx/>
                <a:uFillTx/>
                <a:latin typeface="Meiryo UI" panose="020B0604030504040204" charset="-128"/>
                <a:ea typeface="Meiryo UI" panose="020B0604030504040204" charset="-128"/>
                <a:cs typeface="+mn-cs"/>
              </a:rPr>
            </a:fld>
            <a:endParaRPr kumimoji="1" lang="ja-JP" altLang="en-US" sz="1050" b="1" i="0" u="none" strike="noStrike" kern="1200" cap="none" spc="0" normalizeH="0" baseline="0" noProof="0" dirty="0">
              <a:ln>
                <a:noFill/>
              </a:ln>
              <a:solidFill>
                <a:srgbClr val="E7E6E6">
                  <a:lumMod val="50000"/>
                </a:srgbClr>
              </a:solidFill>
              <a:effectLst/>
              <a:uLnTx/>
              <a:uFillTx/>
              <a:latin typeface="Meiryo UI" panose="020B0604030504040204" charset="-128"/>
              <a:ea typeface="Meiryo UI" panose="020B0604030504040204" charset="-128"/>
              <a:cs typeface="+mn-cs"/>
            </a:endParaRPr>
          </a:p>
        </p:txBody>
      </p:sp>
      <p:sp>
        <p:nvSpPr>
          <p:cNvPr id="4" name="テキスト ボックス 3"/>
          <p:cNvSpPr txBox="1"/>
          <p:nvPr/>
        </p:nvSpPr>
        <p:spPr>
          <a:xfrm>
            <a:off x="943199" y="788400"/>
            <a:ext cx="819241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ja-JP" altLang="en-US" sz="2400" b="1" i="0" u="none" strike="noStrike" kern="1200" cap="none" spc="0" normalizeH="0" baseline="0" noProof="0" dirty="0">
                <a:ln w="57150">
                  <a:solidFill>
                    <a:srgbClr val="0EC89C"/>
                  </a:solidFill>
                </a:ln>
                <a:solidFill>
                  <a:srgbClr val="0EC89C"/>
                </a:solidFill>
                <a:effectLst/>
                <a:uLnTx/>
                <a:uFillTx/>
                <a:latin typeface="Meiryo UI" panose="020B0604030504040204" charset="-128"/>
                <a:ea typeface="Meiryo UI" panose="020B0604030504040204" charset="-128"/>
              </a:rPr>
              <a:t>・</a:t>
            </a:r>
            <a:r>
              <a:rPr lang="ja-JP" altLang="en-US" sz="2400" b="1" dirty="0">
                <a:ln w="57150">
                  <a:solidFill>
                    <a:srgbClr val="0EC89C"/>
                  </a:solidFill>
                </a:ln>
                <a:solidFill>
                  <a:srgbClr val="0EC89C"/>
                </a:solidFill>
                <a:latin typeface="Meiryo UI" panose="020B0604030504040204" charset="-128"/>
                <a:ea typeface="Meiryo UI" panose="020B0604030504040204" charset="-128"/>
              </a:rPr>
              <a:t>採用で有効な施策が打てていない</a:t>
            </a:r>
            <a:endParaRPr lang="en-US" altLang="ja-JP" sz="2400" b="1" dirty="0">
              <a:ln w="57150">
                <a:solidFill>
                  <a:srgbClr val="0EC89C"/>
                </a:solidFill>
              </a:ln>
              <a:solidFill>
                <a:srgbClr val="0EC89C"/>
              </a:solidFill>
              <a:latin typeface="Meiryo UI" panose="020B0604030504040204" charset="-128"/>
              <a:ea typeface="Meiryo UI" panose="020B0604030504040204" charset="-128"/>
            </a:endParaRPr>
          </a:p>
          <a:p>
            <a:pPr marL="0" marR="0" lvl="0" indent="0" algn="l" defTabSz="914400" rtl="0" eaLnBrk="1" fontAlgn="auto" latinLnBrk="0" hangingPunct="1">
              <a:lnSpc>
                <a:spcPct val="100000"/>
              </a:lnSpc>
              <a:spcBef>
                <a:spcPts val="0"/>
              </a:spcBef>
              <a:spcAft>
                <a:spcPts val="0"/>
              </a:spcAft>
              <a:buClrTx/>
              <a:buSzTx/>
              <a:buFontTx/>
              <a:buNone/>
              <a:defRPr/>
            </a:pPr>
            <a:r>
              <a:rPr kumimoji="1" lang="ja-JP" altLang="en-US" sz="2400" b="1" i="0" u="none" strike="noStrike" kern="1200" cap="none" spc="0" normalizeH="0" baseline="0" noProof="0" dirty="0">
                <a:ln w="57150">
                  <a:solidFill>
                    <a:srgbClr val="0EC89C"/>
                  </a:solidFill>
                </a:ln>
                <a:solidFill>
                  <a:srgbClr val="0EC89C"/>
                </a:solidFill>
                <a:effectLst/>
                <a:uLnTx/>
                <a:uFillTx/>
                <a:latin typeface="Meiryo UI" panose="020B0604030504040204" charset="-128"/>
                <a:ea typeface="Meiryo UI" panose="020B0604030504040204" charset="-128"/>
              </a:rPr>
              <a:t>・他の採用手法を知りたい</a:t>
            </a:r>
            <a:endParaRPr kumimoji="1" lang="ja-JP" altLang="en-US" sz="2400" b="1" i="0" u="none" strike="noStrike" kern="1200" cap="none" spc="0" normalizeH="0" baseline="0" noProof="0" dirty="0">
              <a:ln w="57150">
                <a:solidFill>
                  <a:srgbClr val="0EC89C"/>
                </a:solidFill>
              </a:ln>
              <a:solidFill>
                <a:srgbClr val="0EC89C"/>
              </a:solidFill>
              <a:effectLst/>
              <a:uLnTx/>
              <a:uFillTx/>
              <a:latin typeface="Meiryo UI" panose="020B0604030504040204" charset="-128"/>
              <a:ea typeface="Meiryo UI" panose="020B0604030504040204" charset="-128"/>
            </a:endParaRPr>
          </a:p>
          <a:p>
            <a:pPr marL="0" marR="0" lvl="0" indent="0" algn="l" defTabSz="914400" rtl="0" eaLnBrk="1" fontAlgn="auto" latinLnBrk="0" hangingPunct="1">
              <a:lnSpc>
                <a:spcPct val="100000"/>
              </a:lnSpc>
              <a:spcBef>
                <a:spcPts val="0"/>
              </a:spcBef>
              <a:spcAft>
                <a:spcPts val="0"/>
              </a:spcAft>
              <a:buClrTx/>
              <a:buSzTx/>
              <a:buFontTx/>
              <a:buNone/>
              <a:defRPr/>
            </a:pPr>
            <a:r>
              <a:rPr kumimoji="1" lang="ja-JP" altLang="en-US" sz="2400" b="1" i="0" u="none" strike="noStrike" kern="1200" cap="none" spc="0" normalizeH="0" baseline="0" noProof="0" dirty="0">
                <a:ln w="57150">
                  <a:solidFill>
                    <a:srgbClr val="0EC89C"/>
                  </a:solidFill>
                </a:ln>
                <a:solidFill>
                  <a:srgbClr val="0EC89C"/>
                </a:solidFill>
                <a:effectLst/>
                <a:uLnTx/>
                <a:uFillTx/>
                <a:latin typeface="Meiryo UI" panose="020B0604030504040204" charset="-128"/>
                <a:ea typeface="Meiryo UI" panose="020B0604030504040204" charset="-128"/>
              </a:rPr>
              <a:t>・今自社に必要なツールを教えてほしい</a:t>
            </a:r>
            <a:endParaRPr kumimoji="1" lang="ja-JP" altLang="en-US" sz="2400" b="1" i="0" u="none" strike="noStrike" kern="1200" cap="none" spc="0" normalizeH="0" baseline="0" noProof="0" dirty="0">
              <a:ln w="57150">
                <a:solidFill>
                  <a:srgbClr val="0EC89C"/>
                </a:solidFill>
              </a:ln>
              <a:solidFill>
                <a:srgbClr val="0EC89C"/>
              </a:solidFill>
              <a:effectLst/>
              <a:uLnTx/>
              <a:uFillTx/>
              <a:latin typeface="Meiryo UI" panose="020B0604030504040204" charset="-128"/>
              <a:ea typeface="Meiryo UI" panose="020B0604030504040204" charset="-128"/>
            </a:endParaRPr>
          </a:p>
          <a:p>
            <a:pPr marL="0" marR="0" lvl="0" indent="0" algn="l" defTabSz="914400" rtl="0" eaLnBrk="1" fontAlgn="auto" latinLnBrk="0" hangingPunct="1">
              <a:lnSpc>
                <a:spcPct val="100000"/>
              </a:lnSpc>
              <a:spcBef>
                <a:spcPts val="0"/>
              </a:spcBef>
              <a:spcAft>
                <a:spcPts val="0"/>
              </a:spcAft>
              <a:buClrTx/>
              <a:buSzTx/>
              <a:buFontTx/>
              <a:buNone/>
              <a:defRPr/>
            </a:pPr>
            <a:r>
              <a:rPr kumimoji="1" lang="ja-JP" altLang="en-US" sz="2400" b="1" i="0" u="none" strike="noStrike" kern="1200" cap="none" spc="0" normalizeH="0" baseline="0" noProof="0" dirty="0">
                <a:ln>
                  <a:noFill/>
                </a:ln>
                <a:solidFill>
                  <a:srgbClr val="0EC89C"/>
                </a:solidFill>
                <a:effectLst/>
                <a:uLnTx/>
                <a:uFillTx/>
                <a:latin typeface="Meiryo UI" panose="020B0604030504040204" charset="-128"/>
                <a:ea typeface="Meiryo UI" panose="020B0604030504040204" charset="-128"/>
              </a:rPr>
              <a:t>などのご要望がございましたら、お気軽にお問い合わせください。</a:t>
            </a:r>
            <a:endParaRPr kumimoji="1" lang="ja-JP" altLang="en-US" sz="2400" b="1" i="0" u="none" strike="noStrike" kern="1200" cap="none" spc="0" normalizeH="0" baseline="0" noProof="0" dirty="0">
              <a:ln>
                <a:noFill/>
              </a:ln>
              <a:solidFill>
                <a:srgbClr val="0EC89C"/>
              </a:solidFill>
              <a:effectLst/>
              <a:uLnTx/>
              <a:uFillTx/>
              <a:latin typeface="Meiryo UI" panose="020B0604030504040204" charset="-128"/>
              <a:ea typeface="Meiryo UI" panose="020B0604030504040204" charset="-128"/>
            </a:endParaRPr>
          </a:p>
        </p:txBody>
      </p:sp>
      <p:sp>
        <p:nvSpPr>
          <p:cNvPr id="5" name="正方形/長方形 4"/>
          <p:cNvSpPr/>
          <p:nvPr/>
        </p:nvSpPr>
        <p:spPr>
          <a:xfrm>
            <a:off x="852424" y="2625229"/>
            <a:ext cx="6180939" cy="1200329"/>
          </a:xfrm>
          <a:prstGeom prst="rect">
            <a:avLst/>
          </a:prstGeom>
          <a:ln>
            <a:solidFill>
              <a:schemeClr val="bg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1" lang="en-US" altLang="ja-JP" sz="24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1" lang="ja-JP" altLang="en-US" sz="24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・採用計画を立てるためのシートがほしい</a:t>
            </a:r>
            <a:endParaRPr kumimoji="1" lang="en-US" altLang="ja-JP" sz="24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1" lang="ja-JP" altLang="en-US" sz="24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・今自社に必要なツールを教えてほしい</a:t>
            </a:r>
            <a:endParaRPr kumimoji="1" lang="en-US" altLang="ja-JP" sz="24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sp>
        <p:nvSpPr>
          <p:cNvPr id="6" name="正方形/長方形 5"/>
          <p:cNvSpPr/>
          <p:nvPr/>
        </p:nvSpPr>
        <p:spPr>
          <a:xfrm>
            <a:off x="377504" y="2447488"/>
            <a:ext cx="4575495" cy="1931565"/>
          </a:xfrm>
          <a:prstGeom prst="rect">
            <a:avLst/>
          </a:prstGeom>
          <a:solidFill>
            <a:srgbClr val="0EC89C"/>
          </a:solidFill>
          <a:ln>
            <a:noFill/>
          </a:ln>
          <a:scene3d>
            <a:camera prst="obliqueBottomRigh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sp>
        <p:nvSpPr>
          <p:cNvPr id="7" name="正方形/長方形 6"/>
          <p:cNvSpPr/>
          <p:nvPr/>
        </p:nvSpPr>
        <p:spPr>
          <a:xfrm>
            <a:off x="377504" y="4468316"/>
            <a:ext cx="4575495" cy="1931565"/>
          </a:xfrm>
          <a:prstGeom prst="rect">
            <a:avLst/>
          </a:prstGeom>
          <a:solidFill>
            <a:srgbClr val="0EC89C"/>
          </a:solidFill>
          <a:ln>
            <a:noFill/>
          </a:ln>
          <a:scene3d>
            <a:camera prst="obliqueBottomRigh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8" name="楕円 7"/>
          <p:cNvSpPr/>
          <p:nvPr/>
        </p:nvSpPr>
        <p:spPr>
          <a:xfrm>
            <a:off x="587229" y="2816819"/>
            <a:ext cx="1166070" cy="11660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9" name="楕円 8"/>
          <p:cNvSpPr/>
          <p:nvPr/>
        </p:nvSpPr>
        <p:spPr>
          <a:xfrm>
            <a:off x="625329" y="2854919"/>
            <a:ext cx="1089870" cy="1089870"/>
          </a:xfrm>
          <a:prstGeom prst="ellipse">
            <a:avLst/>
          </a:prstGeom>
          <a:solidFill>
            <a:schemeClr val="bg1"/>
          </a:solidFill>
          <a:ln>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pic>
        <p:nvPicPr>
          <p:cNvPr id="10" name="図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1086359">
            <a:off x="628546" y="2869487"/>
            <a:ext cx="1115736" cy="1115736"/>
          </a:xfrm>
          <a:prstGeom prst="rect">
            <a:avLst/>
          </a:prstGeom>
        </p:spPr>
      </p:pic>
      <p:sp>
        <p:nvSpPr>
          <p:cNvPr id="11" name="楕円 10"/>
          <p:cNvSpPr/>
          <p:nvPr/>
        </p:nvSpPr>
        <p:spPr>
          <a:xfrm>
            <a:off x="587229" y="4884280"/>
            <a:ext cx="1166070" cy="11660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2" name="楕円 11"/>
          <p:cNvSpPr/>
          <p:nvPr/>
        </p:nvSpPr>
        <p:spPr>
          <a:xfrm>
            <a:off x="625329" y="4922380"/>
            <a:ext cx="1089870" cy="1089870"/>
          </a:xfrm>
          <a:prstGeom prst="ellipse">
            <a:avLst/>
          </a:prstGeom>
          <a:solidFill>
            <a:schemeClr val="bg1"/>
          </a:solidFill>
          <a:ln>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579" y="4931142"/>
            <a:ext cx="1095670" cy="1095670"/>
          </a:xfrm>
          <a:prstGeom prst="rect">
            <a:avLst/>
          </a:prstGeom>
        </p:spPr>
      </p:pic>
      <p:sp>
        <p:nvSpPr>
          <p:cNvPr id="14" name="正方形/長方形 13"/>
          <p:cNvSpPr/>
          <p:nvPr/>
        </p:nvSpPr>
        <p:spPr>
          <a:xfrm>
            <a:off x="1830033" y="3090410"/>
            <a:ext cx="2957861" cy="523220"/>
          </a:xfrm>
          <a:prstGeom prst="rect">
            <a:avLst/>
          </a:prstGeom>
        </p:spPr>
        <p:txBody>
          <a:bodyPr wrap="none">
            <a:spAutoFit/>
          </a:bodyPr>
          <a:lstStyle/>
          <a:p>
            <a:pPr lvl="0">
              <a:defRPr/>
            </a:pPr>
            <a:r>
              <a:rPr kumimoji="0" lang="en-US" altLang="ja-JP" sz="2800" b="1" kern="0" dirty="0">
                <a:solidFill>
                  <a:prstClr val="white"/>
                </a:solidFill>
              </a:rPr>
              <a:t>024-534-7135</a:t>
            </a:r>
            <a:endParaRPr kumimoji="0" lang="ja-JP" altLang="en-US" sz="2800" b="1" kern="0" dirty="0">
              <a:solidFill>
                <a:prstClr val="white"/>
              </a:solidFill>
            </a:endParaRPr>
          </a:p>
        </p:txBody>
      </p:sp>
      <p:sp>
        <p:nvSpPr>
          <p:cNvPr id="15" name="正方形/長方形 14"/>
          <p:cNvSpPr/>
          <p:nvPr/>
        </p:nvSpPr>
        <p:spPr>
          <a:xfrm>
            <a:off x="1411241" y="3779173"/>
            <a:ext cx="3690434" cy="369332"/>
          </a:xfrm>
          <a:prstGeom prst="rect">
            <a:avLst/>
          </a:prstGeom>
        </p:spPr>
        <p:txBody>
          <a:bodyPr wrap="none">
            <a:spAutoFit/>
          </a:bodyPr>
          <a:lstStyle/>
          <a:p>
            <a:pPr lvl="0">
              <a:defRPr/>
            </a:pPr>
            <a:r>
              <a:rPr kumimoji="0" lang="ja-JP" altLang="en-US" b="1" kern="0" dirty="0">
                <a:solidFill>
                  <a:prstClr val="white"/>
                </a:solidFill>
              </a:rPr>
              <a:t>（営業時間　平日</a:t>
            </a:r>
            <a:r>
              <a:rPr kumimoji="0" lang="en-US" altLang="ja-JP" b="1" kern="0" dirty="0">
                <a:solidFill>
                  <a:prstClr val="white"/>
                </a:solidFill>
              </a:rPr>
              <a:t>8:30</a:t>
            </a:r>
            <a:r>
              <a:rPr kumimoji="0" lang="ja-JP" altLang="en-US" b="1" kern="0" dirty="0">
                <a:solidFill>
                  <a:prstClr val="white"/>
                </a:solidFill>
              </a:rPr>
              <a:t>～</a:t>
            </a:r>
            <a:r>
              <a:rPr kumimoji="0" lang="en-US" altLang="ja-JP" b="1" kern="0" dirty="0">
                <a:solidFill>
                  <a:prstClr val="white"/>
                </a:solidFill>
              </a:rPr>
              <a:t>17:00</a:t>
            </a:r>
            <a:r>
              <a:rPr kumimoji="0" lang="ja-JP" altLang="en-US" b="1" kern="0" dirty="0">
                <a:solidFill>
                  <a:prstClr val="white"/>
                </a:solidFill>
              </a:rPr>
              <a:t>）</a:t>
            </a:r>
            <a:endParaRPr kumimoji="0" lang="ja-JP" altLang="en-US" b="1" kern="0" dirty="0">
              <a:solidFill>
                <a:prstClr val="white"/>
              </a:solidFill>
            </a:endParaRPr>
          </a:p>
        </p:txBody>
      </p:sp>
      <p:sp>
        <p:nvSpPr>
          <p:cNvPr id="16" name="正方形/長方形 15"/>
          <p:cNvSpPr/>
          <p:nvPr/>
        </p:nvSpPr>
        <p:spPr>
          <a:xfrm>
            <a:off x="1830033" y="5205705"/>
            <a:ext cx="3046027" cy="523220"/>
          </a:xfrm>
          <a:prstGeom prst="rect">
            <a:avLst/>
          </a:prstGeom>
        </p:spPr>
        <p:txBody>
          <a:bodyPr wrap="none">
            <a:spAutoFit/>
          </a:bodyPr>
          <a:lstStyle/>
          <a:p>
            <a:pPr lvl="0">
              <a:defRPr/>
            </a:pPr>
            <a:r>
              <a:rPr lang="en-US" altLang="ja-JP" sz="2800" b="1" dirty="0">
                <a:solidFill>
                  <a:prstClr val="white"/>
                </a:solidFill>
              </a:rPr>
              <a:t>course@kpri.jp</a:t>
            </a:r>
            <a:endParaRPr kumimoji="1" lang="ja-JP" altLang="en-US" sz="28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graphicFrame>
        <p:nvGraphicFramePr>
          <p:cNvPr id="17" name="表 16"/>
          <p:cNvGraphicFramePr>
            <a:graphicFrameLocks noGrp="1"/>
          </p:cNvGraphicFramePr>
          <p:nvPr/>
        </p:nvGraphicFramePr>
        <p:xfrm>
          <a:off x="5129105" y="2880082"/>
          <a:ext cx="4529799" cy="2514140"/>
        </p:xfrm>
        <a:graphic>
          <a:graphicData uri="http://schemas.openxmlformats.org/drawingml/2006/table">
            <a:tbl>
              <a:tblPr bandRow="1">
                <a:tableStyleId>{68D230F3-CF80-4859-8CE7-A43EE81993B5}</a:tableStyleId>
              </a:tblPr>
              <a:tblGrid>
                <a:gridCol w="1293812"/>
                <a:gridCol w="3235987"/>
              </a:tblGrid>
              <a:tr h="502828">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pPr algn="ctr"/>
                      <a:r>
                        <a:rPr kumimoji="1" lang="ja-JP" altLang="en-US" sz="1100" dirty="0"/>
                        <a:t>会社名</a:t>
                      </a:r>
                      <a:endParaRPr kumimoji="1" lang="ja-JP" altLang="en-US" sz="1100" b="1" dirty="0">
                        <a:solidFill>
                          <a:srgbClr val="767171"/>
                        </a:solidFill>
                      </a:endParaRPr>
                    </a:p>
                  </a:txBody>
                  <a:tcPr anchor="ctr"/>
                </a:tc>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r>
                        <a:rPr kumimoji="1" lang="ja-JP" altLang="en-US" sz="1100" dirty="0"/>
                        <a:t>株式会社クサカ印刷所</a:t>
                      </a:r>
                      <a:endParaRPr kumimoji="1" lang="ja-JP" altLang="en-US" sz="1100" b="1" dirty="0">
                        <a:solidFill>
                          <a:srgbClr val="767171"/>
                        </a:solidFill>
                      </a:endParaRPr>
                    </a:p>
                  </a:txBody>
                  <a:tcPr anchor="ctr"/>
                </a:tc>
              </a:tr>
              <a:tr h="502828">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pPr algn="ctr"/>
                      <a:r>
                        <a:rPr kumimoji="1" lang="ja-JP" altLang="en-US" sz="1100" dirty="0"/>
                        <a:t>所在地</a:t>
                      </a:r>
                      <a:endParaRPr kumimoji="1" lang="ja-JP" altLang="en-US" sz="1100" b="1" dirty="0">
                        <a:solidFill>
                          <a:srgbClr val="767171"/>
                        </a:solidFill>
                      </a:endParaRPr>
                    </a:p>
                  </a:txBody>
                  <a:tcPr anchor="ctr"/>
                </a:tc>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r>
                        <a:rPr kumimoji="1" lang="zh-TW" altLang="en-US" sz="1100" dirty="0"/>
                        <a:t>福島県福島市東浜町</a:t>
                      </a:r>
                      <a:r>
                        <a:rPr kumimoji="1" lang="en-US" altLang="zh-TW" sz="1100" dirty="0"/>
                        <a:t>7-35</a:t>
                      </a:r>
                      <a:endParaRPr kumimoji="1" lang="ja-JP" altLang="en-US" sz="1100" b="1" dirty="0">
                        <a:solidFill>
                          <a:srgbClr val="767171"/>
                        </a:solidFill>
                      </a:endParaRPr>
                    </a:p>
                  </a:txBody>
                  <a:tcPr anchor="ctr"/>
                </a:tc>
              </a:tr>
              <a:tr h="502828">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pPr algn="ctr"/>
                      <a:r>
                        <a:rPr kumimoji="1" lang="ja-JP" altLang="en-US" sz="1100" dirty="0"/>
                        <a:t>資本金</a:t>
                      </a:r>
                      <a:endParaRPr kumimoji="1" lang="ja-JP" altLang="en-US" sz="1100" b="1" dirty="0">
                        <a:solidFill>
                          <a:srgbClr val="767171"/>
                        </a:solidFill>
                      </a:endParaRPr>
                    </a:p>
                  </a:txBody>
                  <a:tcPr anchor="ctr"/>
                </a:tc>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r>
                        <a:rPr kumimoji="1" lang="en-US" altLang="ja-JP" sz="1100" dirty="0"/>
                        <a:t>2,000</a:t>
                      </a:r>
                      <a:r>
                        <a:rPr kumimoji="1" lang="ja-JP" altLang="en-US" sz="1100" dirty="0"/>
                        <a:t>万円</a:t>
                      </a:r>
                      <a:endParaRPr kumimoji="1" lang="ja-JP" altLang="en-US" sz="1100" b="1" dirty="0">
                        <a:solidFill>
                          <a:srgbClr val="767171"/>
                        </a:solidFill>
                      </a:endParaRPr>
                    </a:p>
                  </a:txBody>
                  <a:tcPr anchor="ctr"/>
                </a:tc>
              </a:tr>
              <a:tr h="502828">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pPr algn="ctr"/>
                      <a:r>
                        <a:rPr kumimoji="1" lang="ja-JP" altLang="en-US" sz="1100" dirty="0"/>
                        <a:t>代表</a:t>
                      </a:r>
                      <a:endParaRPr kumimoji="1" lang="ja-JP" altLang="en-US" sz="1100" b="1" dirty="0">
                        <a:solidFill>
                          <a:srgbClr val="767171"/>
                        </a:solidFill>
                      </a:endParaRPr>
                    </a:p>
                  </a:txBody>
                  <a:tcPr anchor="ctr"/>
                </a:tc>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r>
                        <a:rPr kumimoji="1" lang="ja-JP" altLang="en-US" sz="1100" b="0" dirty="0">
                          <a:solidFill>
                            <a:schemeClr val="tx1"/>
                          </a:solidFill>
                        </a:rPr>
                        <a:t>日下直哉</a:t>
                      </a:r>
                      <a:endParaRPr kumimoji="1" lang="ja-JP" altLang="en-US" sz="1100" b="1" dirty="0">
                        <a:solidFill>
                          <a:srgbClr val="767171"/>
                        </a:solidFill>
                      </a:endParaRPr>
                    </a:p>
                  </a:txBody>
                  <a:tcPr anchor="ctr"/>
                </a:tc>
              </a:tr>
              <a:tr h="502828">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pPr algn="ctr"/>
                      <a:r>
                        <a:rPr kumimoji="1" lang="ja-JP" altLang="en-US" sz="1100" dirty="0"/>
                        <a:t>ホームページ</a:t>
                      </a:r>
                      <a:endParaRPr kumimoji="1" lang="ja-JP" altLang="en-US" sz="1100" b="1" dirty="0">
                        <a:solidFill>
                          <a:srgbClr val="767171"/>
                        </a:solidFill>
                      </a:endParaRPr>
                    </a:p>
                  </a:txBody>
                  <a:tcPr anchor="ctr"/>
                </a:tc>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endParaRPr kumimoji="1" lang="en-US" altLang="ja-JP" sz="1100" dirty="0"/>
                    </a:p>
                    <a:p>
                      <a:r>
                        <a:rPr kumimoji="1" lang="en-US" altLang="ja-JP" sz="1100" dirty="0"/>
                        <a:t>https://k-recruit.kpri.jp/kusaka/</a:t>
                      </a:r>
                      <a:endParaRPr kumimoji="1" lang="ja-JP" altLang="en-US" sz="1100" b="1" dirty="0">
                        <a:solidFill>
                          <a:srgbClr val="767171"/>
                        </a:solidFill>
                      </a:endParaRPr>
                    </a:p>
                  </a:txBody>
                  <a:tcPr anchor="ctr"/>
                </a:tc>
              </a:tr>
            </a:tbl>
          </a:graphicData>
        </a:graphic>
      </p:graphicFrame>
      <p:sp>
        <p:nvSpPr>
          <p:cNvPr id="18" name="対角する 2 つの角を切り取った四角形 17"/>
          <p:cNvSpPr/>
          <p:nvPr/>
        </p:nvSpPr>
        <p:spPr>
          <a:xfrm>
            <a:off x="5129587" y="2444423"/>
            <a:ext cx="1858441" cy="410496"/>
          </a:xfrm>
          <a:prstGeom prst="snip2DiagRect">
            <a:avLst/>
          </a:prstGeom>
          <a:solidFill>
            <a:srgbClr val="0EC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9" name="角丸四角形 18"/>
          <p:cNvSpPr/>
          <p:nvPr/>
        </p:nvSpPr>
        <p:spPr>
          <a:xfrm>
            <a:off x="5226341" y="2517984"/>
            <a:ext cx="1677798" cy="2435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400" b="1" i="0" u="none" strike="noStrike" kern="1200" cap="none" spc="0" normalizeH="0" baseline="0" noProof="0" dirty="0">
                <a:ln>
                  <a:noFill/>
                </a:ln>
                <a:solidFill>
                  <a:srgbClr val="0EC89C"/>
                </a:solidFill>
                <a:effectLst/>
                <a:uLnTx/>
                <a:uFillTx/>
                <a:latin typeface="Meiryo UI" panose="020B0604030504040204" charset="-128"/>
                <a:ea typeface="Meiryo UI" panose="020B0604030504040204" charset="-128"/>
                <a:cs typeface="+mn-cs"/>
              </a:rPr>
              <a:t>会社概要</a:t>
            </a:r>
            <a:endParaRPr kumimoji="1" lang="ja-JP" altLang="en-US" sz="1400" b="1" i="0" u="none" strike="noStrike" kern="1200" cap="none" spc="0" normalizeH="0" baseline="0" noProof="0" dirty="0">
              <a:ln>
                <a:noFill/>
              </a:ln>
              <a:solidFill>
                <a:srgbClr val="0EC89C"/>
              </a:solidFill>
              <a:effectLst/>
              <a:uLnTx/>
              <a:uFillTx/>
              <a:latin typeface="Meiryo UI" panose="020B0604030504040204" charset="-128"/>
              <a:ea typeface="Meiryo UI" panose="020B0604030504040204" charset="-128"/>
              <a:cs typeface="+mn-cs"/>
            </a:endParaRPr>
          </a:p>
        </p:txBody>
      </p:sp>
      <p:sp>
        <p:nvSpPr>
          <p:cNvPr id="20" name="正方形/長方形 19"/>
          <p:cNvSpPr/>
          <p:nvPr/>
        </p:nvSpPr>
        <p:spPr>
          <a:xfrm>
            <a:off x="921938" y="785306"/>
            <a:ext cx="8414334" cy="1200329"/>
          </a:xfrm>
          <a:prstGeom prst="rect">
            <a:avLst/>
          </a:prstGeom>
          <a:ln>
            <a:solidFill>
              <a:schemeClr val="bg1"/>
            </a:solidFill>
          </a:ln>
        </p:spPr>
        <p:txBody>
          <a:bodyPr wrap="square">
            <a:spAutoFit/>
          </a:bodyPr>
          <a:lstStyle/>
          <a:p>
            <a:r>
              <a:rPr lang="ja-JP" altLang="en-US" sz="2400" b="1" dirty="0">
                <a:solidFill>
                  <a:schemeClr val="bg1"/>
                </a:solidFill>
                <a:latin typeface="Meiryo UI" panose="020B0604030504040204" charset="-128"/>
                <a:ea typeface="Meiryo UI" panose="020B0604030504040204" charset="-128"/>
              </a:rPr>
              <a:t>・採用で有効な施策が打てていない</a:t>
            </a:r>
            <a:endParaRPr lang="en-US" altLang="ja-JP" sz="2400" b="1" dirty="0">
              <a:solidFill>
                <a:schemeClr val="bg1"/>
              </a:solidFill>
              <a:latin typeface="Meiryo UI" panose="020B0604030504040204" charset="-128"/>
              <a:ea typeface="Meiryo UI" panose="020B0604030504040204" charset="-128"/>
            </a:endParaRPr>
          </a:p>
          <a:p>
            <a:r>
              <a:rPr lang="ja-JP" altLang="en-US" sz="2400" b="1" dirty="0">
                <a:solidFill>
                  <a:schemeClr val="bg1"/>
                </a:solidFill>
                <a:latin typeface="Meiryo UI" panose="020B0604030504040204" charset="-128"/>
                <a:ea typeface="Meiryo UI" panose="020B0604030504040204" charset="-128"/>
              </a:rPr>
              <a:t>・他の採用手法を知りたい</a:t>
            </a:r>
            <a:endParaRPr lang="en-US" altLang="ja-JP" sz="2400" b="1" dirty="0">
              <a:solidFill>
                <a:schemeClr val="bg1"/>
              </a:solidFill>
              <a:latin typeface="Meiryo UI" panose="020B0604030504040204" charset="-128"/>
              <a:ea typeface="Meiryo UI" panose="020B0604030504040204" charset="-128"/>
            </a:endParaRPr>
          </a:p>
          <a:p>
            <a:r>
              <a:rPr lang="ja-JP" altLang="en-US" sz="2400" b="1" dirty="0">
                <a:solidFill>
                  <a:schemeClr val="bg1"/>
                </a:solidFill>
                <a:latin typeface="Meiryo UI" panose="020B0604030504040204" charset="-128"/>
                <a:ea typeface="Meiryo UI" panose="020B0604030504040204" charset="-128"/>
              </a:rPr>
              <a:t>・今自社に必要なツールを教えて欲しい</a:t>
            </a:r>
            <a:endParaRPr lang="en-US" altLang="ja-JP" sz="2400" b="1" dirty="0">
              <a:solidFill>
                <a:schemeClr val="bg1"/>
              </a:solidFill>
              <a:latin typeface="Meiryo UI" panose="020B0604030504040204" charset="-128"/>
              <a:ea typeface="Meiryo UI" panose="020B060403050404020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24356" y="62037"/>
            <a:ext cx="6238668" cy="584775"/>
          </a:xfrm>
          <a:prstGeom prst="rect">
            <a:avLst/>
          </a:prstGeom>
          <a:noFill/>
        </p:spPr>
        <p:txBody>
          <a:bodyPr wrap="square" rtlCol="0" anchor="ctr">
            <a:spAutoFit/>
          </a:bodyPr>
          <a:lstStyle/>
          <a:p>
            <a:r>
              <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目次</a:t>
            </a:r>
            <a:endPar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grpSp>
        <p:nvGrpSpPr>
          <p:cNvPr id="2" name="グループ化 1"/>
          <p:cNvGrpSpPr/>
          <p:nvPr/>
        </p:nvGrpSpPr>
        <p:grpSpPr>
          <a:xfrm>
            <a:off x="744220" y="1089025"/>
            <a:ext cx="8625840" cy="563880"/>
            <a:chOff x="1172" y="1715"/>
            <a:chExt cx="13584" cy="888"/>
          </a:xfrm>
        </p:grpSpPr>
        <p:sp>
          <p:nvSpPr>
            <p:cNvPr id="9" name="角丸四角形 8"/>
            <p:cNvSpPr/>
            <p:nvPr/>
          </p:nvSpPr>
          <p:spPr>
            <a:xfrm>
              <a:off x="1480" y="1715"/>
              <a:ext cx="13277" cy="889"/>
            </a:xfrm>
            <a:prstGeom prst="roundRect">
              <a:avLst/>
            </a:prstGeom>
            <a:solidFill>
              <a:schemeClr val="bg1"/>
            </a:solidFill>
            <a:ln w="381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p:cNvSpPr/>
            <p:nvPr/>
          </p:nvSpPr>
          <p:spPr>
            <a:xfrm>
              <a:off x="1172" y="1715"/>
              <a:ext cx="889" cy="889"/>
            </a:xfrm>
            <a:prstGeom prst="ellipse">
              <a:avLst/>
            </a:prstGeom>
            <a:solidFill>
              <a:srgbClr val="0EC89C"/>
            </a:solidFill>
            <a:ln w="381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t>1</a:t>
              </a:r>
              <a:endParaRPr kumimoji="1" lang="en-US" altLang="ja-JP" sz="3200" b="1" dirty="0"/>
            </a:p>
          </p:txBody>
        </p:sp>
        <p:sp>
          <p:nvSpPr>
            <p:cNvPr id="10" name="テキスト ボックス 9"/>
            <p:cNvSpPr txBox="1"/>
            <p:nvPr/>
          </p:nvSpPr>
          <p:spPr>
            <a:xfrm>
              <a:off x="2882" y="1794"/>
              <a:ext cx="3457" cy="725"/>
            </a:xfrm>
            <a:prstGeom prst="rect">
              <a:avLst/>
            </a:prstGeom>
            <a:noFill/>
          </p:spPr>
          <p:txBody>
            <a:bodyPr wrap="none" rtlCol="0">
              <a:spAutoFit/>
            </a:bodyPr>
            <a:lstStyle/>
            <a:p>
              <a:r>
                <a:rPr lang="ja-JP" altLang="en-US" sz="2400" b="1" dirty="0">
                  <a:solidFill>
                    <a:schemeClr val="bg2">
                      <a:lumMod val="50000"/>
                    </a:schemeClr>
                  </a:solidFill>
                  <a:latin typeface="Meiryo UI" panose="020B0604030504040204" charset="-128"/>
                  <a:ea typeface="Meiryo UI" panose="020B0604030504040204" charset="-128"/>
                </a:rPr>
                <a:t>周年事業とは？</a:t>
              </a:r>
              <a:endParaRPr lang="ja-JP" altLang="en-US" sz="2400" b="1" dirty="0">
                <a:solidFill>
                  <a:schemeClr val="bg2">
                    <a:lumMod val="50000"/>
                  </a:schemeClr>
                </a:solidFill>
                <a:latin typeface="Meiryo UI" panose="020B0604030504040204" charset="-128"/>
                <a:ea typeface="Meiryo UI" panose="020B0604030504040204" charset="-128"/>
              </a:endParaRPr>
            </a:p>
          </p:txBody>
        </p:sp>
        <p:sp>
          <p:nvSpPr>
            <p:cNvPr id="12" name="テキスト ボックス 11"/>
            <p:cNvSpPr txBox="1"/>
            <p:nvPr/>
          </p:nvSpPr>
          <p:spPr>
            <a:xfrm>
              <a:off x="12330" y="1794"/>
              <a:ext cx="2101" cy="725"/>
            </a:xfrm>
            <a:prstGeom prst="rect">
              <a:avLst/>
            </a:prstGeom>
            <a:noFill/>
          </p:spPr>
          <p:txBody>
            <a:bodyPr wrap="none" rtlCol="0">
              <a:spAutoFit/>
            </a:bodyPr>
            <a:lstStyle/>
            <a:p>
              <a:pPr algn="r"/>
              <a:r>
                <a:rPr kumimoji="1" lang="ja-JP" altLang="en-US" sz="2400" b="1" dirty="0">
                  <a:solidFill>
                    <a:schemeClr val="bg2">
                      <a:lumMod val="50000"/>
                    </a:schemeClr>
                  </a:solidFill>
                  <a:latin typeface="Meiryo UI" panose="020B0604030504040204" charset="-128"/>
                  <a:ea typeface="Meiryo UI" panose="020B0604030504040204" charset="-128"/>
                </a:rPr>
                <a:t>・・・</a:t>
              </a:r>
              <a:r>
                <a:rPr kumimoji="1" lang="en-US" altLang="ja-JP" sz="2400" b="1" dirty="0">
                  <a:solidFill>
                    <a:schemeClr val="bg2">
                      <a:lumMod val="50000"/>
                    </a:schemeClr>
                  </a:solidFill>
                  <a:latin typeface="Meiryo UI" panose="020B0604030504040204" charset="-128"/>
                  <a:ea typeface="Meiryo UI" panose="020B0604030504040204" charset="-128"/>
                </a:rPr>
                <a:t>P.03</a:t>
              </a:r>
              <a:endParaRPr kumimoji="1" lang="en-US" altLang="ja-JP" sz="2400" b="1" dirty="0">
                <a:solidFill>
                  <a:schemeClr val="bg2">
                    <a:lumMod val="50000"/>
                  </a:schemeClr>
                </a:solidFill>
                <a:latin typeface="Meiryo UI" panose="020B0604030504040204" charset="-128"/>
                <a:ea typeface="Meiryo UI" panose="020B0604030504040204" charset="-128"/>
              </a:endParaRPr>
            </a:p>
          </p:txBody>
        </p:sp>
      </p:grpSp>
      <p:grpSp>
        <p:nvGrpSpPr>
          <p:cNvPr id="95" name="グループ化 94"/>
          <p:cNvGrpSpPr/>
          <p:nvPr/>
        </p:nvGrpSpPr>
        <p:grpSpPr>
          <a:xfrm>
            <a:off x="744220" y="1779270"/>
            <a:ext cx="8626475" cy="1445895"/>
            <a:chOff x="1172" y="2802"/>
            <a:chExt cx="13585" cy="2277"/>
          </a:xfrm>
        </p:grpSpPr>
        <p:sp>
          <p:nvSpPr>
            <p:cNvPr id="90" name="角丸四角形 89"/>
            <p:cNvSpPr/>
            <p:nvPr/>
          </p:nvSpPr>
          <p:spPr>
            <a:xfrm>
              <a:off x="1480" y="2818"/>
              <a:ext cx="13277" cy="2261"/>
            </a:xfrm>
            <a:prstGeom prst="roundRect">
              <a:avLst/>
            </a:prstGeom>
            <a:solidFill>
              <a:schemeClr val="bg1"/>
            </a:solidFill>
            <a:ln w="381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ja-JP" altLang="en-US"/>
            </a:p>
          </p:txBody>
        </p:sp>
        <p:sp>
          <p:nvSpPr>
            <p:cNvPr id="91" name="楕円 90"/>
            <p:cNvSpPr/>
            <p:nvPr/>
          </p:nvSpPr>
          <p:spPr>
            <a:xfrm>
              <a:off x="1172" y="2818"/>
              <a:ext cx="889" cy="889"/>
            </a:xfrm>
            <a:prstGeom prst="ellipse">
              <a:avLst/>
            </a:prstGeom>
            <a:solidFill>
              <a:srgbClr val="0EC89C"/>
            </a:solidFill>
            <a:ln w="381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en-US" altLang="ja-JP" sz="3200" b="1" dirty="0"/>
                <a:t>2</a:t>
              </a:r>
              <a:endParaRPr kumimoji="1" lang="en-US" altLang="ja-JP" sz="3200" b="1" dirty="0"/>
            </a:p>
          </p:txBody>
        </p:sp>
        <p:grpSp>
          <p:nvGrpSpPr>
            <p:cNvPr id="73" name="グループ化 72"/>
            <p:cNvGrpSpPr/>
            <p:nvPr/>
          </p:nvGrpSpPr>
          <p:grpSpPr>
            <a:xfrm>
              <a:off x="2882" y="2802"/>
              <a:ext cx="11549" cy="2276"/>
              <a:chOff x="2882" y="2562"/>
              <a:chExt cx="11549" cy="2276"/>
            </a:xfrm>
          </p:grpSpPr>
          <p:sp>
            <p:nvSpPr>
              <p:cNvPr id="66" name="テキスト ボックス 9"/>
              <p:cNvSpPr txBox="1"/>
              <p:nvPr/>
            </p:nvSpPr>
            <p:spPr>
              <a:xfrm>
                <a:off x="2882" y="2562"/>
                <a:ext cx="7328" cy="2276"/>
              </a:xfrm>
              <a:prstGeom prst="rect">
                <a:avLst/>
              </a:prstGeom>
              <a:noFill/>
            </p:spPr>
            <p:txBody>
              <a:bodyPr wrap="none" rtlCol="0">
                <a:spAutoFit/>
              </a:bodyPr>
              <a:p>
                <a:pPr algn="l"/>
                <a:r>
                  <a:rPr lang="ja-JP" altLang="en-US" sz="2400" b="1" dirty="0">
                    <a:solidFill>
                      <a:schemeClr val="bg2">
                        <a:lumMod val="50000"/>
                      </a:schemeClr>
                    </a:solidFill>
                    <a:latin typeface="Meiryo UI" panose="020B0604030504040204" charset="-128"/>
                    <a:ea typeface="Meiryo UI" panose="020B0604030504040204" charset="-128"/>
                  </a:rPr>
                  <a:t>採用に効果的な理由</a:t>
                </a:r>
                <a:endParaRPr lang="ja-JP" altLang="en-US" sz="2400" b="1" dirty="0">
                  <a:solidFill>
                    <a:schemeClr val="bg2">
                      <a:lumMod val="50000"/>
                    </a:schemeClr>
                  </a:solidFill>
                  <a:latin typeface="Meiryo UI" panose="020B0604030504040204" charset="-128"/>
                  <a:ea typeface="Meiryo UI" panose="020B0604030504040204" charset="-128"/>
                </a:endParaRPr>
              </a:p>
              <a:p>
                <a:pPr algn="l">
                  <a:lnSpc>
                    <a:spcPct val="100000"/>
                  </a:lnSpc>
                </a:pPr>
                <a:r>
                  <a:rPr lang="en-US" altLang="ja-JP" sz="2400" b="1" dirty="0">
                    <a:solidFill>
                      <a:schemeClr val="bg2">
                        <a:lumMod val="50000"/>
                      </a:schemeClr>
                    </a:solidFill>
                    <a:latin typeface="Meiryo UI" panose="020B0604030504040204" charset="-128"/>
                    <a:ea typeface="Meiryo UI" panose="020B0604030504040204" charset="-128"/>
                  </a:rPr>
                  <a:t>	</a:t>
                </a:r>
                <a:r>
                  <a:rPr lang="ja-JP" altLang="en-US" sz="2000" b="1" dirty="0">
                    <a:solidFill>
                      <a:schemeClr val="bg2">
                        <a:lumMod val="50000"/>
                      </a:schemeClr>
                    </a:solidFill>
                    <a:latin typeface="Meiryo UI" panose="020B0604030504040204" charset="-128"/>
                    <a:ea typeface="Meiryo UI" panose="020B0604030504040204" charset="-128"/>
                  </a:rPr>
                  <a:t>①</a:t>
                </a:r>
                <a:r>
                  <a:rPr lang="ja-JP" altLang="en-US" sz="2000" b="1" dirty="0">
                    <a:solidFill>
                      <a:schemeClr val="tx1">
                        <a:lumMod val="50000"/>
                        <a:lumOff val="50000"/>
                      </a:schemeClr>
                    </a:solidFill>
                    <a:latin typeface="メイリオ" panose="020B0604030504040204" pitchFamily="50" charset="-128"/>
                    <a:ea typeface="メイリオ" panose="020B0604030504040204" pitchFamily="50" charset="-128"/>
                    <a:sym typeface="+mn-ea"/>
                  </a:rPr>
                  <a:t>企業文化・価値観のアピール</a:t>
                </a:r>
                <a:endParaRPr lang="ja-JP" altLang="en-US" sz="2000" b="1" dirty="0">
                  <a:solidFill>
                    <a:schemeClr val="bg2">
                      <a:lumMod val="50000"/>
                    </a:schemeClr>
                  </a:solidFill>
                  <a:latin typeface="Meiryo UI" panose="020B0604030504040204" charset="-128"/>
                  <a:ea typeface="Meiryo UI" panose="020B0604030504040204" charset="-128"/>
                </a:endParaRPr>
              </a:p>
              <a:p>
                <a:pPr algn="l">
                  <a:lnSpc>
                    <a:spcPct val="100000"/>
                  </a:lnSpc>
                </a:pPr>
                <a:r>
                  <a:rPr lang="en-US" altLang="ja-JP" sz="2000" b="1" dirty="0">
                    <a:solidFill>
                      <a:schemeClr val="bg2">
                        <a:lumMod val="50000"/>
                      </a:schemeClr>
                    </a:solidFill>
                    <a:latin typeface="Meiryo UI" panose="020B0604030504040204" charset="-128"/>
                    <a:ea typeface="Meiryo UI" panose="020B0604030504040204" charset="-128"/>
                  </a:rPr>
                  <a:t>	</a:t>
                </a:r>
                <a:r>
                  <a:rPr lang="ja-JP" altLang="en-US" sz="2000" b="1" dirty="0">
                    <a:solidFill>
                      <a:schemeClr val="bg2">
                        <a:lumMod val="50000"/>
                      </a:schemeClr>
                    </a:solidFill>
                    <a:latin typeface="Meiryo UI" panose="020B0604030504040204" charset="-128"/>
                    <a:ea typeface="Meiryo UI" panose="020B0604030504040204" charset="-128"/>
                  </a:rPr>
                  <a:t>②</a:t>
                </a:r>
                <a:r>
                  <a:rPr lang="ja-JP" altLang="en-US" sz="2000" b="1" dirty="0">
                    <a:solidFill>
                      <a:schemeClr val="tx1">
                        <a:lumMod val="50000"/>
                        <a:lumOff val="50000"/>
                      </a:schemeClr>
                    </a:solidFill>
                    <a:latin typeface="メイリオ" panose="020B0604030504040204" pitchFamily="50" charset="-128"/>
                    <a:ea typeface="メイリオ" panose="020B0604030504040204" pitchFamily="50" charset="-128"/>
                    <a:sym typeface="+mn-ea"/>
                  </a:rPr>
                  <a:t>認知度の向上</a:t>
                </a:r>
                <a:endParaRPr lang="ja-JP" altLang="en-US" sz="2000" b="1" dirty="0">
                  <a:solidFill>
                    <a:schemeClr val="bg2">
                      <a:lumMod val="50000"/>
                    </a:schemeClr>
                  </a:solidFill>
                  <a:latin typeface="Meiryo UI" panose="020B0604030504040204" charset="-128"/>
                  <a:ea typeface="Meiryo UI" panose="020B0604030504040204" charset="-128"/>
                </a:endParaRPr>
              </a:p>
              <a:p>
                <a:pPr algn="l">
                  <a:lnSpc>
                    <a:spcPct val="100000"/>
                  </a:lnSpc>
                </a:pPr>
                <a:r>
                  <a:rPr lang="en-US" altLang="ja-JP" sz="2000" b="1" dirty="0">
                    <a:solidFill>
                      <a:schemeClr val="bg2">
                        <a:lumMod val="50000"/>
                      </a:schemeClr>
                    </a:solidFill>
                    <a:latin typeface="Meiryo UI" panose="020B0604030504040204" charset="-128"/>
                    <a:ea typeface="Meiryo UI" panose="020B0604030504040204" charset="-128"/>
                  </a:rPr>
                  <a:t>	</a:t>
                </a:r>
                <a:r>
                  <a:rPr lang="ja-JP" altLang="en-US" sz="2000" b="1" dirty="0">
                    <a:solidFill>
                      <a:schemeClr val="bg2">
                        <a:lumMod val="50000"/>
                      </a:schemeClr>
                    </a:solidFill>
                    <a:latin typeface="Meiryo UI" panose="020B0604030504040204" charset="-128"/>
                    <a:ea typeface="Meiryo UI" panose="020B0604030504040204" charset="-128"/>
                  </a:rPr>
                  <a:t>③</a:t>
                </a:r>
                <a:r>
                  <a:rPr lang="ja-JP" altLang="en-US" sz="2000" b="1" dirty="0">
                    <a:solidFill>
                      <a:schemeClr val="tx1">
                        <a:lumMod val="50000"/>
                        <a:lumOff val="50000"/>
                      </a:schemeClr>
                    </a:solidFill>
                    <a:latin typeface="メイリオ" panose="020B0604030504040204" pitchFamily="50" charset="-128"/>
                    <a:ea typeface="メイリオ" panose="020B0604030504040204" pitchFamily="50" charset="-128"/>
                    <a:sym typeface="+mn-ea"/>
                  </a:rPr>
                  <a:t>エンゲージメントの向上</a:t>
                </a:r>
                <a:endParaRPr lang="ja-JP" altLang="en-US" sz="2000" b="1" dirty="0">
                  <a:solidFill>
                    <a:schemeClr val="bg2">
                      <a:lumMod val="50000"/>
                    </a:schemeClr>
                  </a:solidFill>
                  <a:latin typeface="Meiryo UI" panose="020B0604030504040204" charset="-128"/>
                  <a:ea typeface="Meiryo UI" panose="020B0604030504040204" charset="-128"/>
                </a:endParaRPr>
              </a:p>
            </p:txBody>
          </p:sp>
          <p:sp>
            <p:nvSpPr>
              <p:cNvPr id="67" name="テキスト ボックス 11"/>
              <p:cNvSpPr txBox="1"/>
              <p:nvPr/>
            </p:nvSpPr>
            <p:spPr>
              <a:xfrm>
                <a:off x="12330" y="2562"/>
                <a:ext cx="2101" cy="2179"/>
              </a:xfrm>
              <a:prstGeom prst="rect">
                <a:avLst/>
              </a:prstGeom>
              <a:noFill/>
            </p:spPr>
            <p:txBody>
              <a:bodyPr wrap="none" rtlCol="0">
                <a:spAutoFit/>
              </a:bodyPr>
              <a:p>
                <a:pPr algn="r">
                  <a:lnSpc>
                    <a:spcPct val="100000"/>
                  </a:lnSpc>
                </a:pPr>
                <a:r>
                  <a:rPr kumimoji="1" lang="ja-JP" altLang="en-US" sz="2400" b="1" dirty="0">
                    <a:solidFill>
                      <a:schemeClr val="bg2">
                        <a:lumMod val="50000"/>
                      </a:schemeClr>
                    </a:solidFill>
                    <a:latin typeface="Meiryo UI" panose="020B0604030504040204" charset="-128"/>
                    <a:ea typeface="Meiryo UI" panose="020B0604030504040204" charset="-128"/>
                  </a:rPr>
                  <a:t>・・・</a:t>
                </a:r>
                <a:r>
                  <a:rPr kumimoji="1" lang="en-US" altLang="ja-JP" sz="2400" b="1" dirty="0">
                    <a:solidFill>
                      <a:schemeClr val="bg2">
                        <a:lumMod val="50000"/>
                      </a:schemeClr>
                    </a:solidFill>
                    <a:latin typeface="Meiryo UI" panose="020B0604030504040204" charset="-128"/>
                    <a:ea typeface="Meiryo UI" panose="020B0604030504040204" charset="-128"/>
                  </a:rPr>
                  <a:t>P.04</a:t>
                </a:r>
                <a:endParaRPr kumimoji="1" lang="en-US" altLang="ja-JP" sz="2400" b="1" dirty="0">
                  <a:solidFill>
                    <a:schemeClr val="bg2">
                      <a:lumMod val="50000"/>
                    </a:schemeClr>
                  </a:solidFill>
                  <a:latin typeface="Meiryo UI" panose="020B0604030504040204" charset="-128"/>
                  <a:ea typeface="Meiryo UI" panose="020B0604030504040204" charset="-128"/>
                </a:endParaRPr>
              </a:p>
              <a:p>
                <a:pPr algn="r">
                  <a:lnSpc>
                    <a:spcPct val="100000"/>
                  </a:lnSpc>
                </a:pPr>
                <a:r>
                  <a:rPr lang="ja-JP" altLang="en-US" sz="2000" b="1" dirty="0">
                    <a:solidFill>
                      <a:schemeClr val="bg2">
                        <a:lumMod val="50000"/>
                      </a:schemeClr>
                    </a:solidFill>
                    <a:latin typeface="Meiryo UI" panose="020B0604030504040204" charset="-128"/>
                    <a:ea typeface="Meiryo UI" panose="020B0604030504040204" charset="-128"/>
                    <a:sym typeface="+mn-ea"/>
                  </a:rPr>
                  <a:t>・・・</a:t>
                </a:r>
                <a:r>
                  <a:rPr lang="en-US" altLang="ja-JP" sz="2000" b="1" dirty="0">
                    <a:solidFill>
                      <a:schemeClr val="bg2">
                        <a:lumMod val="50000"/>
                      </a:schemeClr>
                    </a:solidFill>
                    <a:latin typeface="Meiryo UI" panose="020B0604030504040204" charset="-128"/>
                    <a:ea typeface="Meiryo UI" panose="020B0604030504040204" charset="-128"/>
                    <a:sym typeface="+mn-ea"/>
                  </a:rPr>
                  <a:t>P.05</a:t>
                </a:r>
                <a:endParaRPr lang="en-US" altLang="ja-JP" sz="2000" b="1" dirty="0">
                  <a:solidFill>
                    <a:schemeClr val="bg2">
                      <a:lumMod val="50000"/>
                    </a:schemeClr>
                  </a:solidFill>
                  <a:latin typeface="Meiryo UI" panose="020B0604030504040204" charset="-128"/>
                  <a:ea typeface="Meiryo UI" panose="020B0604030504040204" charset="-128"/>
                  <a:sym typeface="+mn-ea"/>
                </a:endParaRPr>
              </a:p>
              <a:p>
                <a:pPr algn="r">
                  <a:lnSpc>
                    <a:spcPct val="100000"/>
                  </a:lnSpc>
                </a:pPr>
                <a:r>
                  <a:rPr lang="ja-JP" altLang="en-US" sz="2000" b="1" dirty="0">
                    <a:solidFill>
                      <a:schemeClr val="bg2">
                        <a:lumMod val="50000"/>
                      </a:schemeClr>
                    </a:solidFill>
                    <a:latin typeface="Meiryo UI" panose="020B0604030504040204" charset="-128"/>
                    <a:ea typeface="Meiryo UI" panose="020B0604030504040204" charset="-128"/>
                    <a:sym typeface="+mn-ea"/>
                  </a:rPr>
                  <a:t>・・・</a:t>
                </a:r>
                <a:r>
                  <a:rPr lang="en-US" altLang="ja-JP" sz="2000" b="1" dirty="0">
                    <a:solidFill>
                      <a:schemeClr val="bg2">
                        <a:lumMod val="50000"/>
                      </a:schemeClr>
                    </a:solidFill>
                    <a:latin typeface="Meiryo UI" panose="020B0604030504040204" charset="-128"/>
                    <a:ea typeface="Meiryo UI" panose="020B0604030504040204" charset="-128"/>
                    <a:sym typeface="+mn-ea"/>
                  </a:rPr>
                  <a:t>P.06</a:t>
                </a:r>
                <a:endParaRPr lang="en-US" altLang="ja-JP" sz="2000" b="1" dirty="0">
                  <a:solidFill>
                    <a:schemeClr val="bg2">
                      <a:lumMod val="50000"/>
                    </a:schemeClr>
                  </a:solidFill>
                  <a:latin typeface="Meiryo UI" panose="020B0604030504040204" charset="-128"/>
                  <a:ea typeface="Meiryo UI" panose="020B0604030504040204" charset="-128"/>
                  <a:sym typeface="+mn-ea"/>
                </a:endParaRPr>
              </a:p>
              <a:p>
                <a:pPr algn="r">
                  <a:lnSpc>
                    <a:spcPct val="100000"/>
                  </a:lnSpc>
                </a:pPr>
                <a:r>
                  <a:rPr lang="ja-JP" altLang="en-US" sz="2000" b="1" dirty="0">
                    <a:solidFill>
                      <a:schemeClr val="bg2">
                        <a:lumMod val="50000"/>
                      </a:schemeClr>
                    </a:solidFill>
                    <a:latin typeface="Meiryo UI" panose="020B0604030504040204" charset="-128"/>
                    <a:ea typeface="Meiryo UI" panose="020B0604030504040204" charset="-128"/>
                    <a:sym typeface="+mn-ea"/>
                  </a:rPr>
                  <a:t>・・・</a:t>
                </a:r>
                <a:r>
                  <a:rPr lang="en-US" altLang="ja-JP" sz="2000" b="1" dirty="0">
                    <a:solidFill>
                      <a:schemeClr val="bg2">
                        <a:lumMod val="50000"/>
                      </a:schemeClr>
                    </a:solidFill>
                    <a:latin typeface="Meiryo UI" panose="020B0604030504040204" charset="-128"/>
                    <a:ea typeface="Meiryo UI" panose="020B0604030504040204" charset="-128"/>
                    <a:sym typeface="+mn-ea"/>
                  </a:rPr>
                  <a:t>P.07</a:t>
                </a:r>
                <a:endParaRPr kumimoji="1" lang="en-US" altLang="ja-JP" sz="2000" b="1" dirty="0">
                  <a:solidFill>
                    <a:schemeClr val="bg2">
                      <a:lumMod val="50000"/>
                    </a:schemeClr>
                  </a:solidFill>
                  <a:latin typeface="Meiryo UI" panose="020B0604030504040204" charset="-128"/>
                  <a:ea typeface="Meiryo UI" panose="020B0604030504040204" charset="-128"/>
                  <a:sym typeface="+mn-ea"/>
                </a:endParaRPr>
              </a:p>
            </p:txBody>
          </p:sp>
        </p:grpSp>
      </p:grpSp>
      <p:grpSp>
        <p:nvGrpSpPr>
          <p:cNvPr id="96" name="グループ化 95"/>
          <p:cNvGrpSpPr/>
          <p:nvPr/>
        </p:nvGrpSpPr>
        <p:grpSpPr>
          <a:xfrm>
            <a:off x="744220" y="3361055"/>
            <a:ext cx="8626475" cy="2216785"/>
            <a:chOff x="1172" y="5293"/>
            <a:chExt cx="13585" cy="3491"/>
          </a:xfrm>
        </p:grpSpPr>
        <p:sp>
          <p:nvSpPr>
            <p:cNvPr id="92" name="角丸四角形 91"/>
            <p:cNvSpPr/>
            <p:nvPr/>
          </p:nvSpPr>
          <p:spPr>
            <a:xfrm>
              <a:off x="1480" y="5293"/>
              <a:ext cx="13277" cy="3491"/>
            </a:xfrm>
            <a:prstGeom prst="roundRect">
              <a:avLst/>
            </a:prstGeom>
            <a:solidFill>
              <a:schemeClr val="bg1"/>
            </a:solidFill>
            <a:ln w="381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ja-JP" altLang="en-US"/>
            </a:p>
          </p:txBody>
        </p:sp>
        <p:sp>
          <p:nvSpPr>
            <p:cNvPr id="93" name="楕円 92"/>
            <p:cNvSpPr/>
            <p:nvPr/>
          </p:nvSpPr>
          <p:spPr>
            <a:xfrm>
              <a:off x="1172" y="5293"/>
              <a:ext cx="889" cy="889"/>
            </a:xfrm>
            <a:prstGeom prst="ellipse">
              <a:avLst/>
            </a:prstGeom>
            <a:solidFill>
              <a:srgbClr val="0EC89C"/>
            </a:solidFill>
            <a:ln w="381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en-US" altLang="ja-JP" sz="3200" b="1" dirty="0"/>
                <a:t>3</a:t>
              </a:r>
              <a:endParaRPr kumimoji="1" lang="en-US" altLang="ja-JP" sz="3200" b="1" dirty="0"/>
            </a:p>
          </p:txBody>
        </p:sp>
        <p:sp>
          <p:nvSpPr>
            <p:cNvPr id="77" name="テキスト ボックス 9"/>
            <p:cNvSpPr txBox="1"/>
            <p:nvPr/>
          </p:nvSpPr>
          <p:spPr>
            <a:xfrm>
              <a:off x="2882" y="5380"/>
              <a:ext cx="5394" cy="3246"/>
            </a:xfrm>
            <a:prstGeom prst="rect">
              <a:avLst/>
            </a:prstGeom>
            <a:noFill/>
          </p:spPr>
          <p:txBody>
            <a:bodyPr wrap="none" rtlCol="0">
              <a:spAutoFit/>
            </a:bodyPr>
            <a:p>
              <a:r>
                <a:rPr lang="ja-JP" altLang="en-US" sz="2400" b="1" dirty="0">
                  <a:solidFill>
                    <a:schemeClr val="bg2">
                      <a:lumMod val="50000"/>
                    </a:schemeClr>
                  </a:solidFill>
                  <a:latin typeface="Meiryo UI" panose="020B0604030504040204" charset="-128"/>
                  <a:ea typeface="Meiryo UI" panose="020B0604030504040204" charset="-128"/>
                </a:rPr>
                <a:t>周年事業おすすめアイテム</a:t>
              </a:r>
              <a:endParaRPr lang="ja-JP" altLang="en-US" sz="2400" b="1" dirty="0">
                <a:solidFill>
                  <a:schemeClr val="bg2">
                    <a:lumMod val="50000"/>
                  </a:schemeClr>
                </a:solidFill>
                <a:latin typeface="Meiryo UI" panose="020B0604030504040204" charset="-128"/>
                <a:ea typeface="Meiryo UI" panose="020B0604030504040204" charset="-128"/>
              </a:endParaRPr>
            </a:p>
            <a:p>
              <a:pPr>
                <a:lnSpc>
                  <a:spcPct val="100000"/>
                </a:lnSpc>
              </a:pPr>
              <a:r>
                <a:rPr lang="en-US" altLang="ja-JP" sz="2400" b="1" dirty="0">
                  <a:solidFill>
                    <a:schemeClr val="bg2">
                      <a:lumMod val="50000"/>
                    </a:schemeClr>
                  </a:solidFill>
                  <a:latin typeface="Meiryo UI" panose="020B0604030504040204" charset="-128"/>
                  <a:ea typeface="Meiryo UI" panose="020B0604030504040204" charset="-128"/>
                </a:rPr>
                <a:t>	</a:t>
              </a:r>
              <a:r>
                <a:rPr lang="ja-JP" altLang="en-US" sz="2000" b="1" dirty="0">
                  <a:solidFill>
                    <a:schemeClr val="bg2">
                      <a:lumMod val="50000"/>
                    </a:schemeClr>
                  </a:solidFill>
                  <a:latin typeface="Meiryo UI" panose="020B0604030504040204" charset="-128"/>
                  <a:ea typeface="Meiryo UI" panose="020B0604030504040204" charset="-128"/>
                </a:rPr>
                <a:t>①記念誌</a:t>
              </a:r>
              <a:endParaRPr lang="ja-JP" altLang="en-US" sz="2000" b="1" dirty="0">
                <a:solidFill>
                  <a:schemeClr val="bg2">
                    <a:lumMod val="50000"/>
                  </a:schemeClr>
                </a:solidFill>
                <a:latin typeface="Meiryo UI" panose="020B0604030504040204" charset="-128"/>
                <a:ea typeface="Meiryo UI" panose="020B0604030504040204" charset="-128"/>
              </a:endParaRPr>
            </a:p>
            <a:p>
              <a:pPr>
                <a:lnSpc>
                  <a:spcPct val="100000"/>
                </a:lnSpc>
              </a:pPr>
              <a:r>
                <a:rPr lang="en-US" altLang="ja-JP" sz="2000" b="1" dirty="0">
                  <a:solidFill>
                    <a:schemeClr val="bg2">
                      <a:lumMod val="50000"/>
                    </a:schemeClr>
                  </a:solidFill>
                  <a:latin typeface="Meiryo UI" panose="020B0604030504040204" charset="-128"/>
                  <a:ea typeface="Meiryo UI" panose="020B0604030504040204" charset="-128"/>
                </a:rPr>
                <a:t>	</a:t>
              </a:r>
              <a:r>
                <a:rPr lang="ja-JP" altLang="en-US" sz="2000" b="1" dirty="0">
                  <a:solidFill>
                    <a:schemeClr val="bg2">
                      <a:lumMod val="50000"/>
                    </a:schemeClr>
                  </a:solidFill>
                  <a:latin typeface="Meiryo UI" panose="020B0604030504040204" charset="-128"/>
                  <a:ea typeface="Meiryo UI" panose="020B0604030504040204" charset="-128"/>
                </a:rPr>
                <a:t>②動画</a:t>
              </a:r>
              <a:endParaRPr lang="ja-JP" altLang="en-US" sz="2000" b="1" dirty="0">
                <a:solidFill>
                  <a:schemeClr val="bg2">
                    <a:lumMod val="50000"/>
                  </a:schemeClr>
                </a:solidFill>
                <a:latin typeface="Meiryo UI" panose="020B0604030504040204" charset="-128"/>
                <a:ea typeface="Meiryo UI" panose="020B0604030504040204" charset="-128"/>
              </a:endParaRPr>
            </a:p>
            <a:p>
              <a:pPr>
                <a:lnSpc>
                  <a:spcPct val="100000"/>
                </a:lnSpc>
              </a:pPr>
              <a:r>
                <a:rPr lang="en-US" altLang="ja-JP" sz="2000" b="1" dirty="0">
                  <a:solidFill>
                    <a:schemeClr val="bg2">
                      <a:lumMod val="50000"/>
                    </a:schemeClr>
                  </a:solidFill>
                  <a:latin typeface="Meiryo UI" panose="020B0604030504040204" charset="-128"/>
                  <a:ea typeface="Meiryo UI" panose="020B0604030504040204" charset="-128"/>
                </a:rPr>
                <a:t>	</a:t>
              </a:r>
              <a:r>
                <a:rPr lang="ja-JP" altLang="en-US" sz="2000" b="1" dirty="0">
                  <a:solidFill>
                    <a:schemeClr val="bg2">
                      <a:lumMod val="50000"/>
                    </a:schemeClr>
                  </a:solidFill>
                  <a:latin typeface="Meiryo UI" panose="020B0604030504040204" charset="-128"/>
                  <a:ea typeface="Meiryo UI" panose="020B0604030504040204" charset="-128"/>
                </a:rPr>
                <a:t>③新聞広告</a:t>
              </a:r>
              <a:endParaRPr lang="ja-JP" altLang="en-US" sz="2000" b="1" dirty="0">
                <a:solidFill>
                  <a:schemeClr val="bg2">
                    <a:lumMod val="50000"/>
                  </a:schemeClr>
                </a:solidFill>
                <a:latin typeface="Meiryo UI" panose="020B0604030504040204" charset="-128"/>
                <a:ea typeface="Meiryo UI" panose="020B0604030504040204" charset="-128"/>
              </a:endParaRPr>
            </a:p>
            <a:p>
              <a:pPr>
                <a:lnSpc>
                  <a:spcPct val="100000"/>
                </a:lnSpc>
              </a:pPr>
              <a:r>
                <a:rPr lang="en-US" altLang="ja-JP" sz="2000" b="1" dirty="0">
                  <a:solidFill>
                    <a:schemeClr val="bg2">
                      <a:lumMod val="50000"/>
                    </a:schemeClr>
                  </a:solidFill>
                  <a:latin typeface="Meiryo UI" panose="020B0604030504040204" charset="-128"/>
                  <a:ea typeface="Meiryo UI" panose="020B0604030504040204" charset="-128"/>
                </a:rPr>
                <a:t>	</a:t>
              </a:r>
              <a:r>
                <a:rPr lang="ja-JP" altLang="en-US" sz="2000" b="1" dirty="0">
                  <a:solidFill>
                    <a:schemeClr val="bg2">
                      <a:lumMod val="50000"/>
                    </a:schemeClr>
                  </a:solidFill>
                  <a:latin typeface="Meiryo UI" panose="020B0604030504040204" charset="-128"/>
                  <a:ea typeface="Meiryo UI" panose="020B0604030504040204" charset="-128"/>
                </a:rPr>
                <a:t>④ピンバッジ</a:t>
              </a:r>
              <a:endParaRPr lang="ja-JP" altLang="en-US" sz="2000" b="1" dirty="0">
                <a:solidFill>
                  <a:schemeClr val="bg2">
                    <a:lumMod val="50000"/>
                  </a:schemeClr>
                </a:solidFill>
                <a:latin typeface="Meiryo UI" panose="020B0604030504040204" charset="-128"/>
                <a:ea typeface="Meiryo UI" panose="020B0604030504040204" charset="-128"/>
              </a:endParaRPr>
            </a:p>
            <a:p>
              <a:pPr>
                <a:lnSpc>
                  <a:spcPct val="100000"/>
                </a:lnSpc>
              </a:pPr>
              <a:r>
                <a:rPr lang="en-US" altLang="ja-JP" sz="2000" b="1" dirty="0">
                  <a:solidFill>
                    <a:schemeClr val="bg2">
                      <a:lumMod val="50000"/>
                    </a:schemeClr>
                  </a:solidFill>
                  <a:latin typeface="Meiryo UI" panose="020B0604030504040204" charset="-128"/>
                  <a:ea typeface="Meiryo UI" panose="020B0604030504040204" charset="-128"/>
                </a:rPr>
                <a:t>	</a:t>
              </a:r>
              <a:r>
                <a:rPr lang="ja-JP" altLang="en-US" sz="2000" b="1" dirty="0">
                  <a:solidFill>
                    <a:schemeClr val="bg2">
                      <a:lumMod val="50000"/>
                    </a:schemeClr>
                  </a:solidFill>
                  <a:latin typeface="Meiryo UI" panose="020B0604030504040204" charset="-128"/>
                  <a:ea typeface="Meiryo UI" panose="020B0604030504040204" charset="-128"/>
                </a:rPr>
                <a:t>⑤表彰状</a:t>
              </a:r>
              <a:endParaRPr lang="ja-JP" altLang="en-US" sz="2000" b="1" dirty="0">
                <a:solidFill>
                  <a:schemeClr val="bg2">
                    <a:lumMod val="50000"/>
                  </a:schemeClr>
                </a:solidFill>
                <a:latin typeface="Meiryo UI" panose="020B0604030504040204" charset="-128"/>
                <a:ea typeface="Meiryo UI" panose="020B0604030504040204" charset="-128"/>
              </a:endParaRPr>
            </a:p>
          </p:txBody>
        </p:sp>
        <p:sp>
          <p:nvSpPr>
            <p:cNvPr id="78" name="テキスト ボックス 11"/>
            <p:cNvSpPr txBox="1"/>
            <p:nvPr/>
          </p:nvSpPr>
          <p:spPr>
            <a:xfrm>
              <a:off x="12330" y="5380"/>
              <a:ext cx="2101" cy="3149"/>
            </a:xfrm>
            <a:prstGeom prst="rect">
              <a:avLst/>
            </a:prstGeom>
            <a:noFill/>
          </p:spPr>
          <p:txBody>
            <a:bodyPr wrap="none" rtlCol="0">
              <a:spAutoFit/>
            </a:bodyPr>
            <a:p>
              <a:pPr algn="r">
                <a:lnSpc>
                  <a:spcPct val="100000"/>
                </a:lnSpc>
              </a:pPr>
              <a:r>
                <a:rPr kumimoji="1" lang="ja-JP" altLang="en-US" sz="2400" b="1" dirty="0">
                  <a:solidFill>
                    <a:schemeClr val="bg2">
                      <a:lumMod val="50000"/>
                    </a:schemeClr>
                  </a:solidFill>
                  <a:latin typeface="Meiryo UI" panose="020B0604030504040204" charset="-128"/>
                  <a:ea typeface="Meiryo UI" panose="020B0604030504040204" charset="-128"/>
                </a:rPr>
                <a:t>・・・</a:t>
              </a:r>
              <a:r>
                <a:rPr kumimoji="1" lang="en-US" altLang="ja-JP" sz="2400" b="1" dirty="0">
                  <a:solidFill>
                    <a:schemeClr val="bg2">
                      <a:lumMod val="50000"/>
                    </a:schemeClr>
                  </a:solidFill>
                  <a:latin typeface="Meiryo UI" panose="020B0604030504040204" charset="-128"/>
                  <a:ea typeface="Meiryo UI" panose="020B0604030504040204" charset="-128"/>
                </a:rPr>
                <a:t>P.08</a:t>
              </a:r>
              <a:endParaRPr kumimoji="1" lang="en-US" altLang="ja-JP" sz="2400" b="1" dirty="0">
                <a:solidFill>
                  <a:schemeClr val="bg2">
                    <a:lumMod val="50000"/>
                  </a:schemeClr>
                </a:solidFill>
                <a:latin typeface="Meiryo UI" panose="020B0604030504040204" charset="-128"/>
                <a:ea typeface="Meiryo UI" panose="020B0604030504040204" charset="-128"/>
              </a:endParaRPr>
            </a:p>
            <a:p>
              <a:pPr algn="r">
                <a:lnSpc>
                  <a:spcPct val="100000"/>
                </a:lnSpc>
              </a:pPr>
              <a:r>
                <a:rPr lang="ja-JP" altLang="en-US" sz="2000" b="1" dirty="0">
                  <a:solidFill>
                    <a:schemeClr val="bg2">
                      <a:lumMod val="50000"/>
                    </a:schemeClr>
                  </a:solidFill>
                  <a:latin typeface="Meiryo UI" panose="020B0604030504040204" charset="-128"/>
                  <a:ea typeface="Meiryo UI" panose="020B0604030504040204" charset="-128"/>
                  <a:sym typeface="+mn-ea"/>
                </a:rPr>
                <a:t>・・・</a:t>
              </a:r>
              <a:r>
                <a:rPr lang="en-US" altLang="ja-JP" sz="2000" b="1" dirty="0">
                  <a:solidFill>
                    <a:schemeClr val="bg2">
                      <a:lumMod val="50000"/>
                    </a:schemeClr>
                  </a:solidFill>
                  <a:latin typeface="Meiryo UI" panose="020B0604030504040204" charset="-128"/>
                  <a:ea typeface="Meiryo UI" panose="020B0604030504040204" charset="-128"/>
                  <a:sym typeface="+mn-ea"/>
                </a:rPr>
                <a:t>P.09</a:t>
              </a:r>
              <a:endParaRPr lang="en-US" altLang="ja-JP" sz="2000" b="1" dirty="0">
                <a:solidFill>
                  <a:schemeClr val="bg2">
                    <a:lumMod val="50000"/>
                  </a:schemeClr>
                </a:solidFill>
                <a:latin typeface="Meiryo UI" panose="020B0604030504040204" charset="-128"/>
                <a:ea typeface="Meiryo UI" panose="020B0604030504040204" charset="-128"/>
                <a:sym typeface="+mn-ea"/>
              </a:endParaRPr>
            </a:p>
            <a:p>
              <a:pPr algn="r">
                <a:lnSpc>
                  <a:spcPct val="100000"/>
                </a:lnSpc>
              </a:pPr>
              <a:r>
                <a:rPr lang="ja-JP" altLang="en-US" sz="2000" b="1" dirty="0">
                  <a:solidFill>
                    <a:schemeClr val="bg2">
                      <a:lumMod val="50000"/>
                    </a:schemeClr>
                  </a:solidFill>
                  <a:latin typeface="Meiryo UI" panose="020B0604030504040204" charset="-128"/>
                  <a:ea typeface="Meiryo UI" panose="020B0604030504040204" charset="-128"/>
                  <a:sym typeface="+mn-ea"/>
                </a:rPr>
                <a:t>・・・</a:t>
              </a:r>
              <a:r>
                <a:rPr lang="en-US" altLang="ja-JP" sz="2000" b="1" dirty="0">
                  <a:solidFill>
                    <a:schemeClr val="bg2">
                      <a:lumMod val="50000"/>
                    </a:schemeClr>
                  </a:solidFill>
                  <a:latin typeface="Meiryo UI" panose="020B0604030504040204" charset="-128"/>
                  <a:ea typeface="Meiryo UI" panose="020B0604030504040204" charset="-128"/>
                  <a:sym typeface="+mn-ea"/>
                </a:rPr>
                <a:t>P.10</a:t>
              </a:r>
              <a:endParaRPr lang="en-US" altLang="ja-JP" sz="2000" b="1" dirty="0">
                <a:solidFill>
                  <a:schemeClr val="bg2">
                    <a:lumMod val="50000"/>
                  </a:schemeClr>
                </a:solidFill>
                <a:latin typeface="Meiryo UI" panose="020B0604030504040204" charset="-128"/>
                <a:ea typeface="Meiryo UI" panose="020B0604030504040204" charset="-128"/>
                <a:sym typeface="+mn-ea"/>
              </a:endParaRPr>
            </a:p>
            <a:p>
              <a:pPr algn="r">
                <a:lnSpc>
                  <a:spcPct val="100000"/>
                </a:lnSpc>
              </a:pPr>
              <a:r>
                <a:rPr lang="ja-JP" altLang="en-US" sz="2000" b="1" dirty="0">
                  <a:solidFill>
                    <a:schemeClr val="bg2">
                      <a:lumMod val="50000"/>
                    </a:schemeClr>
                  </a:solidFill>
                  <a:latin typeface="Meiryo UI" panose="020B0604030504040204" charset="-128"/>
                  <a:ea typeface="Meiryo UI" panose="020B0604030504040204" charset="-128"/>
                  <a:sym typeface="+mn-ea"/>
                </a:rPr>
                <a:t>・・・</a:t>
              </a:r>
              <a:r>
                <a:rPr lang="en-US" altLang="ja-JP" sz="2000" b="1" dirty="0">
                  <a:solidFill>
                    <a:schemeClr val="bg2">
                      <a:lumMod val="50000"/>
                    </a:schemeClr>
                  </a:solidFill>
                  <a:latin typeface="Meiryo UI" panose="020B0604030504040204" charset="-128"/>
                  <a:ea typeface="Meiryo UI" panose="020B0604030504040204" charset="-128"/>
                  <a:sym typeface="+mn-ea"/>
                </a:rPr>
                <a:t>P.11</a:t>
              </a:r>
              <a:endParaRPr lang="en-US" altLang="ja-JP" sz="2000" b="1" dirty="0">
                <a:solidFill>
                  <a:schemeClr val="bg2">
                    <a:lumMod val="50000"/>
                  </a:schemeClr>
                </a:solidFill>
                <a:latin typeface="Meiryo UI" panose="020B0604030504040204" charset="-128"/>
                <a:ea typeface="Meiryo UI" panose="020B0604030504040204" charset="-128"/>
                <a:sym typeface="+mn-ea"/>
              </a:endParaRPr>
            </a:p>
            <a:p>
              <a:pPr algn="r">
                <a:lnSpc>
                  <a:spcPct val="100000"/>
                </a:lnSpc>
              </a:pPr>
              <a:r>
                <a:rPr lang="ja-JP" altLang="en-US" sz="2000" b="1" dirty="0">
                  <a:solidFill>
                    <a:schemeClr val="bg2">
                      <a:lumMod val="50000"/>
                    </a:schemeClr>
                  </a:solidFill>
                  <a:latin typeface="Meiryo UI" panose="020B0604030504040204" charset="-128"/>
                  <a:ea typeface="Meiryo UI" panose="020B0604030504040204" charset="-128"/>
                  <a:sym typeface="+mn-ea"/>
                </a:rPr>
                <a:t>・・・</a:t>
              </a:r>
              <a:r>
                <a:rPr lang="en-US" altLang="ja-JP" sz="2000" b="1" dirty="0">
                  <a:solidFill>
                    <a:schemeClr val="bg2">
                      <a:lumMod val="50000"/>
                    </a:schemeClr>
                  </a:solidFill>
                  <a:latin typeface="Meiryo UI" panose="020B0604030504040204" charset="-128"/>
                  <a:ea typeface="Meiryo UI" panose="020B0604030504040204" charset="-128"/>
                  <a:sym typeface="+mn-ea"/>
                </a:rPr>
                <a:t>P.12</a:t>
              </a:r>
              <a:endParaRPr lang="en-US" altLang="ja-JP" sz="2000" b="1" dirty="0">
                <a:solidFill>
                  <a:schemeClr val="bg2">
                    <a:lumMod val="50000"/>
                  </a:schemeClr>
                </a:solidFill>
                <a:latin typeface="Meiryo UI" panose="020B0604030504040204" charset="-128"/>
                <a:ea typeface="Meiryo UI" panose="020B0604030504040204" charset="-128"/>
                <a:sym typeface="+mn-ea"/>
              </a:endParaRPr>
            </a:p>
            <a:p>
              <a:pPr algn="r">
                <a:lnSpc>
                  <a:spcPct val="100000"/>
                </a:lnSpc>
              </a:pPr>
              <a:r>
                <a:rPr lang="ja-JP" altLang="en-US" sz="2000" b="1" dirty="0">
                  <a:solidFill>
                    <a:schemeClr val="bg2">
                      <a:lumMod val="50000"/>
                    </a:schemeClr>
                  </a:solidFill>
                  <a:latin typeface="Meiryo UI" panose="020B0604030504040204" charset="-128"/>
                  <a:ea typeface="Meiryo UI" panose="020B0604030504040204" charset="-128"/>
                  <a:sym typeface="+mn-ea"/>
                </a:rPr>
                <a:t>・・・</a:t>
              </a:r>
              <a:r>
                <a:rPr lang="en-US" altLang="ja-JP" sz="2000" b="1" dirty="0">
                  <a:solidFill>
                    <a:schemeClr val="bg2">
                      <a:lumMod val="50000"/>
                    </a:schemeClr>
                  </a:solidFill>
                  <a:latin typeface="Meiryo UI" panose="020B0604030504040204" charset="-128"/>
                  <a:ea typeface="Meiryo UI" panose="020B0604030504040204" charset="-128"/>
                  <a:sym typeface="+mn-ea"/>
                </a:rPr>
                <a:t>P.13</a:t>
              </a:r>
              <a:endParaRPr kumimoji="1" lang="en-US" altLang="ja-JP" sz="2000" b="1" dirty="0">
                <a:solidFill>
                  <a:schemeClr val="bg2">
                    <a:lumMod val="50000"/>
                  </a:schemeClr>
                </a:solidFill>
                <a:latin typeface="Meiryo UI" panose="020B0604030504040204" charset="-128"/>
                <a:ea typeface="Meiryo UI" panose="020B0604030504040204" charset="-128"/>
                <a:sym typeface="+mn-ea"/>
              </a:endParaRPr>
            </a:p>
          </p:txBody>
        </p:sp>
      </p:grpSp>
      <p:grpSp>
        <p:nvGrpSpPr>
          <p:cNvPr id="97" name="グループ化 96"/>
          <p:cNvGrpSpPr/>
          <p:nvPr/>
        </p:nvGrpSpPr>
        <p:grpSpPr>
          <a:xfrm>
            <a:off x="744220" y="5707380"/>
            <a:ext cx="8626475" cy="564515"/>
            <a:chOff x="1172" y="1715"/>
            <a:chExt cx="13585" cy="889"/>
          </a:xfrm>
        </p:grpSpPr>
        <p:sp>
          <p:nvSpPr>
            <p:cNvPr id="98" name="角丸四角形 97"/>
            <p:cNvSpPr/>
            <p:nvPr/>
          </p:nvSpPr>
          <p:spPr>
            <a:xfrm>
              <a:off x="1480" y="1715"/>
              <a:ext cx="13277" cy="889"/>
            </a:xfrm>
            <a:prstGeom prst="roundRect">
              <a:avLst/>
            </a:prstGeom>
            <a:solidFill>
              <a:schemeClr val="bg1"/>
            </a:solidFill>
            <a:ln w="381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ja-JP" altLang="en-US"/>
            </a:p>
          </p:txBody>
        </p:sp>
        <p:sp>
          <p:nvSpPr>
            <p:cNvPr id="99" name="楕円 98"/>
            <p:cNvSpPr/>
            <p:nvPr/>
          </p:nvSpPr>
          <p:spPr>
            <a:xfrm>
              <a:off x="1172" y="1715"/>
              <a:ext cx="889" cy="889"/>
            </a:xfrm>
            <a:prstGeom prst="ellipse">
              <a:avLst/>
            </a:prstGeom>
            <a:solidFill>
              <a:srgbClr val="0EC89C"/>
            </a:solidFill>
            <a:ln w="381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en-US" altLang="ja-JP" sz="3200" b="1" dirty="0"/>
                <a:t>4</a:t>
              </a:r>
              <a:endParaRPr kumimoji="1" lang="en-US" altLang="ja-JP" sz="3200" b="1" dirty="0"/>
            </a:p>
          </p:txBody>
        </p:sp>
        <p:sp>
          <p:nvSpPr>
            <p:cNvPr id="100" name="テキスト ボックス 9"/>
            <p:cNvSpPr txBox="1"/>
            <p:nvPr/>
          </p:nvSpPr>
          <p:spPr>
            <a:xfrm>
              <a:off x="2882" y="1794"/>
              <a:ext cx="1433" cy="725"/>
            </a:xfrm>
            <a:prstGeom prst="rect">
              <a:avLst/>
            </a:prstGeom>
            <a:noFill/>
          </p:spPr>
          <p:txBody>
            <a:bodyPr wrap="none" rtlCol="0">
              <a:spAutoFit/>
            </a:bodyPr>
            <a:p>
              <a:r>
                <a:rPr lang="ja-JP" altLang="en-US" sz="2400" b="1" dirty="0">
                  <a:solidFill>
                    <a:schemeClr val="bg2">
                      <a:lumMod val="50000"/>
                    </a:schemeClr>
                  </a:solidFill>
                  <a:latin typeface="Meiryo UI" panose="020B0604030504040204" charset="-128"/>
                  <a:ea typeface="Meiryo UI" panose="020B0604030504040204" charset="-128"/>
                </a:rPr>
                <a:t>まとめ</a:t>
              </a:r>
              <a:endParaRPr lang="ja-JP" altLang="en-US" sz="2400" b="1" dirty="0">
                <a:solidFill>
                  <a:schemeClr val="bg2">
                    <a:lumMod val="50000"/>
                  </a:schemeClr>
                </a:solidFill>
                <a:latin typeface="Meiryo UI" panose="020B0604030504040204" charset="-128"/>
                <a:ea typeface="Meiryo UI" panose="020B0604030504040204" charset="-128"/>
              </a:endParaRPr>
            </a:p>
          </p:txBody>
        </p:sp>
        <p:sp>
          <p:nvSpPr>
            <p:cNvPr id="101" name="テキスト ボックス 11"/>
            <p:cNvSpPr txBox="1"/>
            <p:nvPr/>
          </p:nvSpPr>
          <p:spPr>
            <a:xfrm>
              <a:off x="12330" y="1794"/>
              <a:ext cx="2101" cy="725"/>
            </a:xfrm>
            <a:prstGeom prst="rect">
              <a:avLst/>
            </a:prstGeom>
            <a:noFill/>
          </p:spPr>
          <p:txBody>
            <a:bodyPr wrap="none" rtlCol="0">
              <a:spAutoFit/>
            </a:bodyPr>
            <a:p>
              <a:pPr algn="r"/>
              <a:r>
                <a:rPr kumimoji="1" lang="ja-JP" altLang="en-US" sz="2400" b="1" dirty="0">
                  <a:solidFill>
                    <a:schemeClr val="bg2">
                      <a:lumMod val="50000"/>
                    </a:schemeClr>
                  </a:solidFill>
                  <a:latin typeface="Meiryo UI" panose="020B0604030504040204" charset="-128"/>
                  <a:ea typeface="Meiryo UI" panose="020B0604030504040204" charset="-128"/>
                </a:rPr>
                <a:t>・・・</a:t>
              </a:r>
              <a:r>
                <a:rPr kumimoji="1" lang="en-US" altLang="ja-JP" sz="2400" b="1" dirty="0">
                  <a:solidFill>
                    <a:schemeClr val="bg2">
                      <a:lumMod val="50000"/>
                    </a:schemeClr>
                  </a:solidFill>
                  <a:latin typeface="Meiryo UI" panose="020B0604030504040204" charset="-128"/>
                  <a:ea typeface="Meiryo UI" panose="020B0604030504040204" charset="-128"/>
                </a:rPr>
                <a:t>P.14</a:t>
              </a:r>
              <a:endParaRPr kumimoji="1" lang="en-US" altLang="ja-JP" sz="2400" b="1" dirty="0">
                <a:solidFill>
                  <a:schemeClr val="bg2">
                    <a:lumMod val="50000"/>
                  </a:schemeClr>
                </a:solidFill>
                <a:latin typeface="Meiryo UI" panose="020B0604030504040204" charset="-128"/>
                <a:ea typeface="Meiryo UI" panose="020B0604030504040204" charset="-128"/>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424356" y="62642"/>
            <a:ext cx="6238668" cy="583565"/>
          </a:xfrm>
          <a:prstGeom prst="rect">
            <a:avLst/>
          </a:prstGeom>
          <a:noFill/>
        </p:spPr>
        <p:txBody>
          <a:bodyPr wrap="square" rtlCol="0" anchor="ctr">
            <a:spAutoFit/>
          </a:bodyPr>
          <a:lstStyle/>
          <a:p>
            <a:r>
              <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周年事業とは？</a:t>
            </a:r>
            <a:endPar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7" name="テキスト ボックス 1"/>
          <p:cNvSpPr txBox="1"/>
          <p:nvPr/>
        </p:nvSpPr>
        <p:spPr>
          <a:xfrm>
            <a:off x="604350" y="700034"/>
            <a:ext cx="2316480" cy="460375"/>
          </a:xfrm>
          <a:prstGeom prst="rect">
            <a:avLst/>
          </a:prstGeom>
          <a:noFill/>
        </p:spPr>
        <p:txBody>
          <a:bodyPr wrap="none" rtlCol="0" anchor="ctr">
            <a:spAutoFit/>
          </a:bodyPr>
          <a:p>
            <a:r>
              <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rPr>
              <a:t>周年事業の概要</a:t>
            </a:r>
            <a:endPar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9" name="テキストボックス 8"/>
          <p:cNvSpPr txBox="1"/>
          <p:nvPr/>
        </p:nvSpPr>
        <p:spPr>
          <a:xfrm>
            <a:off x="598805" y="1099185"/>
            <a:ext cx="8977630" cy="700405"/>
          </a:xfrm>
          <a:prstGeom prst="rect">
            <a:avLst/>
          </a:prstGeom>
          <a:noFill/>
        </p:spPr>
        <p:txBody>
          <a:bodyPr wrap="square" rtlCol="0">
            <a:spAutoFit/>
          </a:bodyPr>
          <a:p>
            <a:pPr>
              <a:lnSpc>
                <a:spcPct val="110000"/>
              </a:lnSpc>
              <a:spcBef>
                <a:spcPts val="0"/>
              </a:spcBef>
              <a:spcAft>
                <a:spcPts val="0"/>
              </a:spcAft>
              <a:buNone/>
            </a:pPr>
            <a:r>
              <a:rPr lang="ja-JP" altLang="en-US" dirty="0">
                <a:solidFill>
                  <a:schemeClr val="tx1"/>
                </a:solidFill>
                <a:latin typeface="メイリオ" panose="020B0604030504040204" pitchFamily="50" charset="-128"/>
                <a:ea typeface="メイリオ" panose="020B0604030504040204" pitchFamily="50" charset="-128"/>
                <a:sym typeface="+mn-ea"/>
              </a:rPr>
              <a:t>企業にとっての「周年事業」とは、会社が創立10周年や20周年など</a:t>
            </a:r>
            <a:r>
              <a:rPr lang="ja-JP" altLang="en-US" b="1" u="sng" dirty="0">
                <a:solidFill>
                  <a:srgbClr val="FF0000"/>
                </a:solidFill>
                <a:latin typeface="メイリオ" panose="020B0604030504040204" pitchFamily="50" charset="-128"/>
                <a:ea typeface="メイリオ" panose="020B0604030504040204" pitchFamily="50" charset="-128"/>
                <a:sym typeface="+mn-ea"/>
              </a:rPr>
              <a:t>設立から一定の年数を迎えた際に行う特別な事業やイベント</a:t>
            </a:r>
            <a:r>
              <a:rPr lang="ja-JP" altLang="en-US" dirty="0">
                <a:solidFill>
                  <a:schemeClr val="tx1"/>
                </a:solidFill>
                <a:latin typeface="メイリオ" panose="020B0604030504040204" pitchFamily="50" charset="-128"/>
                <a:ea typeface="メイリオ" panose="020B0604030504040204" pitchFamily="50" charset="-128"/>
                <a:sym typeface="+mn-ea"/>
              </a:rPr>
              <a:t>のことを指します。</a:t>
            </a:r>
            <a:endParaRPr lang="ja-JP" altLang="en-US" dirty="0">
              <a:solidFill>
                <a:schemeClr val="tx1"/>
              </a:solidFill>
              <a:latin typeface="メイリオ" panose="020B0604030504040204" pitchFamily="50" charset="-128"/>
              <a:ea typeface="メイリオ" panose="020B0604030504040204" pitchFamily="50" charset="-128"/>
              <a:sym typeface="+mn-ea"/>
            </a:endParaRPr>
          </a:p>
        </p:txBody>
      </p:sp>
      <p:sp>
        <p:nvSpPr>
          <p:cNvPr id="12" name="テキストボックス 11"/>
          <p:cNvSpPr txBox="1"/>
          <p:nvPr/>
        </p:nvSpPr>
        <p:spPr>
          <a:xfrm>
            <a:off x="604520" y="2422525"/>
            <a:ext cx="8977630" cy="1004570"/>
          </a:xfrm>
          <a:prstGeom prst="rect">
            <a:avLst/>
          </a:prstGeom>
          <a:noFill/>
        </p:spPr>
        <p:txBody>
          <a:bodyPr wrap="square" rtlCol="0">
            <a:spAutoFit/>
          </a:bodyPr>
          <a:p>
            <a:pPr>
              <a:lnSpc>
                <a:spcPct val="110000"/>
              </a:lnSpc>
              <a:spcBef>
                <a:spcPts val="0"/>
              </a:spcBef>
              <a:spcAft>
                <a:spcPts val="0"/>
              </a:spcAft>
              <a:buNone/>
            </a:pPr>
            <a:r>
              <a:rPr lang="ja-JP" altLang="en-US" dirty="0">
                <a:latin typeface="メイリオ" panose="020B0604030504040204" pitchFamily="50" charset="-128"/>
                <a:ea typeface="メイリオ" panose="020B0604030504040204" pitchFamily="50" charset="-128"/>
                <a:sym typeface="+mn-ea"/>
              </a:rPr>
              <a:t>周年事業の目的は、</a:t>
            </a:r>
            <a:r>
              <a:rPr lang="ja-JP" altLang="en-US" b="1" u="sng" dirty="0">
                <a:solidFill>
                  <a:srgbClr val="FF0000"/>
                </a:solidFill>
                <a:latin typeface="メイリオ" panose="020B0604030504040204" pitchFamily="50" charset="-128"/>
                <a:ea typeface="メイリオ" panose="020B0604030504040204" pitchFamily="50" charset="-128"/>
                <a:sym typeface="+mn-ea"/>
              </a:rPr>
              <a:t>これまでの感謝の気持ちを表すとともに、団体や企業の歴史を振り返り、今後の発展に向けての決意を新たにすること</a:t>
            </a:r>
            <a:r>
              <a:rPr lang="ja-JP" altLang="en-US" dirty="0">
                <a:latin typeface="メイリオ" panose="020B0604030504040204" pitchFamily="50" charset="-128"/>
                <a:ea typeface="メイリオ" panose="020B0604030504040204" pitchFamily="50" charset="-128"/>
                <a:sym typeface="+mn-ea"/>
              </a:rPr>
              <a:t>です。また、周年事業は関係者や顧客、地域社会との絆を深める機会にもなります。</a:t>
            </a:r>
            <a:endParaRPr lang="ja-JP" altLang="en-US"/>
          </a:p>
        </p:txBody>
      </p:sp>
      <p:grpSp>
        <p:nvGrpSpPr>
          <p:cNvPr id="14" name="グループ化 13"/>
          <p:cNvGrpSpPr/>
          <p:nvPr/>
        </p:nvGrpSpPr>
        <p:grpSpPr>
          <a:xfrm>
            <a:off x="530225" y="1986915"/>
            <a:ext cx="2085975" cy="460375"/>
            <a:chOff x="835" y="4270"/>
            <a:chExt cx="3285" cy="725"/>
          </a:xfrm>
        </p:grpSpPr>
        <p:sp>
          <p:nvSpPr>
            <p:cNvPr id="10" name="四角形 9"/>
            <p:cNvSpPr/>
            <p:nvPr/>
          </p:nvSpPr>
          <p:spPr>
            <a:xfrm>
              <a:off x="835" y="4270"/>
              <a:ext cx="96" cy="584"/>
            </a:xfrm>
            <a:prstGeom prst="rect">
              <a:avLst/>
            </a:prstGeom>
            <a:solidFill>
              <a:srgbClr val="0EC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sp>
          <p:nvSpPr>
            <p:cNvPr id="13" name="テキスト ボックス 1"/>
            <p:cNvSpPr txBox="1"/>
            <p:nvPr/>
          </p:nvSpPr>
          <p:spPr>
            <a:xfrm>
              <a:off x="952" y="4271"/>
              <a:ext cx="3168" cy="725"/>
            </a:xfrm>
            <a:prstGeom prst="rect">
              <a:avLst/>
            </a:prstGeom>
            <a:noFill/>
          </p:spPr>
          <p:txBody>
            <a:bodyPr wrap="none" rtlCol="0" anchor="ctr">
              <a:spAutoFit/>
            </a:bodyPr>
            <a:p>
              <a:r>
                <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rPr>
                <a:t>実施する目的</a:t>
              </a:r>
              <a:endPar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grpSp>
      <p:graphicFrame>
        <p:nvGraphicFramePr>
          <p:cNvPr id="17" name="表 16"/>
          <p:cNvGraphicFramePr/>
          <p:nvPr/>
        </p:nvGraphicFramePr>
        <p:xfrm>
          <a:off x="604520" y="4104005"/>
          <a:ext cx="8755380" cy="2314575"/>
        </p:xfrm>
        <a:graphic>
          <a:graphicData uri="http://schemas.openxmlformats.org/drawingml/2006/table">
            <a:tbl>
              <a:tblPr firstRow="1" bandRow="1">
                <a:tableStyleId>{5C22544A-7EE6-4342-B048-85BDC9FD1C3A}</a:tableStyleId>
              </a:tblPr>
              <a:tblGrid>
                <a:gridCol w="4377690"/>
                <a:gridCol w="4377690"/>
              </a:tblGrid>
              <a:tr h="771525">
                <a:tc>
                  <a:txBody>
                    <a:bodyPr/>
                    <a:p>
                      <a:pPr>
                        <a:buNone/>
                      </a:pPr>
                      <a:r>
                        <a:rPr lang="ja-JP" altLang="en-US" sz="1800" b="1" dirty="0">
                          <a:solidFill>
                            <a:schemeClr val="bg2">
                              <a:lumMod val="50000"/>
                            </a:schemeClr>
                          </a:solidFill>
                          <a:latin typeface="メイリオ" panose="020B0604030504040204" pitchFamily="50" charset="-128"/>
                          <a:ea typeface="メイリオ" panose="020B0604030504040204" pitchFamily="50" charset="-128"/>
                          <a:sym typeface="+mn-ea"/>
                        </a:rPr>
                        <a:t>●</a:t>
                      </a:r>
                      <a:r>
                        <a:rPr lang="ja-JP" altLang="en-US" sz="1800" b="1" dirty="0">
                          <a:solidFill>
                            <a:schemeClr val="tx1">
                              <a:lumMod val="50000"/>
                              <a:lumOff val="50000"/>
                            </a:schemeClr>
                          </a:solidFill>
                          <a:latin typeface="メイリオ" panose="020B0604030504040204" pitchFamily="50" charset="-128"/>
                          <a:ea typeface="メイリオ" panose="020B0604030504040204" pitchFamily="50" charset="-128"/>
                          <a:sym typeface="+mn-ea"/>
                        </a:rPr>
                        <a:t>記念式典やパーティーの開催</a:t>
                      </a:r>
                      <a:endParaRPr lang="ja-JP" altLang="en-US"/>
                    </a:p>
                  </a:txBody>
                  <a:tcPr anchor="ctr" anchorCtr="0">
                    <a:solidFill>
                      <a:srgbClr val="D2DEEF"/>
                    </a:solidFill>
                  </a:tcPr>
                </a:tc>
                <a:tc>
                  <a:txBody>
                    <a:bodyPr/>
                    <a:p>
                      <a:pPr>
                        <a:buNone/>
                      </a:pPr>
                      <a:r>
                        <a:rPr lang="ja-JP" altLang="en-US" sz="1800" dirty="0">
                          <a:solidFill>
                            <a:schemeClr val="bg2">
                              <a:lumMod val="50000"/>
                            </a:schemeClr>
                          </a:solidFill>
                          <a:latin typeface="メイリオ" panose="020B0604030504040204" pitchFamily="50" charset="-128"/>
                          <a:ea typeface="メイリオ" panose="020B0604030504040204" pitchFamily="50" charset="-128"/>
                          <a:sym typeface="+mn-ea"/>
                        </a:rPr>
                        <a:t>●</a:t>
                      </a:r>
                      <a:r>
                        <a:rPr lang="ja-JP" altLang="en-US" sz="1800" dirty="0">
                          <a:solidFill>
                            <a:schemeClr val="tx1">
                              <a:lumMod val="50000"/>
                              <a:lumOff val="50000"/>
                            </a:schemeClr>
                          </a:solidFill>
                          <a:latin typeface="メイリオ" panose="020B0604030504040204" pitchFamily="50" charset="-128"/>
                          <a:ea typeface="メイリオ" panose="020B0604030504040204" pitchFamily="50" charset="-128"/>
                          <a:sym typeface="+mn-ea"/>
                        </a:rPr>
                        <a:t>特別なプロモーション・セール</a:t>
                      </a:r>
                      <a:endParaRPr lang="ja-JP" altLang="en-US"/>
                    </a:p>
                  </a:txBody>
                  <a:tcPr anchor="ctr" anchorCtr="0">
                    <a:solidFill>
                      <a:srgbClr val="D2DEEF"/>
                    </a:solidFill>
                  </a:tcPr>
                </a:tc>
              </a:tr>
              <a:tr h="771525">
                <a:tc>
                  <a:txBody>
                    <a:bodyPr/>
                    <a:p>
                      <a:pPr>
                        <a:buNone/>
                      </a:pPr>
                      <a:r>
                        <a:rPr lang="ja-JP" altLang="en-US" sz="1800" b="1" dirty="0">
                          <a:solidFill>
                            <a:schemeClr val="bg2">
                              <a:lumMod val="50000"/>
                            </a:schemeClr>
                          </a:solidFill>
                          <a:latin typeface="メイリオ" panose="020B0604030504040204" pitchFamily="50" charset="-128"/>
                          <a:ea typeface="メイリオ" panose="020B0604030504040204" pitchFamily="50" charset="-128"/>
                          <a:sym typeface="+mn-ea"/>
                        </a:rPr>
                        <a:t>●ワークショップ・展示会の開催</a:t>
                      </a:r>
                      <a:endParaRPr lang="ja-JP" altLang="en-US" sz="1800" b="1" dirty="0">
                        <a:solidFill>
                          <a:schemeClr val="bg2">
                            <a:lumMod val="50000"/>
                          </a:schemeClr>
                        </a:solidFill>
                        <a:latin typeface="メイリオ" panose="020B0604030504040204" pitchFamily="50" charset="-128"/>
                        <a:ea typeface="メイリオ" panose="020B0604030504040204" pitchFamily="50" charset="-128"/>
                        <a:sym typeface="+mn-ea"/>
                      </a:endParaRPr>
                    </a:p>
                  </a:txBody>
                  <a:tcPr anchor="ctr" anchorCtr="0">
                    <a:noFill/>
                  </a:tcPr>
                </a:tc>
                <a:tc>
                  <a:txBody>
                    <a:bodyPr/>
                    <a:p>
                      <a:pPr>
                        <a:buNone/>
                      </a:pPr>
                      <a:r>
                        <a:rPr lang="ja-JP" altLang="en-US" sz="1800" b="1" dirty="0">
                          <a:solidFill>
                            <a:schemeClr val="bg2">
                              <a:lumMod val="50000"/>
                            </a:schemeClr>
                          </a:solidFill>
                          <a:latin typeface="メイリオ" panose="020B0604030504040204" pitchFamily="50" charset="-128"/>
                          <a:ea typeface="メイリオ" panose="020B0604030504040204" pitchFamily="50" charset="-128"/>
                          <a:sym typeface="+mn-ea"/>
                        </a:rPr>
                        <a:t>●出版物やメディア活動</a:t>
                      </a:r>
                      <a:endParaRPr lang="ja-JP" altLang="en-US" sz="1800" b="1" dirty="0">
                        <a:solidFill>
                          <a:schemeClr val="bg2">
                            <a:lumMod val="50000"/>
                          </a:schemeClr>
                        </a:solidFill>
                        <a:latin typeface="メイリオ" panose="020B0604030504040204" pitchFamily="50" charset="-128"/>
                        <a:ea typeface="メイリオ" panose="020B0604030504040204" pitchFamily="50" charset="-128"/>
                        <a:sym typeface="+mn-ea"/>
                      </a:endParaRPr>
                    </a:p>
                  </a:txBody>
                  <a:tcPr anchor="ctr" anchorCtr="0">
                    <a:noFill/>
                  </a:tcPr>
                </a:tc>
              </a:tr>
              <a:tr h="771525">
                <a:tc>
                  <a:txBody>
                    <a:bodyPr/>
                    <a:p>
                      <a:pPr>
                        <a:buNone/>
                      </a:pPr>
                      <a:r>
                        <a:rPr lang="ja-JP" altLang="en-US" sz="1800" b="1" dirty="0">
                          <a:solidFill>
                            <a:schemeClr val="bg2">
                              <a:lumMod val="50000"/>
                            </a:schemeClr>
                          </a:solidFill>
                          <a:latin typeface="メイリオ" panose="020B0604030504040204" pitchFamily="50" charset="-128"/>
                          <a:ea typeface="メイリオ" panose="020B0604030504040204" pitchFamily="50" charset="-128"/>
                          <a:sym typeface="+mn-ea"/>
                        </a:rPr>
                        <a:t>●</a:t>
                      </a:r>
                      <a:r>
                        <a:rPr lang="ja-JP" altLang="en-US" sz="1800" b="1" dirty="0">
                          <a:solidFill>
                            <a:schemeClr val="tx1">
                              <a:lumMod val="50000"/>
                              <a:lumOff val="50000"/>
                            </a:schemeClr>
                          </a:solidFill>
                          <a:latin typeface="メイリオ" panose="020B0604030504040204" pitchFamily="50" charset="-128"/>
                          <a:ea typeface="メイリオ" panose="020B0604030504040204" pitchFamily="50" charset="-128"/>
                          <a:sym typeface="+mn-ea"/>
                        </a:rPr>
                        <a:t>記念グッズの販売・配布</a:t>
                      </a:r>
                      <a:endParaRPr lang="ja-JP" altLang="en-US" sz="1800" b="1" dirty="0">
                        <a:solidFill>
                          <a:schemeClr val="tx1">
                            <a:lumMod val="50000"/>
                            <a:lumOff val="50000"/>
                          </a:schemeClr>
                        </a:solidFill>
                        <a:latin typeface="メイリオ" panose="020B0604030504040204" pitchFamily="50" charset="-128"/>
                        <a:ea typeface="メイリオ" panose="020B0604030504040204" pitchFamily="50" charset="-128"/>
                        <a:sym typeface="+mn-ea"/>
                      </a:endParaRPr>
                    </a:p>
                  </a:txBody>
                  <a:tcPr anchor="ctr" anchorCtr="0">
                    <a:solidFill>
                      <a:srgbClr val="D2DEEF"/>
                    </a:solidFill>
                  </a:tcPr>
                </a:tc>
                <a:tc>
                  <a:txBody>
                    <a:bodyPr/>
                    <a:p>
                      <a:pPr>
                        <a:buNone/>
                      </a:pPr>
                      <a:r>
                        <a:rPr lang="ja-JP" altLang="en-US" sz="1800" b="1" dirty="0">
                          <a:solidFill>
                            <a:schemeClr val="bg2">
                              <a:lumMod val="50000"/>
                            </a:schemeClr>
                          </a:solidFill>
                          <a:latin typeface="メイリオ" panose="020B0604030504040204" pitchFamily="50" charset="-128"/>
                          <a:ea typeface="メイリオ" panose="020B0604030504040204" pitchFamily="50" charset="-128"/>
                          <a:sym typeface="+mn-ea"/>
                        </a:rPr>
                        <a:t>●</a:t>
                      </a:r>
                      <a:r>
                        <a:rPr lang="ja-JP" altLang="en-US" sz="1800" b="1" dirty="0">
                          <a:solidFill>
                            <a:schemeClr val="tx1">
                              <a:lumMod val="50000"/>
                              <a:lumOff val="50000"/>
                            </a:schemeClr>
                          </a:solidFill>
                          <a:latin typeface="メイリオ" panose="020B0604030504040204" pitchFamily="50" charset="-128"/>
                          <a:ea typeface="メイリオ" panose="020B0604030504040204" pitchFamily="50" charset="-128"/>
                          <a:sym typeface="+mn-ea"/>
                        </a:rPr>
                        <a:t>社会貢献活動</a:t>
                      </a:r>
                      <a:endParaRPr lang="ja-JP" altLang="en-US"/>
                    </a:p>
                  </a:txBody>
                  <a:tcPr anchor="ctr" anchorCtr="0">
                    <a:solidFill>
                      <a:srgbClr val="D2DEEF"/>
                    </a:solidFill>
                  </a:tcPr>
                </a:tc>
              </a:tr>
            </a:tbl>
          </a:graphicData>
        </a:graphic>
      </p:graphicFrame>
      <p:grpSp>
        <p:nvGrpSpPr>
          <p:cNvPr id="18" name="グループ化 17"/>
          <p:cNvGrpSpPr/>
          <p:nvPr/>
        </p:nvGrpSpPr>
        <p:grpSpPr>
          <a:xfrm>
            <a:off x="530225" y="3622040"/>
            <a:ext cx="2695575" cy="461010"/>
            <a:chOff x="835" y="4270"/>
            <a:chExt cx="4245" cy="726"/>
          </a:xfrm>
        </p:grpSpPr>
        <p:sp>
          <p:nvSpPr>
            <p:cNvPr id="19" name="四角形 18"/>
            <p:cNvSpPr/>
            <p:nvPr/>
          </p:nvSpPr>
          <p:spPr>
            <a:xfrm>
              <a:off x="835" y="4270"/>
              <a:ext cx="96" cy="584"/>
            </a:xfrm>
            <a:prstGeom prst="rect">
              <a:avLst/>
            </a:prstGeom>
            <a:solidFill>
              <a:srgbClr val="0EC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sp>
          <p:nvSpPr>
            <p:cNvPr id="20" name="テキスト ボックス 1"/>
            <p:cNvSpPr txBox="1"/>
            <p:nvPr/>
          </p:nvSpPr>
          <p:spPr>
            <a:xfrm>
              <a:off x="952" y="4271"/>
              <a:ext cx="4128" cy="725"/>
            </a:xfrm>
            <a:prstGeom prst="rect">
              <a:avLst/>
            </a:prstGeom>
            <a:noFill/>
          </p:spPr>
          <p:txBody>
            <a:bodyPr wrap="none" rtlCol="0" anchor="ctr">
              <a:spAutoFit/>
            </a:bodyPr>
            <a:p>
              <a:r>
                <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rPr>
                <a:t>具体的な実施内容</a:t>
              </a:r>
              <a:endPar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604520" y="1282700"/>
            <a:ext cx="5039360" cy="2923540"/>
          </a:xfrm>
          <a:prstGeom prst="roundRect">
            <a:avLst/>
          </a:prstGeom>
          <a:solidFill>
            <a:schemeClr val="bg1"/>
          </a:solidFill>
          <a:ln w="381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ja-JP" altLang="en-US"/>
          </a:p>
        </p:txBody>
      </p:sp>
      <p:sp>
        <p:nvSpPr>
          <p:cNvPr id="2" name="テキスト ボックス 1"/>
          <p:cNvSpPr txBox="1"/>
          <p:nvPr/>
        </p:nvSpPr>
        <p:spPr>
          <a:xfrm>
            <a:off x="604350" y="700034"/>
            <a:ext cx="4754880" cy="460375"/>
          </a:xfrm>
          <a:prstGeom prst="rect">
            <a:avLst/>
          </a:prstGeom>
          <a:noFill/>
        </p:spPr>
        <p:txBody>
          <a:bodyPr wrap="none" rtlCol="0" anchor="ctr">
            <a:spAutoFit/>
          </a:bodyPr>
          <a:lstStyle/>
          <a:p>
            <a:r>
              <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rPr>
              <a:t>周年事業と採用って関係あるの？</a:t>
            </a:r>
            <a:endPar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424356" y="62642"/>
            <a:ext cx="6238668" cy="583565"/>
          </a:xfrm>
          <a:prstGeom prst="rect">
            <a:avLst/>
          </a:prstGeom>
          <a:noFill/>
        </p:spPr>
        <p:txBody>
          <a:bodyPr wrap="square" rtlCol="0" anchor="ctr">
            <a:spAutoFit/>
          </a:bodyPr>
          <a:lstStyle/>
          <a:p>
            <a:r>
              <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採用に効果的な理由</a:t>
            </a:r>
            <a:endPar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9" name="テキストボックス 8"/>
          <p:cNvSpPr txBox="1"/>
          <p:nvPr/>
        </p:nvSpPr>
        <p:spPr>
          <a:xfrm>
            <a:off x="744220" y="1406525"/>
            <a:ext cx="4759960" cy="2676525"/>
          </a:xfrm>
          <a:prstGeom prst="rect">
            <a:avLst/>
          </a:prstGeom>
          <a:noFill/>
        </p:spPr>
        <p:txBody>
          <a:bodyPr wrap="square" rtlCol="0">
            <a:spAutoFit/>
          </a:bodyPr>
          <a:p>
            <a:pPr>
              <a:lnSpc>
                <a:spcPct val="150000"/>
              </a:lnSpc>
              <a:spcBef>
                <a:spcPts val="0"/>
              </a:spcBef>
              <a:spcAft>
                <a:spcPts val="0"/>
              </a:spcAft>
              <a:buNone/>
            </a:pPr>
            <a:r>
              <a:rPr lang="ja-JP" altLang="en-US" sz="2800" dirty="0">
                <a:latin typeface="メイリオ" panose="020B0604030504040204" pitchFamily="50" charset="-128"/>
                <a:ea typeface="メイリオ" panose="020B0604030504040204" pitchFamily="50" charset="-128"/>
                <a:sym typeface="+mn-ea"/>
              </a:rPr>
              <a:t>周年事業はただのお祝いや</a:t>
            </a:r>
            <a:endParaRPr lang="ja-JP" altLang="en-US" sz="2800" dirty="0">
              <a:latin typeface="メイリオ" panose="020B0604030504040204" pitchFamily="50" charset="-128"/>
              <a:ea typeface="メイリオ" panose="020B0604030504040204" pitchFamily="50" charset="-128"/>
              <a:sym typeface="+mn-ea"/>
            </a:endParaRPr>
          </a:p>
          <a:p>
            <a:pPr>
              <a:lnSpc>
                <a:spcPct val="150000"/>
              </a:lnSpc>
              <a:spcBef>
                <a:spcPts val="0"/>
              </a:spcBef>
              <a:spcAft>
                <a:spcPts val="0"/>
              </a:spcAft>
              <a:buNone/>
            </a:pPr>
            <a:r>
              <a:rPr lang="ja-JP" altLang="en-US" sz="2800" dirty="0">
                <a:latin typeface="メイリオ" panose="020B0604030504040204" pitchFamily="50" charset="-128"/>
                <a:ea typeface="メイリオ" panose="020B0604030504040204" pitchFamily="50" charset="-128"/>
                <a:sym typeface="+mn-ea"/>
              </a:rPr>
              <a:t>感謝を伝える機会ではなく、</a:t>
            </a:r>
            <a:endParaRPr lang="ja-JP" altLang="en-US" sz="2800" dirty="0">
              <a:latin typeface="メイリオ" panose="020B0604030504040204" pitchFamily="50" charset="-128"/>
              <a:ea typeface="メイリオ" panose="020B0604030504040204" pitchFamily="50" charset="-128"/>
              <a:sym typeface="+mn-ea"/>
            </a:endParaRPr>
          </a:p>
          <a:p>
            <a:pPr>
              <a:lnSpc>
                <a:spcPct val="150000"/>
              </a:lnSpc>
              <a:spcBef>
                <a:spcPts val="0"/>
              </a:spcBef>
              <a:spcAft>
                <a:spcPts val="0"/>
              </a:spcAft>
              <a:buNone/>
            </a:pPr>
            <a:r>
              <a:rPr lang="ja-JP" altLang="en-US" sz="2800" dirty="0">
                <a:latin typeface="メイリオ" panose="020B0604030504040204" pitchFamily="50" charset="-128"/>
                <a:ea typeface="メイリオ" panose="020B0604030504040204" pitchFamily="50" charset="-128"/>
                <a:sym typeface="+mn-ea"/>
              </a:rPr>
              <a:t>採用戦略にもとてもマッチ</a:t>
            </a:r>
            <a:endParaRPr lang="ja-JP" altLang="en-US" sz="2800" dirty="0">
              <a:latin typeface="メイリオ" panose="020B0604030504040204" pitchFamily="50" charset="-128"/>
              <a:ea typeface="メイリオ" panose="020B0604030504040204" pitchFamily="50" charset="-128"/>
              <a:sym typeface="+mn-ea"/>
            </a:endParaRPr>
          </a:p>
          <a:p>
            <a:pPr>
              <a:lnSpc>
                <a:spcPct val="150000"/>
              </a:lnSpc>
              <a:spcBef>
                <a:spcPts val="0"/>
              </a:spcBef>
              <a:spcAft>
                <a:spcPts val="0"/>
              </a:spcAft>
              <a:buNone/>
            </a:pPr>
            <a:r>
              <a:rPr lang="ja-JP" altLang="en-US" sz="2800" dirty="0">
                <a:latin typeface="メイリオ" panose="020B0604030504040204" pitchFamily="50" charset="-128"/>
                <a:ea typeface="メイリオ" panose="020B0604030504040204" pitchFamily="50" charset="-128"/>
                <a:sym typeface="+mn-ea"/>
              </a:rPr>
              <a:t>しているのです。</a:t>
            </a:r>
            <a:endParaRPr lang="ja-JP" altLang="en-US" sz="2800" dirty="0">
              <a:latin typeface="メイリオ" panose="020B0604030504040204" pitchFamily="50" charset="-128"/>
              <a:ea typeface="メイリオ" panose="020B0604030504040204" pitchFamily="50" charset="-128"/>
              <a:sym typeface="+mn-ea"/>
            </a:endParaRPr>
          </a:p>
        </p:txBody>
      </p:sp>
      <p:grpSp>
        <p:nvGrpSpPr>
          <p:cNvPr id="8" name="グループ化 7"/>
          <p:cNvGrpSpPr/>
          <p:nvPr/>
        </p:nvGrpSpPr>
        <p:grpSpPr>
          <a:xfrm>
            <a:off x="5814695" y="1419860"/>
            <a:ext cx="3243580" cy="1711960"/>
            <a:chOff x="10231" y="1394"/>
            <a:chExt cx="5108" cy="2696"/>
          </a:xfrm>
        </p:grpSpPr>
        <p:pic>
          <p:nvPicPr>
            <p:cNvPr id="5" name="図形 4" descr="1022999"/>
            <p:cNvPicPr>
              <a:picLocks noChangeAspect="1"/>
            </p:cNvPicPr>
            <p:nvPr/>
          </p:nvPicPr>
          <p:blipFill>
            <a:blip r:embed="rId1"/>
            <a:srcRect l="53422" t="28700" r="29141" b="62841"/>
            <a:stretch>
              <a:fillRect/>
            </a:stretch>
          </p:blipFill>
          <p:spPr>
            <a:xfrm flipH="1">
              <a:off x="10231" y="1394"/>
              <a:ext cx="5109" cy="2696"/>
            </a:xfrm>
            <a:prstGeom prst="rect">
              <a:avLst/>
            </a:prstGeom>
          </p:spPr>
        </p:pic>
        <p:sp>
          <p:nvSpPr>
            <p:cNvPr id="6" name="テキストボックス 5"/>
            <p:cNvSpPr txBox="1"/>
            <p:nvPr/>
          </p:nvSpPr>
          <p:spPr>
            <a:xfrm>
              <a:off x="10493" y="1595"/>
              <a:ext cx="4500" cy="1888"/>
            </a:xfrm>
            <a:prstGeom prst="rect">
              <a:avLst/>
            </a:prstGeom>
            <a:noFill/>
          </p:spPr>
          <p:txBody>
            <a:bodyPr wrap="square" rtlCol="0">
              <a:spAutoFit/>
            </a:bodyPr>
            <a:p>
              <a:pPr>
                <a:lnSpc>
                  <a:spcPct val="100000"/>
                </a:lnSpc>
                <a:spcBef>
                  <a:spcPts val="0"/>
                </a:spcBef>
                <a:spcAft>
                  <a:spcPts val="0"/>
                </a:spcAft>
                <a:buNone/>
              </a:pPr>
              <a:r>
                <a:rPr lang="ja-JP" altLang="en-US" dirty="0">
                  <a:latin typeface="HG丸ｺﾞｼｯｸM-PRO" panose="020F0400000000000000" charset="-128"/>
                  <a:ea typeface="HG丸ｺﾞｼｯｸM-PRO" panose="020F0400000000000000" charset="-128"/>
                  <a:sym typeface="+mn-ea"/>
                </a:rPr>
                <a:t>実際、「周年事業を実施したら、求人への問い合わせが増えた」という声よく聞かれます！</a:t>
              </a:r>
              <a:endParaRPr lang="ja-JP" altLang="en-US" dirty="0">
                <a:latin typeface="HG丸ｺﾞｼｯｸM-PRO" panose="020F0400000000000000" charset="-128"/>
                <a:ea typeface="HG丸ｺﾞｼｯｸM-PRO" panose="020F0400000000000000" charset="-128"/>
                <a:sym typeface="+mn-ea"/>
              </a:endParaRPr>
            </a:p>
          </p:txBody>
        </p:sp>
      </p:grpSp>
      <p:sp>
        <p:nvSpPr>
          <p:cNvPr id="12" name="下矢印 11"/>
          <p:cNvSpPr/>
          <p:nvPr/>
        </p:nvSpPr>
        <p:spPr>
          <a:xfrm>
            <a:off x="2649855" y="4573270"/>
            <a:ext cx="664210" cy="700405"/>
          </a:xfrm>
          <a:prstGeom prst="downArrow">
            <a:avLst/>
          </a:prstGeom>
          <a:solidFill>
            <a:srgbClr val="0EC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sp>
        <p:nvSpPr>
          <p:cNvPr id="13" name="テキストボックス 12"/>
          <p:cNvSpPr txBox="1"/>
          <p:nvPr/>
        </p:nvSpPr>
        <p:spPr>
          <a:xfrm>
            <a:off x="623570" y="5354320"/>
            <a:ext cx="8659495" cy="737235"/>
          </a:xfrm>
          <a:prstGeom prst="rect">
            <a:avLst/>
          </a:prstGeom>
          <a:noFill/>
        </p:spPr>
        <p:txBody>
          <a:bodyPr wrap="square" rtlCol="0">
            <a:spAutoFit/>
          </a:bodyPr>
          <a:p>
            <a:pPr>
              <a:lnSpc>
                <a:spcPct val="150000"/>
              </a:lnSpc>
              <a:spcBef>
                <a:spcPts val="0"/>
              </a:spcBef>
              <a:spcAft>
                <a:spcPts val="0"/>
              </a:spcAft>
              <a:buNone/>
            </a:pPr>
            <a:r>
              <a:rPr lang="ja-JP" altLang="en-US" sz="2800" b="1" u="sng" dirty="0">
                <a:solidFill>
                  <a:srgbClr val="FF0000"/>
                </a:solidFill>
                <a:latin typeface="メイリオ" panose="020B0604030504040204" pitchFamily="50" charset="-128"/>
                <a:ea typeface="メイリオ" panose="020B0604030504040204" pitchFamily="50" charset="-128"/>
                <a:sym typeface="+mn-ea"/>
              </a:rPr>
              <a:t>次ページより、その理由を３つご紹介します！</a:t>
            </a:r>
            <a:endParaRPr lang="ja-JP" altLang="en-US" sz="2800" b="1" u="sng" dirty="0">
              <a:solidFill>
                <a:srgbClr val="FF0000"/>
              </a:solidFill>
              <a:latin typeface="メイリオ" panose="020B0604030504040204" pitchFamily="50" charset="-128"/>
              <a:ea typeface="メイリオ" panose="020B0604030504040204" pitchFamily="50" charset="-128"/>
              <a:sym typeface="+mn-ea"/>
            </a:endParaRPr>
          </a:p>
        </p:txBody>
      </p:sp>
      <p:pic>
        <p:nvPicPr>
          <p:cNvPr id="15" name="図形 14" descr="スーツ男性_案内"/>
          <p:cNvPicPr>
            <a:picLocks noChangeAspect="1"/>
          </p:cNvPicPr>
          <p:nvPr/>
        </p:nvPicPr>
        <p:blipFill>
          <a:blip r:embed="rId2"/>
          <a:stretch>
            <a:fillRect/>
          </a:stretch>
        </p:blipFill>
        <p:spPr>
          <a:xfrm>
            <a:off x="6955155" y="3187065"/>
            <a:ext cx="1985010" cy="216725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4350" y="700034"/>
            <a:ext cx="4450080" cy="460375"/>
          </a:xfrm>
          <a:prstGeom prst="rect">
            <a:avLst/>
          </a:prstGeom>
          <a:noFill/>
        </p:spPr>
        <p:txBody>
          <a:bodyPr wrap="none" rtlCol="0" anchor="ctr">
            <a:spAutoFit/>
          </a:bodyPr>
          <a:lstStyle/>
          <a:p>
            <a:r>
              <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rPr>
              <a:t>①企業文化・価値観のアピール</a:t>
            </a:r>
            <a:endPar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424356" y="62642"/>
            <a:ext cx="6238668" cy="583565"/>
          </a:xfrm>
          <a:prstGeom prst="rect">
            <a:avLst/>
          </a:prstGeom>
          <a:noFill/>
        </p:spPr>
        <p:txBody>
          <a:bodyPr wrap="square" rtlCol="0" anchor="ctr">
            <a:spAutoFit/>
          </a:bodyPr>
          <a:lstStyle/>
          <a:p>
            <a:r>
              <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採用に効果的な理由</a:t>
            </a:r>
            <a:endPar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9" name="テキストボックス 8"/>
          <p:cNvSpPr txBox="1"/>
          <p:nvPr/>
        </p:nvSpPr>
        <p:spPr>
          <a:xfrm>
            <a:off x="598805" y="1264920"/>
            <a:ext cx="8977630" cy="2120900"/>
          </a:xfrm>
          <a:prstGeom prst="rect">
            <a:avLst/>
          </a:prstGeom>
          <a:noFill/>
        </p:spPr>
        <p:txBody>
          <a:bodyPr wrap="square" rtlCol="0">
            <a:spAutoFit/>
          </a:bodyPr>
          <a:p>
            <a:pPr>
              <a:lnSpc>
                <a:spcPct val="110000"/>
              </a:lnSpc>
              <a:spcBef>
                <a:spcPts val="0"/>
              </a:spcBef>
              <a:spcAft>
                <a:spcPts val="0"/>
              </a:spcAft>
              <a:buNone/>
            </a:pPr>
            <a:r>
              <a:rPr lang="ja-JP" altLang="en-US" sz="2400" dirty="0">
                <a:latin typeface="メイリオ" panose="020B0604030504040204" pitchFamily="50" charset="-128"/>
                <a:ea typeface="メイリオ" panose="020B0604030504040204" pitchFamily="50" charset="-128"/>
                <a:sym typeface="+mn-ea"/>
              </a:rPr>
              <a:t>周年事業では企業の成功や成長の歴史を共有することが多く、自然と企業文化や価値観のアピールに繋がります。</a:t>
            </a:r>
            <a:endParaRPr lang="ja-JP" altLang="en-US" sz="2400" dirty="0">
              <a:latin typeface="メイリオ" panose="020B0604030504040204" pitchFamily="50" charset="-128"/>
              <a:ea typeface="メイリオ" panose="020B0604030504040204" pitchFamily="50" charset="-128"/>
              <a:sym typeface="+mn-ea"/>
            </a:endParaRPr>
          </a:p>
          <a:p>
            <a:pPr>
              <a:lnSpc>
                <a:spcPct val="110000"/>
              </a:lnSpc>
              <a:spcBef>
                <a:spcPts val="0"/>
              </a:spcBef>
              <a:spcAft>
                <a:spcPts val="0"/>
              </a:spcAft>
              <a:buNone/>
            </a:pPr>
            <a:r>
              <a:rPr lang="ja-JP" altLang="en-US" sz="2400" dirty="0">
                <a:solidFill>
                  <a:schemeClr val="tx1"/>
                </a:solidFill>
                <a:latin typeface="メイリオ" panose="020B0604030504040204" pitchFamily="50" charset="-128"/>
                <a:ea typeface="メイリオ" panose="020B0604030504040204" pitchFamily="50" charset="-128"/>
                <a:sym typeface="+mn-ea"/>
              </a:rPr>
              <a:t>求職者に対して</a:t>
            </a:r>
            <a:r>
              <a:rPr lang="ja-JP" altLang="en-US" sz="2400" b="1" u="sng" dirty="0">
                <a:solidFill>
                  <a:srgbClr val="FF0000"/>
                </a:solidFill>
                <a:latin typeface="メイリオ" panose="020B0604030504040204" pitchFamily="50" charset="-128"/>
                <a:ea typeface="メイリオ" panose="020B0604030504040204" pitchFamily="50" charset="-128"/>
                <a:sym typeface="+mn-ea"/>
              </a:rPr>
              <a:t>企業の雰囲気や働き方をリアル伝えることができ、特に企業の目標やビジョンに共感する人材が集まりやすくなる</a:t>
            </a:r>
            <a:r>
              <a:rPr lang="ja-JP" altLang="en-US" sz="2400" dirty="0">
                <a:latin typeface="メイリオ" panose="020B0604030504040204" pitchFamily="50" charset="-128"/>
                <a:ea typeface="メイリオ" panose="020B0604030504040204" pitchFamily="50" charset="-128"/>
                <a:sym typeface="+mn-ea"/>
              </a:rPr>
              <a:t>のです。</a:t>
            </a:r>
            <a:endParaRPr lang="ja-JP" altLang="en-US" sz="2400" dirty="0">
              <a:latin typeface="メイリオ" panose="020B0604030504040204" pitchFamily="50" charset="-128"/>
              <a:ea typeface="メイリオ" panose="020B0604030504040204" pitchFamily="50" charset="-128"/>
              <a:sym typeface="+mn-ea"/>
            </a:endParaRPr>
          </a:p>
        </p:txBody>
      </p:sp>
      <p:pic>
        <p:nvPicPr>
          <p:cNvPr id="8" name="図形 7" descr="ビル"/>
          <p:cNvPicPr>
            <a:picLocks noChangeAspect="1"/>
          </p:cNvPicPr>
          <p:nvPr/>
        </p:nvPicPr>
        <p:blipFill>
          <a:blip r:embed="rId1"/>
          <a:stretch>
            <a:fillRect/>
          </a:stretch>
        </p:blipFill>
        <p:spPr>
          <a:xfrm>
            <a:off x="367030" y="3786505"/>
            <a:ext cx="2898775" cy="2561590"/>
          </a:xfrm>
          <a:prstGeom prst="rect">
            <a:avLst/>
          </a:prstGeom>
        </p:spPr>
      </p:pic>
      <p:pic>
        <p:nvPicPr>
          <p:cNvPr id="12" name="図形 11" descr="電波"/>
          <p:cNvPicPr>
            <a:picLocks noChangeAspect="1"/>
          </p:cNvPicPr>
          <p:nvPr/>
        </p:nvPicPr>
        <p:blipFill>
          <a:blip r:embed="rId2"/>
          <a:stretch>
            <a:fillRect/>
          </a:stretch>
        </p:blipFill>
        <p:spPr>
          <a:xfrm rot="5400000" flipH="1">
            <a:off x="3445510" y="4306570"/>
            <a:ext cx="1715135" cy="2000885"/>
          </a:xfrm>
          <a:prstGeom prst="rect">
            <a:avLst/>
          </a:prstGeom>
        </p:spPr>
      </p:pic>
      <p:sp>
        <p:nvSpPr>
          <p:cNvPr id="15" name="テキストボックス 14"/>
          <p:cNvSpPr txBox="1"/>
          <p:nvPr/>
        </p:nvSpPr>
        <p:spPr>
          <a:xfrm>
            <a:off x="3081655" y="3816985"/>
            <a:ext cx="2442845" cy="632460"/>
          </a:xfrm>
          <a:prstGeom prst="rect">
            <a:avLst/>
          </a:prstGeom>
          <a:noFill/>
        </p:spPr>
        <p:txBody>
          <a:bodyPr wrap="square" rtlCol="0">
            <a:spAutoFit/>
          </a:bodyPr>
          <a:p>
            <a:pPr algn="ctr">
              <a:lnSpc>
                <a:spcPct val="110000"/>
              </a:lnSpc>
              <a:spcBef>
                <a:spcPts val="0"/>
              </a:spcBef>
              <a:spcAft>
                <a:spcPts val="0"/>
              </a:spcAft>
              <a:buNone/>
            </a:pPr>
            <a:r>
              <a:rPr lang="ja-JP" altLang="en-US" sz="1600" b="1" dirty="0">
                <a:latin typeface="HG丸ｺﾞｼｯｸM-PRO" panose="020F0400000000000000" charset="-128"/>
                <a:ea typeface="HG丸ｺﾞｼｯｸM-PRO" panose="020F0400000000000000" charset="-128"/>
                <a:sym typeface="+mn-ea"/>
              </a:rPr>
              <a:t>周年事業による</a:t>
            </a:r>
            <a:endParaRPr lang="ja-JP" altLang="en-US" sz="1600" b="1" u="sng" dirty="0">
              <a:latin typeface="HG丸ｺﾞｼｯｸM-PRO" panose="020F0400000000000000" charset="-128"/>
              <a:ea typeface="HG丸ｺﾞｼｯｸM-PRO" panose="020F0400000000000000" charset="-128"/>
              <a:sym typeface="+mn-ea"/>
            </a:endParaRPr>
          </a:p>
          <a:p>
            <a:pPr algn="ctr">
              <a:lnSpc>
                <a:spcPct val="110000"/>
              </a:lnSpc>
              <a:spcBef>
                <a:spcPts val="0"/>
              </a:spcBef>
              <a:spcAft>
                <a:spcPts val="0"/>
              </a:spcAft>
              <a:buNone/>
            </a:pPr>
            <a:r>
              <a:rPr lang="ja-JP" altLang="en-US" sz="1600" b="1" u="sng" dirty="0">
                <a:latin typeface="HG丸ｺﾞｼｯｸM-PRO" panose="020F0400000000000000" charset="-128"/>
                <a:ea typeface="HG丸ｺﾞｼｯｸM-PRO" panose="020F0400000000000000" charset="-128"/>
                <a:sym typeface="+mn-ea"/>
              </a:rPr>
              <a:t>企業文化　価値観の発信</a:t>
            </a:r>
            <a:endParaRPr lang="ja-JP" altLang="en-US" sz="1600" b="1" u="sng" dirty="0">
              <a:latin typeface="HG丸ｺﾞｼｯｸM-PRO" panose="020F0400000000000000" charset="-128"/>
              <a:ea typeface="HG丸ｺﾞｼｯｸM-PRO" panose="020F0400000000000000" charset="-128"/>
              <a:sym typeface="+mn-ea"/>
            </a:endParaRPr>
          </a:p>
        </p:txBody>
      </p:sp>
      <p:grpSp>
        <p:nvGrpSpPr>
          <p:cNvPr id="20" name="グループ化 19"/>
          <p:cNvGrpSpPr/>
          <p:nvPr/>
        </p:nvGrpSpPr>
        <p:grpSpPr>
          <a:xfrm>
            <a:off x="5876925" y="3705225"/>
            <a:ext cx="3388995" cy="2642235"/>
            <a:chOff x="952" y="5835"/>
            <a:chExt cx="5337" cy="4161"/>
          </a:xfrm>
        </p:grpSpPr>
        <p:pic>
          <p:nvPicPr>
            <p:cNvPr id="16" name="図形 15" descr="男性_ひらめき"/>
            <p:cNvPicPr>
              <a:picLocks noChangeAspect="1"/>
            </p:cNvPicPr>
            <p:nvPr/>
          </p:nvPicPr>
          <p:blipFill>
            <a:blip r:embed="rId3"/>
            <a:stretch>
              <a:fillRect/>
            </a:stretch>
          </p:blipFill>
          <p:spPr>
            <a:xfrm>
              <a:off x="952" y="7220"/>
              <a:ext cx="2545" cy="2777"/>
            </a:xfrm>
            <a:prstGeom prst="rect">
              <a:avLst/>
            </a:prstGeom>
          </p:spPr>
        </p:pic>
        <p:pic>
          <p:nvPicPr>
            <p:cNvPr id="17" name="図形 16" descr="女性_喜び"/>
            <p:cNvPicPr>
              <a:picLocks noChangeAspect="1"/>
            </p:cNvPicPr>
            <p:nvPr/>
          </p:nvPicPr>
          <p:blipFill>
            <a:blip r:embed="rId4"/>
            <a:stretch>
              <a:fillRect/>
            </a:stretch>
          </p:blipFill>
          <p:spPr>
            <a:xfrm>
              <a:off x="3497" y="7204"/>
              <a:ext cx="2793" cy="2793"/>
            </a:xfrm>
            <a:prstGeom prst="rect">
              <a:avLst/>
            </a:prstGeom>
          </p:spPr>
        </p:pic>
        <p:sp>
          <p:nvSpPr>
            <p:cNvPr id="18" name="楕円 17"/>
            <p:cNvSpPr/>
            <p:nvPr/>
          </p:nvSpPr>
          <p:spPr>
            <a:xfrm>
              <a:off x="1479" y="5835"/>
              <a:ext cx="4623" cy="1252"/>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sp>
          <p:nvSpPr>
            <p:cNvPr id="19" name="テキストボックス 18"/>
            <p:cNvSpPr txBox="1"/>
            <p:nvPr/>
          </p:nvSpPr>
          <p:spPr>
            <a:xfrm>
              <a:off x="1639" y="6123"/>
              <a:ext cx="4303" cy="677"/>
            </a:xfrm>
            <a:prstGeom prst="rect">
              <a:avLst/>
            </a:prstGeom>
            <a:noFill/>
          </p:spPr>
          <p:txBody>
            <a:bodyPr wrap="square" rtlCol="0">
              <a:spAutoFit/>
            </a:bodyPr>
            <a:p>
              <a:pPr>
                <a:lnSpc>
                  <a:spcPct val="110000"/>
                </a:lnSpc>
                <a:spcBef>
                  <a:spcPts val="0"/>
                </a:spcBef>
                <a:spcAft>
                  <a:spcPts val="0"/>
                </a:spcAft>
                <a:buNone/>
              </a:pPr>
              <a:r>
                <a:rPr lang="ja-JP" altLang="en-US" sz="2000" dirty="0">
                  <a:latin typeface="HG丸ｺﾞｼｯｸM-PRO" panose="020F0400000000000000" charset="-128"/>
                  <a:ea typeface="HG丸ｺﾞｼｯｸM-PRO" panose="020F0400000000000000" charset="-128"/>
                  <a:sym typeface="+mn-ea"/>
                </a:rPr>
                <a:t>共感</a:t>
              </a:r>
              <a:r>
                <a:rPr lang="en-US" altLang="ja-JP" sz="2000" dirty="0">
                  <a:latin typeface="HG丸ｺﾞｼｯｸM-PRO" panose="020F0400000000000000" charset="-128"/>
                  <a:ea typeface="HG丸ｺﾞｼｯｸM-PRO" panose="020F0400000000000000" charset="-128"/>
                  <a:sym typeface="+mn-ea"/>
                </a:rPr>
                <a:t>→</a:t>
              </a:r>
              <a:r>
                <a:rPr lang="ja-JP" altLang="en-US" sz="2000" dirty="0">
                  <a:latin typeface="HG丸ｺﾞｼｯｸM-PRO" panose="020F0400000000000000" charset="-128"/>
                  <a:ea typeface="HG丸ｺﾞｼｯｸM-PRO" panose="020F0400000000000000" charset="-128"/>
                  <a:sym typeface="+mn-ea"/>
                </a:rPr>
                <a:t>興味・応募意欲</a:t>
              </a:r>
              <a:endParaRPr lang="ja-JP" altLang="en-US" sz="2000" dirty="0">
                <a:latin typeface="HG丸ｺﾞｼｯｸM-PRO" panose="020F0400000000000000" charset="-128"/>
                <a:ea typeface="HG丸ｺﾞｼｯｸM-PRO" panose="020F0400000000000000" charset="-128"/>
                <a:sym typeface="+mn-ea"/>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形 11" descr="右肩上がり矢印"/>
          <p:cNvPicPr>
            <a:picLocks noChangeAspect="1"/>
          </p:cNvPicPr>
          <p:nvPr/>
        </p:nvPicPr>
        <p:blipFill>
          <a:blip r:embed="rId1"/>
          <a:stretch>
            <a:fillRect/>
          </a:stretch>
        </p:blipFill>
        <p:spPr>
          <a:xfrm>
            <a:off x="6601460" y="3872865"/>
            <a:ext cx="3519170" cy="2639695"/>
          </a:xfrm>
          <a:prstGeom prst="rect">
            <a:avLst/>
          </a:prstGeom>
        </p:spPr>
      </p:pic>
      <p:sp>
        <p:nvSpPr>
          <p:cNvPr id="2" name="テキスト ボックス 1"/>
          <p:cNvSpPr txBox="1"/>
          <p:nvPr/>
        </p:nvSpPr>
        <p:spPr>
          <a:xfrm>
            <a:off x="604350" y="700034"/>
            <a:ext cx="2316480" cy="460375"/>
          </a:xfrm>
          <a:prstGeom prst="rect">
            <a:avLst/>
          </a:prstGeom>
          <a:noFill/>
        </p:spPr>
        <p:txBody>
          <a:bodyPr wrap="none" rtlCol="0" anchor="ctr">
            <a:spAutoFit/>
          </a:bodyPr>
          <a:lstStyle/>
          <a:p>
            <a:r>
              <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rPr>
              <a:t>②認知度の向上</a:t>
            </a:r>
            <a:endPar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424356" y="62642"/>
            <a:ext cx="6238668" cy="583565"/>
          </a:xfrm>
          <a:prstGeom prst="rect">
            <a:avLst/>
          </a:prstGeom>
          <a:noFill/>
        </p:spPr>
        <p:txBody>
          <a:bodyPr wrap="square" rtlCol="0" anchor="ctr">
            <a:spAutoFit/>
          </a:bodyPr>
          <a:lstStyle/>
          <a:p>
            <a:r>
              <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採用に効果的な理由</a:t>
            </a:r>
            <a:endPar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9" name="テキストボックス 8"/>
          <p:cNvSpPr txBox="1"/>
          <p:nvPr/>
        </p:nvSpPr>
        <p:spPr>
          <a:xfrm>
            <a:off x="598805" y="1264920"/>
            <a:ext cx="8977630" cy="1714500"/>
          </a:xfrm>
          <a:prstGeom prst="rect">
            <a:avLst/>
          </a:prstGeom>
          <a:noFill/>
        </p:spPr>
        <p:txBody>
          <a:bodyPr wrap="square" rtlCol="0">
            <a:spAutoFit/>
          </a:bodyPr>
          <a:p>
            <a:pPr>
              <a:lnSpc>
                <a:spcPct val="110000"/>
              </a:lnSpc>
              <a:spcBef>
                <a:spcPts val="0"/>
              </a:spcBef>
              <a:spcAft>
                <a:spcPts val="0"/>
              </a:spcAft>
              <a:buNone/>
            </a:pPr>
            <a:r>
              <a:rPr lang="ja-JP" altLang="en-US" sz="2400" dirty="0">
                <a:latin typeface="メイリオ" panose="020B0604030504040204" pitchFamily="50" charset="-128"/>
                <a:ea typeface="メイリオ" panose="020B0604030504040204" pitchFamily="50" charset="-128"/>
                <a:sym typeface="+mn-ea"/>
              </a:rPr>
              <a:t>周年事業は企業の歴史や成果を強調し、</a:t>
            </a:r>
            <a:r>
              <a:rPr lang="ja-JP" altLang="en-US" sz="2400" b="1" u="sng" dirty="0">
                <a:solidFill>
                  <a:srgbClr val="FF0000"/>
                </a:solidFill>
                <a:latin typeface="メイリオ" panose="020B0604030504040204" pitchFamily="50" charset="-128"/>
                <a:ea typeface="メイリオ" panose="020B0604030504040204" pitchFamily="50" charset="-128"/>
                <a:sym typeface="+mn-ea"/>
              </a:rPr>
              <a:t>メディア露出や特別感</a:t>
            </a:r>
            <a:r>
              <a:rPr lang="ja-JP" altLang="en-US" sz="2400" dirty="0">
                <a:latin typeface="メイリオ" panose="020B0604030504040204" pitchFamily="50" charset="-128"/>
                <a:ea typeface="メイリオ" panose="020B0604030504040204" pitchFamily="50" charset="-128"/>
                <a:sym typeface="+mn-ea"/>
              </a:rPr>
              <a:t>を高めることで話題を呼びます。</a:t>
            </a:r>
            <a:r>
              <a:rPr lang="ja-JP" altLang="en-US" sz="2400" b="1" u="sng" dirty="0">
                <a:solidFill>
                  <a:srgbClr val="FF0000"/>
                </a:solidFill>
                <a:latin typeface="メイリオ" panose="020B0604030504040204" pitchFamily="50" charset="-128"/>
                <a:ea typeface="メイリオ" panose="020B0604030504040204" pitchFamily="50" charset="-128"/>
                <a:sym typeface="+mn-ea"/>
              </a:rPr>
              <a:t>顧客との関係強化や新たなターゲット層へのアプローチ、ネットワーキング機会が増え、認知度がアップ</a:t>
            </a:r>
            <a:r>
              <a:rPr lang="ja-JP" altLang="en-US" sz="2400" dirty="0">
                <a:latin typeface="メイリオ" panose="020B0604030504040204" pitchFamily="50" charset="-128"/>
                <a:ea typeface="メイリオ" panose="020B0604030504040204" pitchFamily="50" charset="-128"/>
                <a:sym typeface="+mn-ea"/>
              </a:rPr>
              <a:t>に繋がります。</a:t>
            </a:r>
            <a:endParaRPr lang="ja-JP" altLang="en-US" sz="2400" dirty="0">
              <a:latin typeface="メイリオ" panose="020B0604030504040204" pitchFamily="50" charset="-128"/>
              <a:ea typeface="メイリオ" panose="020B0604030504040204" pitchFamily="50" charset="-128"/>
              <a:sym typeface="+mn-ea"/>
            </a:endParaRPr>
          </a:p>
        </p:txBody>
      </p:sp>
      <p:sp>
        <p:nvSpPr>
          <p:cNvPr id="18" name="楕円 17"/>
          <p:cNvSpPr/>
          <p:nvPr/>
        </p:nvSpPr>
        <p:spPr>
          <a:xfrm>
            <a:off x="488315" y="3197225"/>
            <a:ext cx="3258185" cy="3315335"/>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grpSp>
        <p:nvGrpSpPr>
          <p:cNvPr id="10" name="グループ化 9"/>
          <p:cNvGrpSpPr/>
          <p:nvPr/>
        </p:nvGrpSpPr>
        <p:grpSpPr>
          <a:xfrm>
            <a:off x="892175" y="3675380"/>
            <a:ext cx="2678430" cy="2745740"/>
            <a:chOff x="1138" y="5483"/>
            <a:chExt cx="4798" cy="4802"/>
          </a:xfrm>
        </p:grpSpPr>
        <p:pic>
          <p:nvPicPr>
            <p:cNvPr id="3" name="図形 2" descr="テレビ"/>
            <p:cNvPicPr>
              <a:picLocks noChangeAspect="1"/>
            </p:cNvPicPr>
            <p:nvPr/>
          </p:nvPicPr>
          <p:blipFill>
            <a:blip r:embed="rId2"/>
            <a:stretch>
              <a:fillRect/>
            </a:stretch>
          </p:blipFill>
          <p:spPr>
            <a:xfrm>
              <a:off x="2065" y="8371"/>
              <a:ext cx="2535" cy="1914"/>
            </a:xfrm>
            <a:prstGeom prst="rect">
              <a:avLst/>
            </a:prstGeom>
          </p:spPr>
        </p:pic>
        <p:pic>
          <p:nvPicPr>
            <p:cNvPr id="4" name="図形 3" descr="新聞"/>
            <p:cNvPicPr>
              <a:picLocks noChangeAspect="1"/>
            </p:cNvPicPr>
            <p:nvPr/>
          </p:nvPicPr>
          <p:blipFill>
            <a:blip r:embed="rId3"/>
            <a:stretch>
              <a:fillRect/>
            </a:stretch>
          </p:blipFill>
          <p:spPr>
            <a:xfrm>
              <a:off x="3034" y="6075"/>
              <a:ext cx="2902" cy="2516"/>
            </a:xfrm>
            <a:prstGeom prst="rect">
              <a:avLst/>
            </a:prstGeom>
          </p:spPr>
        </p:pic>
        <p:pic>
          <p:nvPicPr>
            <p:cNvPr id="7" name="図形 6" descr="スマホ動画"/>
            <p:cNvPicPr>
              <a:picLocks noChangeAspect="1"/>
            </p:cNvPicPr>
            <p:nvPr/>
          </p:nvPicPr>
          <p:blipFill>
            <a:blip r:embed="rId4"/>
            <a:stretch>
              <a:fillRect/>
            </a:stretch>
          </p:blipFill>
          <p:spPr>
            <a:xfrm>
              <a:off x="1138" y="5483"/>
              <a:ext cx="1698" cy="2703"/>
            </a:xfrm>
            <a:prstGeom prst="rect">
              <a:avLst/>
            </a:prstGeom>
          </p:spPr>
        </p:pic>
      </p:grpSp>
      <p:sp>
        <p:nvSpPr>
          <p:cNvPr id="19" name="テキストボックス 18"/>
          <p:cNvSpPr txBox="1"/>
          <p:nvPr/>
        </p:nvSpPr>
        <p:spPr>
          <a:xfrm>
            <a:off x="1409700" y="3245485"/>
            <a:ext cx="2215515" cy="768350"/>
          </a:xfrm>
          <a:prstGeom prst="rect">
            <a:avLst/>
          </a:prstGeom>
          <a:noFill/>
        </p:spPr>
        <p:txBody>
          <a:bodyPr wrap="square" rtlCol="0">
            <a:spAutoFit/>
          </a:bodyPr>
          <a:p>
            <a:pPr algn="ctr">
              <a:lnSpc>
                <a:spcPct val="110000"/>
              </a:lnSpc>
              <a:spcBef>
                <a:spcPts val="0"/>
              </a:spcBef>
              <a:spcAft>
                <a:spcPts val="0"/>
              </a:spcAft>
              <a:buNone/>
            </a:pPr>
            <a:r>
              <a:rPr lang="ja-JP" altLang="en-US" sz="2000" dirty="0">
                <a:latin typeface="HG丸ｺﾞｼｯｸM-PRO" panose="020F0400000000000000" charset="-128"/>
                <a:ea typeface="HG丸ｺﾞｼｯｸM-PRO" panose="020F0400000000000000" charset="-128"/>
                <a:sym typeface="+mn-ea"/>
              </a:rPr>
              <a:t>メディアへの露出</a:t>
            </a:r>
            <a:endParaRPr lang="ja-JP" altLang="en-US" sz="2000" dirty="0">
              <a:latin typeface="HG丸ｺﾞｼｯｸM-PRO" panose="020F0400000000000000" charset="-128"/>
              <a:ea typeface="HG丸ｺﾞｼｯｸM-PRO" panose="020F0400000000000000" charset="-128"/>
              <a:sym typeface="+mn-ea"/>
            </a:endParaRPr>
          </a:p>
          <a:p>
            <a:pPr algn="ctr">
              <a:lnSpc>
                <a:spcPct val="110000"/>
              </a:lnSpc>
              <a:spcBef>
                <a:spcPts val="0"/>
              </a:spcBef>
              <a:spcAft>
                <a:spcPts val="0"/>
              </a:spcAft>
              <a:buNone/>
            </a:pPr>
            <a:r>
              <a:rPr lang="ja-JP" altLang="en-US" sz="2000" dirty="0">
                <a:latin typeface="HG丸ｺﾞｼｯｸM-PRO" panose="020F0400000000000000" charset="-128"/>
                <a:ea typeface="HG丸ｺﾞｼｯｸM-PRO" panose="020F0400000000000000" charset="-128"/>
                <a:sym typeface="+mn-ea"/>
              </a:rPr>
              <a:t>話題性</a:t>
            </a:r>
            <a:endParaRPr lang="ja-JP" altLang="en-US" sz="2000" dirty="0">
              <a:latin typeface="HG丸ｺﾞｼｯｸM-PRO" panose="020F0400000000000000" charset="-128"/>
              <a:ea typeface="HG丸ｺﾞｼｯｸM-PRO" panose="020F0400000000000000" charset="-128"/>
              <a:sym typeface="+mn-ea"/>
            </a:endParaRPr>
          </a:p>
        </p:txBody>
      </p:sp>
      <p:grpSp>
        <p:nvGrpSpPr>
          <p:cNvPr id="31" name="グループ化 30"/>
          <p:cNvGrpSpPr/>
          <p:nvPr/>
        </p:nvGrpSpPr>
        <p:grpSpPr>
          <a:xfrm>
            <a:off x="5380355" y="4707890"/>
            <a:ext cx="1552575" cy="1619250"/>
            <a:chOff x="9517" y="6254"/>
            <a:chExt cx="2445" cy="2550"/>
          </a:xfrm>
          <a:solidFill>
            <a:schemeClr val="bg1">
              <a:lumMod val="50000"/>
            </a:schemeClr>
          </a:solidFill>
        </p:grpSpPr>
        <p:grpSp>
          <p:nvGrpSpPr>
            <p:cNvPr id="28" name="グループ化 27"/>
            <p:cNvGrpSpPr/>
            <p:nvPr/>
          </p:nvGrpSpPr>
          <p:grpSpPr>
            <a:xfrm>
              <a:off x="10811" y="6254"/>
              <a:ext cx="784" cy="1742"/>
              <a:chOff x="7939" y="5619"/>
              <a:chExt cx="784" cy="1742"/>
            </a:xfrm>
            <a:grpFill/>
          </p:grpSpPr>
          <p:sp>
            <p:nvSpPr>
              <p:cNvPr id="29" name="楕円 28"/>
              <p:cNvSpPr/>
              <p:nvPr/>
            </p:nvSpPr>
            <p:spPr>
              <a:xfrm>
                <a:off x="7939" y="5619"/>
                <a:ext cx="784" cy="784"/>
              </a:xfrm>
              <a:prstGeom prst="ellipse">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sp>
            <p:nvSpPr>
              <p:cNvPr id="30" name="フローチャート：論理積ゲート 29"/>
              <p:cNvSpPr/>
              <p:nvPr/>
            </p:nvSpPr>
            <p:spPr>
              <a:xfrm rot="16200000">
                <a:off x="7852" y="6490"/>
                <a:ext cx="958" cy="784"/>
              </a:xfrm>
              <a:prstGeom prst="flowChartDelay">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grpSp>
        <p:grpSp>
          <p:nvGrpSpPr>
            <p:cNvPr id="25" name="グループ化 24"/>
            <p:cNvGrpSpPr/>
            <p:nvPr/>
          </p:nvGrpSpPr>
          <p:grpSpPr>
            <a:xfrm>
              <a:off x="9940" y="6254"/>
              <a:ext cx="784" cy="1742"/>
              <a:chOff x="7939" y="5619"/>
              <a:chExt cx="784" cy="1742"/>
            </a:xfrm>
            <a:grpFill/>
          </p:grpSpPr>
          <p:sp>
            <p:nvSpPr>
              <p:cNvPr id="26" name="楕円 25"/>
              <p:cNvSpPr/>
              <p:nvPr/>
            </p:nvSpPr>
            <p:spPr>
              <a:xfrm>
                <a:off x="7939" y="5619"/>
                <a:ext cx="784" cy="784"/>
              </a:xfrm>
              <a:prstGeom prst="ellipse">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sp>
            <p:nvSpPr>
              <p:cNvPr id="27" name="フローチャート：論理積ゲート 26"/>
              <p:cNvSpPr/>
              <p:nvPr/>
            </p:nvSpPr>
            <p:spPr>
              <a:xfrm rot="16200000">
                <a:off x="7852" y="6490"/>
                <a:ext cx="958" cy="784"/>
              </a:xfrm>
              <a:prstGeom prst="flowChartDelay">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grpSp>
        <p:grpSp>
          <p:nvGrpSpPr>
            <p:cNvPr id="16" name="グループ化 15"/>
            <p:cNvGrpSpPr/>
            <p:nvPr/>
          </p:nvGrpSpPr>
          <p:grpSpPr>
            <a:xfrm>
              <a:off x="10349" y="7062"/>
              <a:ext cx="784" cy="1742"/>
              <a:chOff x="7939" y="5619"/>
              <a:chExt cx="784" cy="1742"/>
            </a:xfrm>
            <a:grpFill/>
          </p:grpSpPr>
          <p:sp>
            <p:nvSpPr>
              <p:cNvPr id="13" name="楕円 12"/>
              <p:cNvSpPr/>
              <p:nvPr/>
            </p:nvSpPr>
            <p:spPr>
              <a:xfrm>
                <a:off x="7939" y="5619"/>
                <a:ext cx="784" cy="784"/>
              </a:xfrm>
              <a:prstGeom prst="ellipse">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sp>
            <p:nvSpPr>
              <p:cNvPr id="15" name="フローチャート：論理積ゲート 14"/>
              <p:cNvSpPr/>
              <p:nvPr/>
            </p:nvSpPr>
            <p:spPr>
              <a:xfrm rot="16200000">
                <a:off x="7852" y="6490"/>
                <a:ext cx="958" cy="784"/>
              </a:xfrm>
              <a:prstGeom prst="flowChartDelay">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grpSp>
        <p:grpSp>
          <p:nvGrpSpPr>
            <p:cNvPr id="17" name="グループ化 16"/>
            <p:cNvGrpSpPr/>
            <p:nvPr/>
          </p:nvGrpSpPr>
          <p:grpSpPr>
            <a:xfrm>
              <a:off x="11178" y="7062"/>
              <a:ext cx="784" cy="1742"/>
              <a:chOff x="7939" y="5619"/>
              <a:chExt cx="784" cy="1742"/>
            </a:xfrm>
            <a:grpFill/>
          </p:grpSpPr>
          <p:sp>
            <p:nvSpPr>
              <p:cNvPr id="20" name="楕円 19"/>
              <p:cNvSpPr/>
              <p:nvPr/>
            </p:nvSpPr>
            <p:spPr>
              <a:xfrm>
                <a:off x="7939" y="5619"/>
                <a:ext cx="784" cy="784"/>
              </a:xfrm>
              <a:prstGeom prst="ellipse">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sp>
            <p:nvSpPr>
              <p:cNvPr id="21" name="フローチャート：論理積ゲート 20"/>
              <p:cNvSpPr/>
              <p:nvPr/>
            </p:nvSpPr>
            <p:spPr>
              <a:xfrm rot="16200000">
                <a:off x="7852" y="6490"/>
                <a:ext cx="958" cy="784"/>
              </a:xfrm>
              <a:prstGeom prst="flowChartDelay">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grpSp>
        <p:grpSp>
          <p:nvGrpSpPr>
            <p:cNvPr id="22" name="グループ化 21"/>
            <p:cNvGrpSpPr/>
            <p:nvPr/>
          </p:nvGrpSpPr>
          <p:grpSpPr>
            <a:xfrm>
              <a:off x="9517" y="7062"/>
              <a:ext cx="784" cy="1742"/>
              <a:chOff x="7939" y="5619"/>
              <a:chExt cx="784" cy="1742"/>
            </a:xfrm>
            <a:grpFill/>
          </p:grpSpPr>
          <p:sp>
            <p:nvSpPr>
              <p:cNvPr id="23" name="楕円 22"/>
              <p:cNvSpPr/>
              <p:nvPr/>
            </p:nvSpPr>
            <p:spPr>
              <a:xfrm>
                <a:off x="7939" y="5619"/>
                <a:ext cx="784" cy="784"/>
              </a:xfrm>
              <a:prstGeom prst="ellipse">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sp>
            <p:nvSpPr>
              <p:cNvPr id="24" name="フローチャート：論理積ゲート 23"/>
              <p:cNvSpPr/>
              <p:nvPr/>
            </p:nvSpPr>
            <p:spPr>
              <a:xfrm rot="16200000">
                <a:off x="7852" y="6490"/>
                <a:ext cx="958" cy="784"/>
              </a:xfrm>
              <a:prstGeom prst="flowChartDelay">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grpSp>
      </p:grpSp>
      <p:sp>
        <p:nvSpPr>
          <p:cNvPr id="32" name="ストライプ右矢印 31"/>
          <p:cNvSpPr/>
          <p:nvPr/>
        </p:nvSpPr>
        <p:spPr>
          <a:xfrm>
            <a:off x="4194810" y="4460240"/>
            <a:ext cx="737235" cy="866775"/>
          </a:xfrm>
          <a:prstGeom prst="stripedRightArrow">
            <a:avLst/>
          </a:prstGeom>
          <a:solidFill>
            <a:srgbClr val="0EC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sp>
        <p:nvSpPr>
          <p:cNvPr id="33" name="テキストボックス 32"/>
          <p:cNvSpPr txBox="1"/>
          <p:nvPr/>
        </p:nvSpPr>
        <p:spPr>
          <a:xfrm>
            <a:off x="6202045" y="4102735"/>
            <a:ext cx="2215515" cy="429895"/>
          </a:xfrm>
          <a:prstGeom prst="rect">
            <a:avLst/>
          </a:prstGeom>
          <a:noFill/>
        </p:spPr>
        <p:txBody>
          <a:bodyPr wrap="square" rtlCol="0">
            <a:spAutoFit/>
          </a:bodyPr>
          <a:p>
            <a:pPr algn="ctr">
              <a:lnSpc>
                <a:spcPct val="110000"/>
              </a:lnSpc>
              <a:spcBef>
                <a:spcPts val="0"/>
              </a:spcBef>
              <a:spcAft>
                <a:spcPts val="0"/>
              </a:spcAft>
              <a:buNone/>
            </a:pPr>
            <a:r>
              <a:rPr lang="ja-JP" altLang="en-US" sz="2000" dirty="0">
                <a:latin typeface="HG丸ｺﾞｼｯｸM-PRO" panose="020F0400000000000000" charset="-128"/>
                <a:ea typeface="HG丸ｺﾞｼｯｸM-PRO" panose="020F0400000000000000" charset="-128"/>
                <a:sym typeface="+mn-ea"/>
              </a:rPr>
              <a:t>認知度アップ！</a:t>
            </a:r>
            <a:endParaRPr lang="ja-JP" altLang="en-US" sz="2000" dirty="0">
              <a:latin typeface="HG丸ｺﾞｼｯｸM-PRO" panose="020F0400000000000000" charset="-128"/>
              <a:ea typeface="HG丸ｺﾞｼｯｸM-PRO" panose="020F0400000000000000" charset="-128"/>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424356" y="62642"/>
            <a:ext cx="6238668" cy="583565"/>
          </a:xfrm>
          <a:prstGeom prst="rect">
            <a:avLst/>
          </a:prstGeom>
          <a:noFill/>
        </p:spPr>
        <p:txBody>
          <a:bodyPr wrap="square" rtlCol="0" anchor="ctr">
            <a:spAutoFit/>
          </a:bodyPr>
          <a:lstStyle/>
          <a:p>
            <a:r>
              <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採用に効果的な理由</a:t>
            </a:r>
            <a:endPar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5" name="テキスト ボックス 1"/>
          <p:cNvSpPr txBox="1"/>
          <p:nvPr/>
        </p:nvSpPr>
        <p:spPr>
          <a:xfrm>
            <a:off x="604350" y="700034"/>
            <a:ext cx="3840480" cy="460375"/>
          </a:xfrm>
          <a:prstGeom prst="rect">
            <a:avLst/>
          </a:prstGeom>
          <a:noFill/>
        </p:spPr>
        <p:txBody>
          <a:bodyPr wrap="none" rtlCol="0" anchor="ctr">
            <a:spAutoFit/>
          </a:bodyPr>
          <a:p>
            <a:r>
              <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rPr>
              <a:t>③エンゲージメントの向上</a:t>
            </a:r>
            <a:endPar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6" name="テキストボックス 5"/>
          <p:cNvSpPr txBox="1"/>
          <p:nvPr/>
        </p:nvSpPr>
        <p:spPr>
          <a:xfrm>
            <a:off x="598805" y="1264920"/>
            <a:ext cx="8977630" cy="1714500"/>
          </a:xfrm>
          <a:prstGeom prst="rect">
            <a:avLst/>
          </a:prstGeom>
          <a:noFill/>
        </p:spPr>
        <p:txBody>
          <a:bodyPr wrap="square" rtlCol="0">
            <a:spAutoFit/>
          </a:bodyPr>
          <a:p>
            <a:pPr>
              <a:lnSpc>
                <a:spcPct val="110000"/>
              </a:lnSpc>
              <a:spcBef>
                <a:spcPts val="0"/>
              </a:spcBef>
              <a:spcAft>
                <a:spcPts val="0"/>
              </a:spcAft>
              <a:buNone/>
            </a:pPr>
            <a:r>
              <a:rPr lang="ja-JP" altLang="en-US" sz="2400" dirty="0">
                <a:latin typeface="メイリオ" panose="020B0604030504040204" pitchFamily="50" charset="-128"/>
                <a:ea typeface="メイリオ" panose="020B0604030504040204" pitchFamily="50" charset="-128"/>
                <a:sym typeface="+mn-ea"/>
              </a:rPr>
              <a:t>周年事業は、現従業員やパートナーとの関係を強化する場でもあります。従業員の士気が高まると、ポジティブな企業の口コミが広まりやすくなります。</a:t>
            </a:r>
            <a:r>
              <a:rPr lang="ja-JP" altLang="en-US" sz="2400" b="1" u="sng" dirty="0">
                <a:solidFill>
                  <a:srgbClr val="FF0000"/>
                </a:solidFill>
                <a:latin typeface="メイリオ" panose="020B0604030504040204" pitchFamily="50" charset="-128"/>
                <a:ea typeface="メイリオ" panose="020B0604030504040204" pitchFamily="50" charset="-128"/>
                <a:sym typeface="+mn-ea"/>
              </a:rPr>
              <a:t>良好な企業の評判は、外部の求職者にも良い印象を与え、応募を促進する効果</a:t>
            </a:r>
            <a:r>
              <a:rPr lang="ja-JP" altLang="en-US" sz="2400" dirty="0">
                <a:latin typeface="メイリオ" panose="020B0604030504040204" pitchFamily="50" charset="-128"/>
                <a:ea typeface="メイリオ" panose="020B0604030504040204" pitchFamily="50" charset="-128"/>
                <a:sym typeface="+mn-ea"/>
              </a:rPr>
              <a:t>があります。</a:t>
            </a:r>
            <a:endParaRPr lang="ja-JP" altLang="en-US" sz="2400" dirty="0">
              <a:latin typeface="メイリオ" panose="020B0604030504040204" pitchFamily="50" charset="-128"/>
              <a:ea typeface="メイリオ" panose="020B0604030504040204" pitchFamily="50" charset="-128"/>
              <a:sym typeface="+mn-ea"/>
            </a:endParaRPr>
          </a:p>
        </p:txBody>
      </p:sp>
      <p:grpSp>
        <p:nvGrpSpPr>
          <p:cNvPr id="8" name="グループ化 7"/>
          <p:cNvGrpSpPr/>
          <p:nvPr/>
        </p:nvGrpSpPr>
        <p:grpSpPr>
          <a:xfrm>
            <a:off x="645160" y="3101340"/>
            <a:ext cx="3838575" cy="3584575"/>
            <a:chOff x="1713" y="5120"/>
            <a:chExt cx="6045" cy="5645"/>
          </a:xfrm>
        </p:grpSpPr>
        <p:pic>
          <p:nvPicPr>
            <p:cNvPr id="14" name="図形 13" descr="社員たち"/>
            <p:cNvPicPr>
              <a:picLocks noChangeAspect="1"/>
            </p:cNvPicPr>
            <p:nvPr/>
          </p:nvPicPr>
          <p:blipFill>
            <a:blip r:embed="rId1"/>
            <a:stretch>
              <a:fillRect/>
            </a:stretch>
          </p:blipFill>
          <p:spPr>
            <a:xfrm>
              <a:off x="2156" y="6867"/>
              <a:ext cx="5197" cy="3898"/>
            </a:xfrm>
            <a:prstGeom prst="rect">
              <a:avLst/>
            </a:prstGeom>
          </p:spPr>
        </p:pic>
        <p:sp>
          <p:nvSpPr>
            <p:cNvPr id="34" name="楕円 33"/>
            <p:cNvSpPr/>
            <p:nvPr/>
          </p:nvSpPr>
          <p:spPr>
            <a:xfrm>
              <a:off x="1713" y="5120"/>
              <a:ext cx="2969" cy="1766"/>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sp>
          <p:nvSpPr>
            <p:cNvPr id="35" name="テキストボックス 34"/>
            <p:cNvSpPr txBox="1"/>
            <p:nvPr/>
          </p:nvSpPr>
          <p:spPr>
            <a:xfrm>
              <a:off x="1713" y="5398"/>
              <a:ext cx="2969" cy="1210"/>
            </a:xfrm>
            <a:prstGeom prst="rect">
              <a:avLst/>
            </a:prstGeom>
            <a:noFill/>
          </p:spPr>
          <p:txBody>
            <a:bodyPr wrap="square" rtlCol="0">
              <a:spAutoFit/>
            </a:bodyPr>
            <a:p>
              <a:pPr algn="ctr">
                <a:lnSpc>
                  <a:spcPct val="110000"/>
                </a:lnSpc>
                <a:spcBef>
                  <a:spcPts val="0"/>
                </a:spcBef>
                <a:spcAft>
                  <a:spcPts val="0"/>
                </a:spcAft>
                <a:buNone/>
              </a:pPr>
              <a:r>
                <a:rPr lang="ja-JP" altLang="en-US" sz="2000" dirty="0">
                  <a:latin typeface="HG丸ｺﾞｼｯｸM-PRO" panose="020F0400000000000000" charset="-128"/>
                  <a:ea typeface="HG丸ｺﾞｼｯｸM-PRO" panose="020F0400000000000000" charset="-128"/>
                  <a:sym typeface="+mn-ea"/>
                </a:rPr>
                <a:t>良好な関係の構築</a:t>
              </a:r>
              <a:endParaRPr lang="ja-JP" altLang="en-US" sz="2000" dirty="0">
                <a:latin typeface="HG丸ｺﾞｼｯｸM-PRO" panose="020F0400000000000000" charset="-128"/>
                <a:ea typeface="HG丸ｺﾞｼｯｸM-PRO" panose="020F0400000000000000" charset="-128"/>
                <a:sym typeface="+mn-ea"/>
              </a:endParaRPr>
            </a:p>
          </p:txBody>
        </p:sp>
        <p:sp>
          <p:nvSpPr>
            <p:cNvPr id="36" name="楕円 35"/>
            <p:cNvSpPr/>
            <p:nvPr/>
          </p:nvSpPr>
          <p:spPr>
            <a:xfrm>
              <a:off x="4790" y="5120"/>
              <a:ext cx="2969" cy="1766"/>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sp>
          <p:nvSpPr>
            <p:cNvPr id="37" name="テキストボックス 36"/>
            <p:cNvSpPr txBox="1"/>
            <p:nvPr/>
          </p:nvSpPr>
          <p:spPr>
            <a:xfrm>
              <a:off x="4790" y="5398"/>
              <a:ext cx="2969" cy="1210"/>
            </a:xfrm>
            <a:prstGeom prst="rect">
              <a:avLst/>
            </a:prstGeom>
            <a:noFill/>
          </p:spPr>
          <p:txBody>
            <a:bodyPr wrap="square" rtlCol="0">
              <a:spAutoFit/>
            </a:bodyPr>
            <a:p>
              <a:pPr algn="ctr">
                <a:lnSpc>
                  <a:spcPct val="110000"/>
                </a:lnSpc>
                <a:spcBef>
                  <a:spcPts val="0"/>
                </a:spcBef>
                <a:spcAft>
                  <a:spcPts val="0"/>
                </a:spcAft>
                <a:buNone/>
              </a:pPr>
              <a:r>
                <a:rPr lang="ja-JP" altLang="en-US" sz="2000" dirty="0">
                  <a:latin typeface="HG丸ｺﾞｼｯｸM-PRO" panose="020F0400000000000000" charset="-128"/>
                  <a:ea typeface="HG丸ｺﾞｼｯｸM-PRO" panose="020F0400000000000000" charset="-128"/>
                  <a:sym typeface="+mn-ea"/>
                </a:rPr>
                <a:t>ポジティブな口コミ</a:t>
              </a:r>
              <a:endParaRPr lang="ja-JP" altLang="en-US" sz="2000" dirty="0">
                <a:latin typeface="HG丸ｺﾞｼｯｸM-PRO" panose="020F0400000000000000" charset="-128"/>
                <a:ea typeface="HG丸ｺﾞｼｯｸM-PRO" panose="020F0400000000000000" charset="-128"/>
                <a:sym typeface="+mn-ea"/>
              </a:endParaRPr>
            </a:p>
          </p:txBody>
        </p:sp>
      </p:grpSp>
      <p:grpSp>
        <p:nvGrpSpPr>
          <p:cNvPr id="38" name="グループ化 37"/>
          <p:cNvGrpSpPr/>
          <p:nvPr/>
        </p:nvGrpSpPr>
        <p:grpSpPr>
          <a:xfrm>
            <a:off x="6155055" y="4728210"/>
            <a:ext cx="3175000" cy="1773555"/>
            <a:chOff x="1290" y="7204"/>
            <a:chExt cx="5000" cy="2793"/>
          </a:xfrm>
        </p:grpSpPr>
        <p:pic>
          <p:nvPicPr>
            <p:cNvPr id="39" name="図形 38" descr="男性_ひらめき"/>
            <p:cNvPicPr>
              <a:picLocks noChangeAspect="1"/>
            </p:cNvPicPr>
            <p:nvPr/>
          </p:nvPicPr>
          <p:blipFill>
            <a:blip r:embed="rId2"/>
            <a:stretch>
              <a:fillRect/>
            </a:stretch>
          </p:blipFill>
          <p:spPr>
            <a:xfrm>
              <a:off x="1290" y="7204"/>
              <a:ext cx="2545" cy="2777"/>
            </a:xfrm>
            <a:prstGeom prst="rect">
              <a:avLst/>
            </a:prstGeom>
          </p:spPr>
        </p:pic>
        <p:pic>
          <p:nvPicPr>
            <p:cNvPr id="40" name="図形 39" descr="女性_喜び"/>
            <p:cNvPicPr>
              <a:picLocks noChangeAspect="1"/>
            </p:cNvPicPr>
            <p:nvPr/>
          </p:nvPicPr>
          <p:blipFill>
            <a:blip r:embed="rId3"/>
            <a:stretch>
              <a:fillRect/>
            </a:stretch>
          </p:blipFill>
          <p:spPr>
            <a:xfrm>
              <a:off x="3497" y="7204"/>
              <a:ext cx="2793" cy="2793"/>
            </a:xfrm>
            <a:prstGeom prst="rect">
              <a:avLst/>
            </a:prstGeom>
          </p:spPr>
        </p:pic>
      </p:grpSp>
      <p:sp>
        <p:nvSpPr>
          <p:cNvPr id="41" name="ストライプ右矢印 40"/>
          <p:cNvSpPr/>
          <p:nvPr/>
        </p:nvSpPr>
        <p:spPr>
          <a:xfrm>
            <a:off x="4895215" y="4499610"/>
            <a:ext cx="737235" cy="866775"/>
          </a:xfrm>
          <a:prstGeom prst="stripedRightArrow">
            <a:avLst/>
          </a:prstGeom>
          <a:solidFill>
            <a:srgbClr val="0EC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sp>
        <p:nvSpPr>
          <p:cNvPr id="42" name="雲形吹き出し 41"/>
          <p:cNvSpPr/>
          <p:nvPr/>
        </p:nvSpPr>
        <p:spPr>
          <a:xfrm>
            <a:off x="8006080" y="3177540"/>
            <a:ext cx="1793240" cy="1431290"/>
          </a:xfrm>
          <a:prstGeom prst="cloudCallou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sp>
        <p:nvSpPr>
          <p:cNvPr id="43" name="雲形吹き出し 42"/>
          <p:cNvSpPr/>
          <p:nvPr/>
        </p:nvSpPr>
        <p:spPr>
          <a:xfrm flipH="1">
            <a:off x="6012180" y="3455035"/>
            <a:ext cx="1544320" cy="1044575"/>
          </a:xfrm>
          <a:prstGeom prst="cloudCallou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sp>
        <p:nvSpPr>
          <p:cNvPr id="44" name="テキストボックス 43"/>
          <p:cNvSpPr txBox="1"/>
          <p:nvPr/>
        </p:nvSpPr>
        <p:spPr>
          <a:xfrm>
            <a:off x="6153150" y="3695065"/>
            <a:ext cx="1262380" cy="564515"/>
          </a:xfrm>
          <a:prstGeom prst="rect">
            <a:avLst/>
          </a:prstGeom>
          <a:noFill/>
        </p:spPr>
        <p:txBody>
          <a:bodyPr wrap="square" rtlCol="0">
            <a:spAutoFit/>
          </a:bodyPr>
          <a:p>
            <a:pPr algn="ctr">
              <a:lnSpc>
                <a:spcPct val="110000"/>
              </a:lnSpc>
              <a:spcBef>
                <a:spcPts val="0"/>
              </a:spcBef>
              <a:spcAft>
                <a:spcPts val="0"/>
              </a:spcAft>
              <a:buNone/>
            </a:pPr>
            <a:r>
              <a:rPr lang="ja-JP" altLang="en-US" sz="1400" dirty="0">
                <a:latin typeface="HG丸ｺﾞｼｯｸM-PRO" panose="020F0400000000000000" charset="-128"/>
                <a:ea typeface="HG丸ｺﾞｼｯｸM-PRO" panose="020F0400000000000000" charset="-128"/>
                <a:sym typeface="+mn-ea"/>
              </a:rPr>
              <a:t>良さそうな</a:t>
            </a:r>
            <a:endParaRPr lang="ja-JP" altLang="en-US" sz="1400" dirty="0">
              <a:latin typeface="HG丸ｺﾞｼｯｸM-PRO" panose="020F0400000000000000" charset="-128"/>
              <a:ea typeface="HG丸ｺﾞｼｯｸM-PRO" panose="020F0400000000000000" charset="-128"/>
              <a:sym typeface="+mn-ea"/>
            </a:endParaRPr>
          </a:p>
          <a:p>
            <a:pPr algn="ctr">
              <a:lnSpc>
                <a:spcPct val="110000"/>
              </a:lnSpc>
              <a:spcBef>
                <a:spcPts val="0"/>
              </a:spcBef>
              <a:spcAft>
                <a:spcPts val="0"/>
              </a:spcAft>
              <a:buNone/>
            </a:pPr>
            <a:r>
              <a:rPr lang="ja-JP" altLang="en-US" sz="1400" dirty="0">
                <a:latin typeface="HG丸ｺﾞｼｯｸM-PRO" panose="020F0400000000000000" charset="-128"/>
                <a:ea typeface="HG丸ｺﾞｼｯｸM-PRO" panose="020F0400000000000000" charset="-128"/>
                <a:sym typeface="+mn-ea"/>
              </a:rPr>
              <a:t>会社だなぁ</a:t>
            </a:r>
            <a:endParaRPr lang="ja-JP" altLang="en-US" sz="1400" dirty="0">
              <a:latin typeface="HG丸ｺﾞｼｯｸM-PRO" panose="020F0400000000000000" charset="-128"/>
              <a:ea typeface="HG丸ｺﾞｼｯｸM-PRO" panose="020F0400000000000000" charset="-128"/>
              <a:sym typeface="+mn-ea"/>
            </a:endParaRPr>
          </a:p>
        </p:txBody>
      </p:sp>
      <p:sp>
        <p:nvSpPr>
          <p:cNvPr id="45" name="テキストボックス 44"/>
          <p:cNvSpPr txBox="1"/>
          <p:nvPr/>
        </p:nvSpPr>
        <p:spPr>
          <a:xfrm>
            <a:off x="8169910" y="3610610"/>
            <a:ext cx="1465580" cy="564515"/>
          </a:xfrm>
          <a:prstGeom prst="rect">
            <a:avLst/>
          </a:prstGeom>
          <a:noFill/>
        </p:spPr>
        <p:txBody>
          <a:bodyPr wrap="square" rtlCol="0">
            <a:spAutoFit/>
          </a:bodyPr>
          <a:p>
            <a:pPr algn="l">
              <a:lnSpc>
                <a:spcPct val="110000"/>
              </a:lnSpc>
              <a:spcBef>
                <a:spcPts val="0"/>
              </a:spcBef>
              <a:spcAft>
                <a:spcPts val="0"/>
              </a:spcAft>
              <a:buNone/>
            </a:pPr>
            <a:r>
              <a:rPr lang="ja-JP" altLang="en-US" sz="1400" dirty="0">
                <a:latin typeface="HG丸ｺﾞｼｯｸM-PRO" panose="020F0400000000000000" charset="-128"/>
                <a:ea typeface="HG丸ｺﾞｼｯｸM-PRO" panose="020F0400000000000000" charset="-128"/>
                <a:sym typeface="+mn-ea"/>
              </a:rPr>
              <a:t>この会社で</a:t>
            </a:r>
            <a:endParaRPr lang="ja-JP" altLang="en-US" sz="1400" dirty="0">
              <a:latin typeface="HG丸ｺﾞｼｯｸM-PRO" panose="020F0400000000000000" charset="-128"/>
              <a:ea typeface="HG丸ｺﾞｼｯｸM-PRO" panose="020F0400000000000000" charset="-128"/>
              <a:sym typeface="+mn-ea"/>
            </a:endParaRPr>
          </a:p>
          <a:p>
            <a:pPr algn="l">
              <a:lnSpc>
                <a:spcPct val="110000"/>
              </a:lnSpc>
              <a:spcBef>
                <a:spcPts val="0"/>
              </a:spcBef>
              <a:spcAft>
                <a:spcPts val="0"/>
              </a:spcAft>
              <a:buNone/>
            </a:pPr>
            <a:r>
              <a:rPr lang="ja-JP" altLang="en-US" sz="1400" dirty="0">
                <a:latin typeface="HG丸ｺﾞｼｯｸM-PRO" panose="020F0400000000000000" charset="-128"/>
                <a:ea typeface="HG丸ｺﾞｼｯｸM-PRO" panose="020F0400000000000000" charset="-128"/>
                <a:sym typeface="+mn-ea"/>
              </a:rPr>
              <a:t>働いてみたい！</a:t>
            </a:r>
            <a:endParaRPr lang="ja-JP" altLang="en-US" sz="1400" dirty="0">
              <a:latin typeface="HG丸ｺﾞｼｯｸM-PRO" panose="020F0400000000000000" charset="-128"/>
              <a:ea typeface="HG丸ｺﾞｼｯｸM-PRO" panose="020F0400000000000000" charset="-128"/>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424356" y="62642"/>
            <a:ext cx="6238668" cy="583565"/>
          </a:xfrm>
          <a:prstGeom prst="rect">
            <a:avLst/>
          </a:prstGeom>
          <a:noFill/>
        </p:spPr>
        <p:txBody>
          <a:bodyPr wrap="square" rtlCol="0" anchor="ctr">
            <a:spAutoFit/>
          </a:bodyPr>
          <a:lstStyle/>
          <a:p>
            <a:r>
              <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周年事業おすすめアイテム</a:t>
            </a:r>
            <a:endPar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8" name="角丸四角形 7"/>
          <p:cNvSpPr/>
          <p:nvPr/>
        </p:nvSpPr>
        <p:spPr>
          <a:xfrm>
            <a:off x="604520" y="1282700"/>
            <a:ext cx="5757545" cy="4140835"/>
          </a:xfrm>
          <a:prstGeom prst="roundRect">
            <a:avLst/>
          </a:prstGeom>
          <a:solidFill>
            <a:schemeClr val="bg1"/>
          </a:solidFill>
          <a:ln w="381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ja-JP" altLang="en-US"/>
          </a:p>
        </p:txBody>
      </p:sp>
      <p:sp>
        <p:nvSpPr>
          <p:cNvPr id="14" name="テキストボックス 13"/>
          <p:cNvSpPr txBox="1"/>
          <p:nvPr/>
        </p:nvSpPr>
        <p:spPr>
          <a:xfrm>
            <a:off x="743585" y="1381760"/>
            <a:ext cx="5478780" cy="3969385"/>
          </a:xfrm>
          <a:prstGeom prst="rect">
            <a:avLst/>
          </a:prstGeom>
          <a:noFill/>
        </p:spPr>
        <p:txBody>
          <a:bodyPr wrap="square" rtlCol="0">
            <a:spAutoFit/>
          </a:bodyPr>
          <a:p>
            <a:pPr>
              <a:lnSpc>
                <a:spcPct val="150000"/>
              </a:lnSpc>
              <a:spcBef>
                <a:spcPts val="0"/>
              </a:spcBef>
              <a:spcAft>
                <a:spcPts val="0"/>
              </a:spcAft>
              <a:buNone/>
            </a:pPr>
            <a:r>
              <a:rPr lang="ja-JP" altLang="en-US" sz="2800" dirty="0">
                <a:latin typeface="メイリオ" panose="020B0604030504040204" pitchFamily="50" charset="-128"/>
                <a:ea typeface="メイリオ" panose="020B0604030504040204" pitchFamily="50" charset="-128"/>
                <a:sym typeface="+mn-ea"/>
              </a:rPr>
              <a:t>周年事業を実施する際には、事業内容や目的に合わせたアイテムを活用することで、</a:t>
            </a:r>
            <a:r>
              <a:rPr lang="ja-JP" altLang="en-US" sz="2800" b="1" u="sng" dirty="0">
                <a:solidFill>
                  <a:srgbClr val="FF0000"/>
                </a:solidFill>
                <a:latin typeface="メイリオ" panose="020B0604030504040204" pitchFamily="50" charset="-128"/>
                <a:ea typeface="メイリオ" panose="020B0604030504040204" pitchFamily="50" charset="-128"/>
                <a:sym typeface="+mn-ea"/>
              </a:rPr>
              <a:t>イベントの特別感がさらに高まったり、自社の</a:t>
            </a:r>
            <a:r>
              <a:rPr lang="en-US" altLang="ja-JP" sz="2800" b="1" u="sng" dirty="0">
                <a:solidFill>
                  <a:srgbClr val="FF0000"/>
                </a:solidFill>
                <a:latin typeface="メイリオ" panose="020B0604030504040204" pitchFamily="50" charset="-128"/>
                <a:ea typeface="メイリオ" panose="020B0604030504040204" pitchFamily="50" charset="-128"/>
                <a:sym typeface="+mn-ea"/>
              </a:rPr>
              <a:t>PR</a:t>
            </a:r>
            <a:r>
              <a:rPr lang="ja-JP" altLang="en-US" sz="2800" b="1" u="sng" dirty="0">
                <a:solidFill>
                  <a:srgbClr val="FF0000"/>
                </a:solidFill>
                <a:latin typeface="メイリオ" panose="020B0604030504040204" pitchFamily="50" charset="-128"/>
                <a:ea typeface="メイリオ" panose="020B0604030504040204" pitchFamily="50" charset="-128"/>
                <a:sym typeface="+mn-ea"/>
              </a:rPr>
              <a:t>効果がアップしたり、様々な相乗効果が生まれます。</a:t>
            </a:r>
            <a:endParaRPr lang="ja-JP" altLang="en-US" sz="2800" b="1" u="sng" dirty="0">
              <a:solidFill>
                <a:srgbClr val="FF0000"/>
              </a:solidFill>
              <a:latin typeface="メイリオ" panose="020B0604030504040204" pitchFamily="50" charset="-128"/>
              <a:ea typeface="メイリオ" panose="020B0604030504040204" pitchFamily="50" charset="-128"/>
              <a:sym typeface="+mn-ea"/>
            </a:endParaRPr>
          </a:p>
        </p:txBody>
      </p:sp>
      <p:pic>
        <p:nvPicPr>
          <p:cNvPr id="15" name="図形 14" descr="女性_指し棒"/>
          <p:cNvPicPr>
            <a:picLocks noChangeAspect="1"/>
          </p:cNvPicPr>
          <p:nvPr/>
        </p:nvPicPr>
        <p:blipFill>
          <a:blip r:embed="rId1"/>
          <a:stretch>
            <a:fillRect/>
          </a:stretch>
        </p:blipFill>
        <p:spPr>
          <a:xfrm>
            <a:off x="7048500" y="3604895"/>
            <a:ext cx="2642235" cy="3171190"/>
          </a:xfrm>
          <a:prstGeom prst="rect">
            <a:avLst/>
          </a:prstGeom>
        </p:spPr>
      </p:pic>
      <p:pic>
        <p:nvPicPr>
          <p:cNvPr id="18" name="図形 17" descr="1022999"/>
          <p:cNvPicPr>
            <a:picLocks noChangeAspect="1"/>
          </p:cNvPicPr>
          <p:nvPr/>
        </p:nvPicPr>
        <p:blipFill>
          <a:blip r:embed="rId2"/>
          <a:srcRect l="53422" t="28700" r="29141" b="62841"/>
          <a:stretch>
            <a:fillRect/>
          </a:stretch>
        </p:blipFill>
        <p:spPr>
          <a:xfrm flipH="1">
            <a:off x="6423025" y="2406650"/>
            <a:ext cx="3244215" cy="1122045"/>
          </a:xfrm>
          <a:prstGeom prst="rect">
            <a:avLst/>
          </a:prstGeom>
        </p:spPr>
      </p:pic>
      <p:sp>
        <p:nvSpPr>
          <p:cNvPr id="19" name="テキストボックス 18"/>
          <p:cNvSpPr txBox="1"/>
          <p:nvPr/>
        </p:nvSpPr>
        <p:spPr>
          <a:xfrm>
            <a:off x="6663055" y="2691765"/>
            <a:ext cx="2857500" cy="368300"/>
          </a:xfrm>
          <a:prstGeom prst="rect">
            <a:avLst/>
          </a:prstGeom>
          <a:noFill/>
        </p:spPr>
        <p:txBody>
          <a:bodyPr wrap="square" rtlCol="0">
            <a:spAutoFit/>
          </a:bodyPr>
          <a:p>
            <a:pPr>
              <a:lnSpc>
                <a:spcPct val="100000"/>
              </a:lnSpc>
              <a:spcBef>
                <a:spcPts val="0"/>
              </a:spcBef>
              <a:spcAft>
                <a:spcPts val="0"/>
              </a:spcAft>
              <a:buNone/>
            </a:pPr>
            <a:r>
              <a:rPr lang="ja-JP" altLang="en-US" dirty="0">
                <a:latin typeface="HG丸ｺﾞｼｯｸM-PRO" panose="020F0400000000000000" charset="-128"/>
                <a:ea typeface="HG丸ｺﾞｼｯｸM-PRO" panose="020F0400000000000000" charset="-128"/>
                <a:sym typeface="+mn-ea"/>
              </a:rPr>
              <a:t>上手に活用しましょう！</a:t>
            </a:r>
            <a:endParaRPr lang="ja-JP" altLang="en-US" dirty="0">
              <a:latin typeface="HG丸ｺﾞｼｯｸM-PRO" panose="020F0400000000000000" charset="-128"/>
              <a:ea typeface="HG丸ｺﾞｼｯｸM-PRO" panose="020F0400000000000000" charset="-128"/>
              <a:sym typeface="+mn-ea"/>
            </a:endParaRPr>
          </a:p>
        </p:txBody>
      </p:sp>
      <p:sp>
        <p:nvSpPr>
          <p:cNvPr id="20" name="テキスト ボックス 1"/>
          <p:cNvSpPr txBox="1"/>
          <p:nvPr/>
        </p:nvSpPr>
        <p:spPr>
          <a:xfrm>
            <a:off x="604350" y="700034"/>
            <a:ext cx="4450080" cy="460375"/>
          </a:xfrm>
          <a:prstGeom prst="rect">
            <a:avLst/>
          </a:prstGeom>
          <a:noFill/>
        </p:spPr>
        <p:txBody>
          <a:bodyPr wrap="none" rtlCol="0" anchor="ctr">
            <a:spAutoFit/>
          </a:bodyPr>
          <a:p>
            <a:r>
              <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rPr>
              <a:t>周年事業おすすめアイテム５選</a:t>
            </a:r>
            <a:endPar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22" name="テキストボックス 21"/>
          <p:cNvSpPr txBox="1"/>
          <p:nvPr/>
        </p:nvSpPr>
        <p:spPr>
          <a:xfrm>
            <a:off x="623570" y="5686425"/>
            <a:ext cx="5598795" cy="737235"/>
          </a:xfrm>
          <a:prstGeom prst="rect">
            <a:avLst/>
          </a:prstGeom>
          <a:noFill/>
        </p:spPr>
        <p:txBody>
          <a:bodyPr wrap="square" rtlCol="0">
            <a:spAutoFit/>
          </a:bodyPr>
          <a:p>
            <a:pPr>
              <a:lnSpc>
                <a:spcPct val="150000"/>
              </a:lnSpc>
              <a:spcBef>
                <a:spcPts val="0"/>
              </a:spcBef>
              <a:spcAft>
                <a:spcPts val="0"/>
              </a:spcAft>
              <a:buNone/>
            </a:pPr>
            <a:r>
              <a:rPr lang="ja-JP" altLang="en-US" sz="2800" b="1" dirty="0">
                <a:solidFill>
                  <a:schemeClr val="tx1"/>
                </a:solidFill>
                <a:latin typeface="メイリオ" panose="020B0604030504040204" pitchFamily="50" charset="-128"/>
                <a:ea typeface="メイリオ" panose="020B0604030504040204" pitchFamily="50" charset="-128"/>
                <a:sym typeface="+mn-ea"/>
              </a:rPr>
              <a:t>５つのおすすめアイテムとは</a:t>
            </a:r>
            <a:endParaRPr lang="ja-JP" altLang="en-US" sz="2800" b="1" dirty="0">
              <a:solidFill>
                <a:schemeClr val="tx1"/>
              </a:solidFill>
              <a:latin typeface="メイリオ" panose="020B0604030504040204" pitchFamily="50" charset="-128"/>
              <a:ea typeface="メイリオ" panose="020B0604030504040204" pitchFamily="50" charset="-128"/>
              <a:sym typeface="+mn-ea"/>
            </a:endParaRPr>
          </a:p>
        </p:txBody>
      </p:sp>
      <p:grpSp>
        <p:nvGrpSpPr>
          <p:cNvPr id="28" name="グループ化 27"/>
          <p:cNvGrpSpPr/>
          <p:nvPr/>
        </p:nvGrpSpPr>
        <p:grpSpPr>
          <a:xfrm>
            <a:off x="5492115" y="5908675"/>
            <a:ext cx="1271270" cy="349250"/>
            <a:chOff x="8649" y="9305"/>
            <a:chExt cx="2002" cy="550"/>
          </a:xfrm>
        </p:grpSpPr>
        <p:sp>
          <p:nvSpPr>
            <p:cNvPr id="24" name="二等辺三角形 23"/>
            <p:cNvSpPr/>
            <p:nvPr/>
          </p:nvSpPr>
          <p:spPr>
            <a:xfrm rot="5400000">
              <a:off x="8649" y="9305"/>
              <a:ext cx="551" cy="551"/>
            </a:xfrm>
            <a:prstGeom prst="triangle">
              <a:avLst/>
            </a:prstGeom>
            <a:solidFill>
              <a:srgbClr val="0EC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sp>
          <p:nvSpPr>
            <p:cNvPr id="25" name="二等辺三角形 24"/>
            <p:cNvSpPr/>
            <p:nvPr/>
          </p:nvSpPr>
          <p:spPr>
            <a:xfrm rot="5400000">
              <a:off x="9375" y="9305"/>
              <a:ext cx="551" cy="551"/>
            </a:xfrm>
            <a:prstGeom prst="triangle">
              <a:avLst/>
            </a:prstGeom>
            <a:solidFill>
              <a:srgbClr val="0EC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sp>
          <p:nvSpPr>
            <p:cNvPr id="26" name="二等辺三角形 25"/>
            <p:cNvSpPr/>
            <p:nvPr/>
          </p:nvSpPr>
          <p:spPr>
            <a:xfrm rot="5400000">
              <a:off x="10101" y="9305"/>
              <a:ext cx="551" cy="551"/>
            </a:xfrm>
            <a:prstGeom prst="triangle">
              <a:avLst/>
            </a:prstGeom>
            <a:solidFill>
              <a:srgbClr val="0EC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4350" y="700034"/>
            <a:ext cx="1402080" cy="460375"/>
          </a:xfrm>
          <a:prstGeom prst="rect">
            <a:avLst/>
          </a:prstGeom>
          <a:noFill/>
        </p:spPr>
        <p:txBody>
          <a:bodyPr wrap="none" rtlCol="0" anchor="ctr">
            <a:spAutoFit/>
          </a:bodyPr>
          <a:lstStyle/>
          <a:p>
            <a:r>
              <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rPr>
              <a:t>①記念誌</a:t>
            </a:r>
            <a:endPar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424356" y="62642"/>
            <a:ext cx="6238668" cy="583565"/>
          </a:xfrm>
          <a:prstGeom prst="rect">
            <a:avLst/>
          </a:prstGeom>
          <a:noFill/>
        </p:spPr>
        <p:txBody>
          <a:bodyPr wrap="square" rtlCol="0" anchor="ctr">
            <a:spAutoFit/>
          </a:bodyPr>
          <a:lstStyle/>
          <a:p>
            <a:r>
              <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周年事業おすすめアイテム</a:t>
            </a:r>
            <a:endPar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8" name="テキストボックス 7"/>
          <p:cNvSpPr txBox="1"/>
          <p:nvPr/>
        </p:nvSpPr>
        <p:spPr>
          <a:xfrm>
            <a:off x="598805" y="1099185"/>
            <a:ext cx="8977630" cy="2120900"/>
          </a:xfrm>
          <a:prstGeom prst="rect">
            <a:avLst/>
          </a:prstGeom>
          <a:noFill/>
        </p:spPr>
        <p:txBody>
          <a:bodyPr wrap="square" rtlCol="0">
            <a:spAutoFit/>
          </a:bodyPr>
          <a:p>
            <a:pPr>
              <a:lnSpc>
                <a:spcPct val="110000"/>
              </a:lnSpc>
              <a:spcBef>
                <a:spcPts val="0"/>
              </a:spcBef>
              <a:spcAft>
                <a:spcPts val="0"/>
              </a:spcAft>
              <a:buNone/>
            </a:pPr>
            <a:r>
              <a:rPr lang="ja-JP" altLang="en-US" sz="2400" dirty="0">
                <a:solidFill>
                  <a:schemeClr val="tx1"/>
                </a:solidFill>
                <a:latin typeface="メイリオ" panose="020B0604030504040204" pitchFamily="50" charset="-128"/>
                <a:ea typeface="メイリオ" panose="020B0604030504040204" pitchFamily="50" charset="-128"/>
                <a:sym typeface="+mn-ea"/>
              </a:rPr>
              <a:t>これまでの歩みや周年記念の記録として特別に発行する冊子で、</a:t>
            </a:r>
            <a:r>
              <a:rPr lang="ja-JP" altLang="en-US" sz="2400" b="1" u="sng" dirty="0">
                <a:solidFill>
                  <a:srgbClr val="FF0000"/>
                </a:solidFill>
                <a:latin typeface="メイリオ" panose="020B0604030504040204" pitchFamily="50" charset="-128"/>
                <a:ea typeface="メイリオ" panose="020B0604030504040204" pitchFamily="50" charset="-128"/>
                <a:sym typeface="+mn-ea"/>
              </a:rPr>
              <a:t>お祝いの気持ちを表現</a:t>
            </a:r>
            <a:r>
              <a:rPr lang="ja-JP" altLang="en-US" sz="2400" dirty="0">
                <a:solidFill>
                  <a:schemeClr val="tx1"/>
                </a:solidFill>
                <a:latin typeface="メイリオ" panose="020B0604030504040204" pitchFamily="50" charset="-128"/>
                <a:ea typeface="メイリオ" panose="020B0604030504040204" pitchFamily="50" charset="-128"/>
                <a:sym typeface="+mn-ea"/>
              </a:rPr>
              <a:t>したり、</a:t>
            </a:r>
            <a:r>
              <a:rPr lang="ja-JP" altLang="en-US" sz="2400" b="1" u="sng" dirty="0">
                <a:solidFill>
                  <a:srgbClr val="FF0000"/>
                </a:solidFill>
                <a:latin typeface="メイリオ" panose="020B0604030504040204" pitchFamily="50" charset="-128"/>
                <a:ea typeface="メイリオ" panose="020B0604030504040204" pitchFamily="50" charset="-128"/>
                <a:sym typeface="+mn-ea"/>
              </a:rPr>
              <a:t>自社の存在意義やこれからの展望</a:t>
            </a:r>
            <a:r>
              <a:rPr lang="ja-JP" altLang="en-US" sz="2400" dirty="0">
                <a:solidFill>
                  <a:schemeClr val="tx1"/>
                </a:solidFill>
                <a:latin typeface="メイリオ" panose="020B0604030504040204" pitchFamily="50" charset="-128"/>
                <a:ea typeface="メイリオ" panose="020B0604030504040204" pitchFamily="50" charset="-128"/>
                <a:sym typeface="+mn-ea"/>
              </a:rPr>
              <a:t>を綴ったりします。</a:t>
            </a:r>
            <a:endParaRPr lang="ja-JP" altLang="en-US" sz="2400" dirty="0">
              <a:solidFill>
                <a:schemeClr val="tx1"/>
              </a:solidFill>
              <a:latin typeface="メイリオ" panose="020B0604030504040204" pitchFamily="50" charset="-128"/>
              <a:ea typeface="メイリオ" panose="020B0604030504040204" pitchFamily="50" charset="-128"/>
              <a:sym typeface="+mn-ea"/>
            </a:endParaRPr>
          </a:p>
          <a:p>
            <a:pPr>
              <a:lnSpc>
                <a:spcPct val="110000"/>
              </a:lnSpc>
              <a:spcBef>
                <a:spcPts val="0"/>
              </a:spcBef>
              <a:spcAft>
                <a:spcPts val="0"/>
              </a:spcAft>
              <a:buNone/>
            </a:pPr>
            <a:r>
              <a:rPr lang="ja-JP" altLang="en-US" sz="2400" dirty="0">
                <a:solidFill>
                  <a:schemeClr val="tx1"/>
                </a:solidFill>
                <a:latin typeface="メイリオ" panose="020B0604030504040204" pitchFamily="50" charset="-128"/>
                <a:ea typeface="メイリオ" panose="020B0604030504040204" pitchFamily="50" charset="-128"/>
                <a:sym typeface="+mn-ea"/>
              </a:rPr>
              <a:t>社員や懇意にしている取引先へ</a:t>
            </a:r>
            <a:r>
              <a:rPr lang="ja-JP" altLang="en-US" sz="2400" b="1" u="sng" dirty="0">
                <a:solidFill>
                  <a:srgbClr val="FF0000"/>
                </a:solidFill>
                <a:latin typeface="メイリオ" panose="020B0604030504040204" pitchFamily="50" charset="-128"/>
                <a:ea typeface="メイリオ" panose="020B0604030504040204" pitchFamily="50" charset="-128"/>
                <a:sym typeface="+mn-ea"/>
              </a:rPr>
              <a:t>感謝の気持ちを伝えると共に、企業としての将来性もアピール</a:t>
            </a:r>
            <a:r>
              <a:rPr lang="ja-JP" altLang="en-US" sz="2400" dirty="0">
                <a:solidFill>
                  <a:schemeClr val="tx1"/>
                </a:solidFill>
                <a:latin typeface="メイリオ" panose="020B0604030504040204" pitchFamily="50" charset="-128"/>
                <a:ea typeface="メイリオ" panose="020B0604030504040204" pitchFamily="50" charset="-128"/>
                <a:sym typeface="+mn-ea"/>
              </a:rPr>
              <a:t>できます。</a:t>
            </a:r>
            <a:endParaRPr lang="ja-JP" altLang="en-US" sz="2400" dirty="0">
              <a:solidFill>
                <a:schemeClr val="tx1"/>
              </a:solidFill>
              <a:latin typeface="メイリオ" panose="020B0604030504040204" pitchFamily="50" charset="-128"/>
              <a:ea typeface="メイリオ" panose="020B0604030504040204" pitchFamily="50" charset="-128"/>
              <a:sym typeface="+mn-ea"/>
            </a:endParaRPr>
          </a:p>
        </p:txBody>
      </p:sp>
      <p:grpSp>
        <p:nvGrpSpPr>
          <p:cNvPr id="15" name="グループ化 14"/>
          <p:cNvGrpSpPr/>
          <p:nvPr/>
        </p:nvGrpSpPr>
        <p:grpSpPr>
          <a:xfrm>
            <a:off x="530225" y="3425190"/>
            <a:ext cx="3000375" cy="461010"/>
            <a:chOff x="835" y="4270"/>
            <a:chExt cx="4725" cy="726"/>
          </a:xfrm>
        </p:grpSpPr>
        <p:sp>
          <p:nvSpPr>
            <p:cNvPr id="16" name="四角形 15"/>
            <p:cNvSpPr/>
            <p:nvPr/>
          </p:nvSpPr>
          <p:spPr>
            <a:xfrm>
              <a:off x="835" y="4270"/>
              <a:ext cx="96" cy="584"/>
            </a:xfrm>
            <a:prstGeom prst="rect">
              <a:avLst/>
            </a:prstGeom>
            <a:solidFill>
              <a:srgbClr val="0EC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sp>
          <p:nvSpPr>
            <p:cNvPr id="17" name="テキスト ボックス 1"/>
            <p:cNvSpPr txBox="1"/>
            <p:nvPr/>
          </p:nvSpPr>
          <p:spPr>
            <a:xfrm>
              <a:off x="952" y="4271"/>
              <a:ext cx="4608" cy="725"/>
            </a:xfrm>
            <a:prstGeom prst="rect">
              <a:avLst/>
            </a:prstGeom>
            <a:noFill/>
          </p:spPr>
          <p:txBody>
            <a:bodyPr wrap="none" rtlCol="0" anchor="ctr">
              <a:spAutoFit/>
            </a:bodyPr>
            <a:p>
              <a:r>
                <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rPr>
                <a:t>おすすめ活用シーン</a:t>
              </a:r>
              <a:endPar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grpSp>
      <p:graphicFrame>
        <p:nvGraphicFramePr>
          <p:cNvPr id="18" name="表 17"/>
          <p:cNvGraphicFramePr/>
          <p:nvPr/>
        </p:nvGraphicFramePr>
        <p:xfrm>
          <a:off x="604520" y="4067175"/>
          <a:ext cx="4585970" cy="1922230"/>
        </p:xfrm>
        <a:graphic>
          <a:graphicData uri="http://schemas.openxmlformats.org/drawingml/2006/table">
            <a:tbl>
              <a:tblPr firstRow="1" bandRow="1">
                <a:tableStyleId>{5C22544A-7EE6-4342-B048-85BDC9FD1C3A}</a:tableStyleId>
              </a:tblPr>
              <a:tblGrid>
                <a:gridCol w="4585970"/>
              </a:tblGrid>
              <a:tr h="640715">
                <a:tc>
                  <a:txBody>
                    <a:bodyPr/>
                    <a:p>
                      <a:pPr>
                        <a:buNone/>
                      </a:pPr>
                      <a:r>
                        <a:rPr lang="ja-JP" altLang="en-US" sz="1800" b="1" dirty="0">
                          <a:solidFill>
                            <a:schemeClr val="bg2">
                              <a:lumMod val="50000"/>
                            </a:schemeClr>
                          </a:solidFill>
                          <a:latin typeface="メイリオ" panose="020B0604030504040204" pitchFamily="50" charset="-128"/>
                          <a:ea typeface="メイリオ" panose="020B0604030504040204" pitchFamily="50" charset="-128"/>
                          <a:sym typeface="+mn-ea"/>
                        </a:rPr>
                        <a:t>●</a:t>
                      </a:r>
                      <a:r>
                        <a:rPr lang="ja-JP" altLang="en-US" sz="1800" b="1" dirty="0">
                          <a:solidFill>
                            <a:schemeClr val="tx1">
                              <a:lumMod val="50000"/>
                              <a:lumOff val="50000"/>
                            </a:schemeClr>
                          </a:solidFill>
                          <a:latin typeface="メイリオ" panose="020B0604030504040204" pitchFamily="50" charset="-128"/>
                          <a:ea typeface="メイリオ" panose="020B0604030504040204" pitchFamily="50" charset="-128"/>
                          <a:sym typeface="+mn-ea"/>
                        </a:rPr>
                        <a:t>周年記念品として配布</a:t>
                      </a:r>
                      <a:endParaRPr lang="ja-JP" altLang="en-US" sz="1800" b="1" dirty="0">
                        <a:solidFill>
                          <a:schemeClr val="tx1">
                            <a:lumMod val="50000"/>
                            <a:lumOff val="50000"/>
                          </a:schemeClr>
                        </a:solidFill>
                        <a:latin typeface="メイリオ" panose="020B0604030504040204" pitchFamily="50" charset="-128"/>
                        <a:ea typeface="メイリオ" panose="020B0604030504040204" pitchFamily="50" charset="-128"/>
                        <a:sym typeface="+mn-ea"/>
                      </a:endParaRPr>
                    </a:p>
                  </a:txBody>
                  <a:tcPr anchor="ctr" anchorCtr="0">
                    <a:solidFill>
                      <a:srgbClr val="D2DEEF"/>
                    </a:solidFill>
                  </a:tcPr>
                </a:tc>
              </a:tr>
              <a:tr h="640715">
                <a:tc>
                  <a:txBody>
                    <a:bodyPr/>
                    <a:p>
                      <a:pPr>
                        <a:buNone/>
                      </a:pPr>
                      <a:r>
                        <a:rPr lang="ja-JP" altLang="en-US" sz="1800" b="1" dirty="0">
                          <a:solidFill>
                            <a:schemeClr val="bg2">
                              <a:lumMod val="50000"/>
                            </a:schemeClr>
                          </a:solidFill>
                          <a:latin typeface="メイリオ" panose="020B0604030504040204" pitchFamily="50" charset="-128"/>
                          <a:ea typeface="メイリオ" panose="020B0604030504040204" pitchFamily="50" charset="-128"/>
                          <a:sym typeface="+mn-ea"/>
                        </a:rPr>
                        <a:t>●データ化してコーポレートサイトで公開</a:t>
                      </a:r>
                      <a:endParaRPr lang="ja-JP" altLang="en-US" sz="1800" b="1" dirty="0">
                        <a:solidFill>
                          <a:schemeClr val="bg2">
                            <a:lumMod val="50000"/>
                          </a:schemeClr>
                        </a:solidFill>
                        <a:latin typeface="メイリオ" panose="020B0604030504040204" pitchFamily="50" charset="-128"/>
                        <a:ea typeface="メイリオ" panose="020B0604030504040204" pitchFamily="50" charset="-128"/>
                        <a:sym typeface="+mn-ea"/>
                      </a:endParaRPr>
                    </a:p>
                  </a:txBody>
                  <a:tcPr anchor="ctr" anchorCtr="0">
                    <a:noFill/>
                  </a:tcPr>
                </a:tc>
              </a:tr>
              <a:tr h="640800">
                <a:tc>
                  <a:txBody>
                    <a:bodyPr/>
                    <a:p>
                      <a:pPr>
                        <a:buNone/>
                      </a:pPr>
                      <a:r>
                        <a:rPr lang="ja-JP" altLang="en-US" sz="1800" b="1" dirty="0">
                          <a:solidFill>
                            <a:schemeClr val="bg2">
                              <a:lumMod val="50000"/>
                            </a:schemeClr>
                          </a:solidFill>
                          <a:latin typeface="メイリオ" panose="020B0604030504040204" pitchFamily="50" charset="-128"/>
                          <a:ea typeface="メイリオ" panose="020B0604030504040204" pitchFamily="50" charset="-128"/>
                          <a:sym typeface="+mn-ea"/>
                        </a:rPr>
                        <a:t>●会社の歴史資料として保管</a:t>
                      </a:r>
                      <a:endParaRPr lang="ja-JP" altLang="en-US" sz="1800" b="1" dirty="0">
                        <a:solidFill>
                          <a:schemeClr val="bg2">
                            <a:lumMod val="50000"/>
                          </a:schemeClr>
                        </a:solidFill>
                        <a:latin typeface="メイリオ" panose="020B0604030504040204" pitchFamily="50" charset="-128"/>
                        <a:ea typeface="メイリオ" panose="020B0604030504040204" pitchFamily="50" charset="-128"/>
                        <a:sym typeface="+mn-ea"/>
                      </a:endParaRPr>
                    </a:p>
                  </a:txBody>
                  <a:tcPr anchor="ctr" anchorCtr="0">
                    <a:solidFill>
                      <a:srgbClr val="D2DEEF"/>
                    </a:solidFill>
                  </a:tcPr>
                </a:tc>
              </a:tr>
            </a:tbl>
          </a:graphicData>
        </a:graphic>
      </p:graphicFrame>
      <p:pic>
        <p:nvPicPr>
          <p:cNvPr id="22" name="図形 21" descr="1217536_s"/>
          <p:cNvPicPr>
            <a:picLocks noChangeAspect="1"/>
          </p:cNvPicPr>
          <p:nvPr/>
        </p:nvPicPr>
        <p:blipFill>
          <a:blip r:embed="rId1"/>
          <a:srcRect t="10320" r="12211" b="9391"/>
          <a:stretch>
            <a:fillRect/>
          </a:stretch>
        </p:blipFill>
        <p:spPr>
          <a:xfrm>
            <a:off x="5478145" y="3425825"/>
            <a:ext cx="3783330" cy="2595880"/>
          </a:xfrm>
          <a:prstGeom prst="rect">
            <a:avLst/>
          </a:prstGeom>
        </p:spPr>
      </p:pic>
    </p:spTree>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2614</Words>
  <Application>WPS Presentation</Application>
  <PresentationFormat>A4 210 x 297 mm</PresentationFormat>
  <Paragraphs>245</Paragraphs>
  <Slides>15</Slides>
  <Notes>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15</vt:i4>
      </vt:variant>
    </vt:vector>
  </HeadingPairs>
  <TitlesOfParts>
    <vt:vector size="30" baseType="lpstr">
      <vt:lpstr>Arial</vt:lpstr>
      <vt:lpstr>ＭＳ Ｐゴシック</vt:lpstr>
      <vt:lpstr>Wingdings</vt:lpstr>
      <vt:lpstr>Meiryo UI</vt:lpstr>
      <vt:lpstr>メイリオ</vt:lpstr>
      <vt:lpstr>HG丸ｺﾞｼｯｸM-PRO</vt:lpstr>
      <vt:lpstr>游ゴシック</vt:lpstr>
      <vt:lpstr>Microsoft YaHei</vt:lpstr>
      <vt:lpstr>ＭＳ Ｐゴシック</vt:lpstr>
      <vt:lpstr>Arial Unicode MS</vt:lpstr>
      <vt:lpstr>游ゴシック Light</vt:lpstr>
      <vt:lpstr>Calibri Light</vt:lpstr>
      <vt:lpstr>Calibri</vt:lpstr>
      <vt:lpstr>Office テーマ</vt:lpstr>
      <vt:lpstr>1_Office テーマ</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お問い合わせ</vt:lpstr>
    </vt:vector>
  </TitlesOfParts>
  <Company>船井総合研究所</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SHUNSUKE KANAKUBO</dc:creator>
  <cp:lastModifiedBy>user</cp:lastModifiedBy>
  <cp:revision>605</cp:revision>
  <dcterms:created xsi:type="dcterms:W3CDTF">2020-12-25T04:31:00Z</dcterms:created>
  <dcterms:modified xsi:type="dcterms:W3CDTF">2024-09-03T03:44:14Z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1041-11.8.2.8498</vt:lpwstr>
  </property>
</Properties>
</file>