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302" r:id="rId4"/>
    <p:sldId id="276" r:id="rId5"/>
    <p:sldId id="257" r:id="rId6"/>
    <p:sldId id="295" r:id="rId7"/>
    <p:sldId id="315" r:id="rId8"/>
    <p:sldId id="300" r:id="rId9"/>
    <p:sldId id="293" r:id="rId10"/>
    <p:sldId id="297" r:id="rId11"/>
    <p:sldId id="301" r:id="rId12"/>
    <p:sldId id="294" r:id="rId13"/>
    <p:sldId id="298" r:id="rId14"/>
    <p:sldId id="299" r:id="rId15"/>
    <p:sldId id="274" r:id="rId16"/>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CB9"/>
    <a:srgbClr val="FFF7C4"/>
    <a:srgbClr val="0EC89C"/>
    <a:srgbClr val="38E838"/>
    <a:srgbClr val="ADF9E7"/>
    <a:srgbClr val="FFFFFF"/>
    <a:srgbClr val="C9FBEF"/>
    <a:srgbClr val="3CF2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7" autoAdjust="0"/>
    <p:restoredTop sz="95244" autoAdjust="0"/>
  </p:normalViewPr>
  <p:slideViewPr>
    <p:cSldViewPr snapToGrid="0" showGuides="1">
      <p:cViewPr>
        <p:scale>
          <a:sx n="66" d="100"/>
          <a:sy n="66" d="100"/>
        </p:scale>
        <p:origin x="1080" y="336"/>
      </p:cViewPr>
      <p:guideLst>
        <p:guide orient="horz" pos="2160"/>
        <p:guide pos="3157"/>
        <p:guide pos="409"/>
        <p:guide pos="5852"/>
        <p:guide orient="horz" pos="811"/>
        <p:guide orient="horz" pos="3986"/>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42B27-B50B-4FC5-96BC-8F86B14BF6A2}"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8D014-9FBD-4E23-A0FD-0D883D2DB3C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4AF211E-4616-4748-85BA-BCB0B52CFA8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0E173B4-96F6-42F3-8DEC-CDF288E3A58C}"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A9FF228-1EF5-42CF-9AEC-354DD7AD94B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97555805-BEC1-4C21-8BFB-709665669D6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1D1B8958-126D-4D6C-A426-434F17B311E0}"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B8B07B6-B1EA-4C43-9A36-4F14B3F03545}"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dirty="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Slide Number Placeholder 4"/>
          <p:cNvSpPr>
            <a:spLocks noGrp="1"/>
          </p:cNvSpPr>
          <p:nvPr>
            <p:ph type="sldNum" sz="quarter" idx="12"/>
          </p:nvPr>
        </p:nvSpPr>
        <p:spPr>
          <a:xfrm>
            <a:off x="7128683" y="6629645"/>
            <a:ext cx="2228850" cy="254174"/>
          </a:xfrm>
        </p:spPr>
        <p:txBody>
          <a:bodyPr/>
          <a:lstStyle>
            <a:lvl1pPr>
              <a:defRPr sz="1050" b="1">
                <a:solidFill>
                  <a:schemeClr val="bg2">
                    <a:lumMod val="5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panose="020B0604030504040204" charset="-128"/>
                <a:ea typeface="Meiryo UI" panose="020B0604030504040204" charset="-128"/>
                <a:cs typeface="+mn-cs"/>
              </a:rPr>
            </a:fld>
            <a:endParaRPr kumimoji="1" lang="ja-JP" altLang="en-US" sz="1050" b="1" i="0" u="none" strike="noStrike" kern="1200" cap="none" spc="0" normalizeH="0" baseline="0" noProof="0" dirty="0">
              <a:ln>
                <a:noFill/>
              </a:ln>
              <a:solidFill>
                <a:srgbClr val="E7E6E6">
                  <a:lumMod val="50000"/>
                </a:srgbClr>
              </a:solidFill>
              <a:effectLst/>
              <a:uLnTx/>
              <a:uFillTx/>
              <a:latin typeface="Meiryo UI" panose="020B0604030504040204" charset="-128"/>
              <a:ea typeface="Meiryo UI" panose="020B0604030504040204" charset="-128"/>
              <a:cs typeface="+mn-cs"/>
            </a:endParaRPr>
          </a:p>
        </p:txBody>
      </p:sp>
      <p:cxnSp>
        <p:nvCxnSpPr>
          <p:cNvPr id="7" name="直線コネクタ 6"/>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5" name="楕円 14"/>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6" name="正方形/長方形 15"/>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7" name="正方形/長方形 16"/>
          <p:cNvSpPr/>
          <p:nvPr userDrawn="1"/>
        </p:nvSpPr>
        <p:spPr>
          <a:xfrm>
            <a:off x="9357532" y="6676442"/>
            <a:ext cx="548467" cy="181559"/>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8" name="正方形/長方形 17"/>
          <p:cNvSpPr/>
          <p:nvPr userDrawn="1"/>
        </p:nvSpPr>
        <p:spPr>
          <a:xfrm>
            <a:off x="0" y="6634682"/>
            <a:ext cx="5020887"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Copyright   </a:t>
            </a:r>
            <a:r>
              <a:rPr kumimoji="1" lang="en-US" altLang="ja-JP" sz="900" b="0" i="0" u="none" strike="noStrike" kern="1200" cap="none" spc="0" normalizeH="0" baseline="0" noProof="0" dirty="0" err="1">
                <a:ln>
                  <a:noFill/>
                </a:ln>
                <a:solidFill>
                  <a:prstClr val="white"/>
                </a:solidFill>
                <a:effectLst/>
                <a:uLnTx/>
                <a:uFillTx/>
                <a:latin typeface="Meiryo UI" panose="020B0604030504040204" charset="-128"/>
                <a:ea typeface="Meiryo UI" panose="020B0604030504040204" charset="-128"/>
                <a:cs typeface="+mn-cs"/>
              </a:rPr>
              <a:t>Kusaka</a:t>
            </a:r>
            <a:r>
              <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 Printing  Incorporated All  rights reserved</a:t>
            </a:r>
            <a:endParaRPr kumimoji="1" lang="en-US" altLang="ja-JP" sz="9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19" name="正方形/長方形 18"/>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4" name="図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5A2A738-29A5-4FDA-ABC6-359ECFB8F772}"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224B3BED-3AC5-4E0A-AB73-37C2AD1A7D7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6F6B9CB-4129-492F-899B-DF67B304C63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771442E-7FAA-4F81-81DE-0D07A5046DF7}"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32253F30-7C59-4486-A1BC-AFD6339889EE}"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11" name="Title 1"/>
          <p:cNvSpPr>
            <a:spLocks noGrp="1"/>
          </p:cNvSpPr>
          <p:nvPr>
            <p:ph type="title"/>
          </p:nvPr>
        </p:nvSpPr>
        <p:spPr>
          <a:xfrm>
            <a:off x="448887" y="0"/>
            <a:ext cx="9457113" cy="649026"/>
          </a:xfrm>
        </p:spPr>
        <p:txBody>
          <a:bodyPr>
            <a:normAutofit/>
          </a:bodyPr>
          <a:lstStyle>
            <a:lvl1pPr>
              <a:defRPr sz="3200" b="1">
                <a:solidFill>
                  <a:schemeClr val="bg2">
                    <a:lumMod val="50000"/>
                  </a:schemeClr>
                </a:solidFill>
              </a:defRPr>
            </a:lvl1pPr>
          </a:lstStyle>
          <a:p>
            <a:r>
              <a:rPr lang="ja-JP" altLang="en-US" dirty="0"/>
              <a:t>マスター タイトルの書式設定</a:t>
            </a:r>
            <a:endParaRPr lang="en-US" dirty="0"/>
          </a:p>
        </p:txBody>
      </p:sp>
      <p:cxnSp>
        <p:nvCxnSpPr>
          <p:cNvPr id="12" name="直線コネクタ 11"/>
          <p:cNvCxnSpPr/>
          <p:nvPr userDrawn="1"/>
        </p:nvCxnSpPr>
        <p:spPr>
          <a:xfrm flipH="1">
            <a:off x="307571" y="0"/>
            <a:ext cx="8313" cy="87283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0" y="640713"/>
            <a:ext cx="9906000" cy="8313"/>
          </a:xfrm>
          <a:prstGeom prst="line">
            <a:avLst/>
          </a:prstGeom>
          <a:ln w="38100">
            <a:solidFill>
              <a:srgbClr val="0EC89C"/>
            </a:solidFill>
          </a:ln>
        </p:spPr>
        <p:style>
          <a:lnRef idx="1">
            <a:schemeClr val="accent1"/>
          </a:lnRef>
          <a:fillRef idx="0">
            <a:schemeClr val="accent1"/>
          </a:fillRef>
          <a:effectRef idx="0">
            <a:schemeClr val="accent1"/>
          </a:effectRef>
          <a:fontRef idx="minor">
            <a:schemeClr val="tx1"/>
          </a:fontRef>
        </p:style>
      </p:cxnSp>
      <p:sp>
        <p:nvSpPr>
          <p:cNvPr id="14" name="楕円 13"/>
          <p:cNvSpPr/>
          <p:nvPr userDrawn="1"/>
        </p:nvSpPr>
        <p:spPr>
          <a:xfrm flipV="1">
            <a:off x="171948" y="496777"/>
            <a:ext cx="287871" cy="287871"/>
          </a:xfrm>
          <a:prstGeom prst="ellipse">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532777" y="728565"/>
            <a:ext cx="62841" cy="372241"/>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0" y="6634682"/>
            <a:ext cx="5020887" cy="230832"/>
          </a:xfrm>
          <a:prstGeom prst="rect">
            <a:avLst/>
          </a:prstGeom>
        </p:spPr>
        <p:txBody>
          <a:bodyPr wrap="square">
            <a:spAutoFit/>
          </a:bodyPr>
          <a:lstStyle/>
          <a:p>
            <a:r>
              <a:rPr lang="en-US" altLang="ja-JP" sz="900" dirty="0">
                <a:solidFill>
                  <a:prstClr val="white"/>
                </a:solidFill>
                <a:latin typeface="Meiryo UI" panose="020B0604030504040204" charset="-128"/>
                <a:ea typeface="Meiryo UI" panose="020B0604030504040204" charset="-128"/>
              </a:rPr>
              <a:t>Copyright   </a:t>
            </a:r>
            <a:r>
              <a:rPr lang="en-US" altLang="ja-JP" sz="900" dirty="0" err="1">
                <a:solidFill>
                  <a:prstClr val="white"/>
                </a:solidFill>
                <a:latin typeface="Meiryo UI" panose="020B0604030504040204" charset="-128"/>
                <a:ea typeface="Meiryo UI" panose="020B0604030504040204" charset="-128"/>
              </a:rPr>
              <a:t>Hakuro</a:t>
            </a:r>
            <a:r>
              <a:rPr lang="en-US" altLang="ja-JP" sz="900" dirty="0">
                <a:solidFill>
                  <a:prstClr val="white"/>
                </a:solidFill>
                <a:latin typeface="Meiryo UI" panose="020B0604030504040204" charset="-128"/>
                <a:ea typeface="Meiryo UI" panose="020B0604030504040204" charset="-128"/>
              </a:rPr>
              <a:t> Printing  Incorporated All  rights reserved</a:t>
            </a:r>
            <a:endParaRPr lang="en-US" altLang="ja-JP" sz="900" dirty="0">
              <a:solidFill>
                <a:prstClr val="white"/>
              </a:solidFill>
              <a:latin typeface="Meiryo UI" panose="020B0604030504040204" charset="-128"/>
              <a:ea typeface="Meiryo UI" panose="020B0604030504040204" charset="-128"/>
            </a:endParaRPr>
          </a:p>
        </p:txBody>
      </p:sp>
      <p:sp>
        <p:nvSpPr>
          <p:cNvPr id="19" name="正方形/長方形 18"/>
          <p:cNvSpPr/>
          <p:nvPr userDrawn="1"/>
        </p:nvSpPr>
        <p:spPr>
          <a:xfrm>
            <a:off x="2618" y="6676442"/>
            <a:ext cx="8958501" cy="18621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userDrawn="1"/>
        </p:nvSpPr>
        <p:spPr>
          <a:xfrm>
            <a:off x="156556" y="6654131"/>
            <a:ext cx="5020887" cy="230832"/>
          </a:xfrm>
          <a:prstGeom prst="rect">
            <a:avLst/>
          </a:prstGeom>
        </p:spPr>
        <p:txBody>
          <a:bodyPr wrap="square">
            <a:spAutoFit/>
          </a:bodyPr>
          <a:lstStyle/>
          <a:p>
            <a:pPr algn="l"/>
            <a:r>
              <a:rPr lang="en-US" altLang="ja-JP" sz="900" dirty="0">
                <a:solidFill>
                  <a:schemeClr val="bg1"/>
                </a:solidFill>
                <a:latin typeface="+mn-ea"/>
                <a:ea typeface="+mn-ea"/>
              </a:rPr>
              <a:t>Copyright   </a:t>
            </a:r>
            <a:r>
              <a:rPr lang="en-US" altLang="ja-JP" sz="900" dirty="0" err="1">
                <a:solidFill>
                  <a:schemeClr val="bg1"/>
                </a:solidFill>
                <a:latin typeface="+mn-ea"/>
                <a:ea typeface="+mn-ea"/>
              </a:rPr>
              <a:t>Kusaka</a:t>
            </a:r>
            <a:r>
              <a:rPr lang="en-US" altLang="ja-JP" sz="900" dirty="0">
                <a:solidFill>
                  <a:schemeClr val="bg1"/>
                </a:solidFill>
                <a:latin typeface="+mn-ea"/>
                <a:ea typeface="+mn-ea"/>
              </a:rPr>
              <a:t> Printing  Incorporated All  rights reserved</a:t>
            </a:r>
            <a:endParaRPr lang="en-US" altLang="ja-JP" sz="900" dirty="0">
              <a:solidFill>
                <a:schemeClr val="bg1"/>
              </a:solidFill>
              <a:latin typeface="+mn-ea"/>
              <a:ea typeface="+mn-ea"/>
            </a:endParaRPr>
          </a:p>
        </p:txBody>
      </p:sp>
      <p:sp>
        <p:nvSpPr>
          <p:cNvPr id="21" name="Slide Number Placeholder 4"/>
          <p:cNvSpPr txBox="1"/>
          <p:nvPr userDrawn="1"/>
        </p:nvSpPr>
        <p:spPr>
          <a:xfrm>
            <a:off x="7128683" y="6629645"/>
            <a:ext cx="2228850" cy="254174"/>
          </a:xfrm>
          <a:prstGeom prst="rect">
            <a:avLst/>
          </a:prstGeom>
        </p:spPr>
        <p:txBody>
          <a:bodyPr vert="horz" lIns="91440" tIns="45720" rIns="91440" bIns="45720" rtlCol="0" anchor="ctr"/>
          <a:lstStyle>
            <a:defPPr>
              <a:defRPr lang="ja-JP"/>
            </a:defPPr>
            <a:lvl1pPr marL="0" algn="r" defTabSz="914400" rtl="0" eaLnBrk="1" latinLnBrk="0" hangingPunct="1">
              <a:defRPr kumimoji="1" sz="1050" b="1" kern="1200">
                <a:solidFill>
                  <a:schemeClr val="bg2">
                    <a:lumMod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576F634-1144-4E34-95EF-25E8A7010EC8}" type="slidenum">
              <a:rPr lang="ja-JP" altLang="en-US" smtClean="0"/>
            </a:fld>
            <a:endParaRPr lang="ja-JP" altLang="en-US" dirty="0"/>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43108" y="43983"/>
            <a:ext cx="1563763" cy="572432"/>
          </a:xfrm>
          <a:prstGeom prst="rect">
            <a:avLst/>
          </a:prstGeom>
        </p:spPr>
      </p:pic>
      <p:sp>
        <p:nvSpPr>
          <p:cNvPr id="17" name="正方形/長方形 16"/>
          <p:cNvSpPr/>
          <p:nvPr userDrawn="1"/>
        </p:nvSpPr>
        <p:spPr>
          <a:xfrm>
            <a:off x="9357533" y="6676442"/>
            <a:ext cx="579206" cy="179900"/>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p:txBody>
          <a:bodyPr/>
          <a:lstStyle/>
          <a:p>
            <a:fld id="{E2B0D822-66B0-49DC-BBBC-464BDCB1F3C3}" type="datetimeFigureOut">
              <a:rPr kumimoji="1" lang="ja-JP" altLang="en-US" smtClean="0"/>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323991-D79D-4BA5-8F62-480493D2A604}"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0D822-66B0-49DC-BBBC-464BDCB1F3C3}" type="datetimeFigureOut">
              <a:rPr kumimoji="1" lang="ja-JP" altLang="en-US" smtClean="0"/>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23991-D79D-4BA5-8F62-480493D2A604}"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53F3D019-E98A-43F2-AAA4-833CBD36C48D}" type="datetime1">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200" b="0" i="0" u="none" strike="noStrike" kern="1200" cap="none" spc="0" normalizeH="0" baseline="0" noProof="0" smtClean="0">
                <a:ln>
                  <a:noFill/>
                </a:ln>
                <a:solidFill>
                  <a:prstClr val="black">
                    <a:tint val="75000"/>
                  </a:prstClr>
                </a:solidFill>
                <a:effectLst/>
                <a:uLnTx/>
                <a:uFillTx/>
                <a:latin typeface="Meiryo UI" panose="020B0604030504040204" charset="-128"/>
                <a:ea typeface="Meiryo UI" panose="020B0604030504040204" charset="-128"/>
                <a:cs typeface="+mn-cs"/>
              </a:rPr>
            </a:fld>
            <a:endParaRPr kumimoji="1" lang="ja-JP" altLang="en-US" sz="1200" b="0" i="0" u="none" strike="noStrike" kern="1200" cap="none" spc="0" normalizeH="0" baseline="0" noProof="0">
              <a:ln>
                <a:noFill/>
              </a:ln>
              <a:solidFill>
                <a:prstClr val="black">
                  <a:tint val="75000"/>
                </a:prstClr>
              </a:solidFill>
              <a:effectLst/>
              <a:uLnTx/>
              <a:uFillTx/>
              <a:latin typeface="Meiryo UI" panose="020B0604030504040204" charset="-128"/>
              <a:ea typeface="Meiryo UI" panose="020B0604030504040204" charset="-128"/>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0.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6" TargetMode="External"/></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11.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7"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3.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2" TargetMode="Externa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4.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3" TargetMode="Externa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5.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4" TargetMode="Externa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6.emf"/><Relationship Id="rId1" Type="http://schemas.openxmlformats.org/officeDocument/2006/relationships/oleObject" Target="file:///C:\Users\user\Desktop\&#12424;&#12375;&#12360;\&#12849;&#12463;&#12469;&#12459;&#21360;&#21047;&#25152;&#12398;&#26989;&#21209;\&#12467;&#12521;&#12512;&#12539;DLC\DLC\&#39640;&#26657;&#29983;&#12450;&#12531;&#12465;&#12540;&#12488;2023\&#39640;&#26657;&#29983;&#12450;&#12531;&#12465;&#12540;&#12488;2023&#12464;&#12521;&#12501;&#29992;.xlsx!Sheet1![&#39640;&#26657;&#29983;&#12450;&#12531;&#12465;&#12540;&#12488;2023&#12464;&#12521;&#12501;&#29992;.xlsx]Sheet1 &#12464;&#12521;&#12501; 5"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CB9"/>
        </a:solidFill>
        <a:effectLst/>
      </p:bgPr>
    </p:bg>
    <p:spTree>
      <p:nvGrpSpPr>
        <p:cNvPr id="1" name=""/>
        <p:cNvGrpSpPr/>
        <p:nvPr/>
      </p:nvGrpSpPr>
      <p:grpSpPr>
        <a:xfrm>
          <a:off x="0" y="0"/>
          <a:ext cx="0" cy="0"/>
          <a:chOff x="0" y="0"/>
          <a:chExt cx="0" cy="0"/>
        </a:xfrm>
      </p:grpSpPr>
      <p:sp>
        <p:nvSpPr>
          <p:cNvPr id="7" name="正方形/長方形 6"/>
          <p:cNvSpPr/>
          <p:nvPr/>
        </p:nvSpPr>
        <p:spPr>
          <a:xfrm>
            <a:off x="4885112" y="0"/>
            <a:ext cx="5020887" cy="246221"/>
          </a:xfrm>
          <a:prstGeom prst="rect">
            <a:avLst/>
          </a:prstGeom>
        </p:spPr>
        <p:txBody>
          <a:bodyPr wrap="square">
            <a:spAutoFit/>
          </a:bodyPr>
          <a:lstStyle/>
          <a:p>
            <a:pPr algn="r"/>
            <a:r>
              <a:rPr lang="en-US" altLang="ja-JP" sz="1000" dirty="0">
                <a:solidFill>
                  <a:srgbClr val="767171"/>
                </a:solidFill>
                <a:latin typeface="+mn-ea"/>
                <a:ea typeface="+mn-ea"/>
              </a:rPr>
              <a:t>Copyright   </a:t>
            </a:r>
            <a:r>
              <a:rPr lang="en-US" altLang="ja-JP" sz="1000" dirty="0" err="1">
                <a:solidFill>
                  <a:srgbClr val="767171"/>
                </a:solidFill>
                <a:latin typeface="+mn-ea"/>
              </a:rPr>
              <a:t>Kusaka</a:t>
            </a:r>
            <a:r>
              <a:rPr lang="en-US" altLang="ja-JP" sz="1000" dirty="0">
                <a:solidFill>
                  <a:srgbClr val="767171"/>
                </a:solidFill>
                <a:latin typeface="+mn-ea"/>
                <a:ea typeface="+mn-ea"/>
              </a:rPr>
              <a:t> Printing  Incorporated All  rights reserved</a:t>
            </a:r>
            <a:endParaRPr lang="en-US" altLang="ja-JP" sz="1000" dirty="0">
              <a:solidFill>
                <a:srgbClr val="767171"/>
              </a:solidFill>
              <a:latin typeface="+mn-ea"/>
              <a:ea typeface="+mn-ea"/>
            </a:endParaRPr>
          </a:p>
        </p:txBody>
      </p:sp>
      <p:pic>
        <p:nvPicPr>
          <p:cNvPr id="2" name="図形 1" descr="福島県の高校生 1,500人アンケート-min"/>
          <p:cNvPicPr>
            <a:picLocks noChangeAspect="1"/>
          </p:cNvPicPr>
          <p:nvPr/>
        </p:nvPicPr>
        <p:blipFill>
          <a:blip r:embed="rId1"/>
          <a:stretch>
            <a:fillRect/>
          </a:stretch>
        </p:blipFill>
        <p:spPr>
          <a:xfrm>
            <a:off x="5715" y="1020445"/>
            <a:ext cx="9893935" cy="5565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736932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福島県内の高校生の就職応援メディア「</a:t>
            </a:r>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福島とは</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 name="正方形/長方形 3"/>
          <p:cNvSpPr/>
          <p:nvPr/>
        </p:nvSpPr>
        <p:spPr>
          <a:xfrm>
            <a:off x="4791454" y="1585252"/>
            <a:ext cx="4901185" cy="1477328"/>
          </a:xfrm>
          <a:prstGeom prst="rect">
            <a:avLst/>
          </a:prstGeom>
        </p:spPr>
        <p:txBody>
          <a:bodyPr wrap="square">
            <a:spAutoFit/>
          </a:bodyPr>
          <a:lstStyle/>
          <a:p>
            <a:r>
              <a:rPr lang="ja-JP" altLang="en-US" b="1" dirty="0">
                <a:solidFill>
                  <a:srgbClr val="0EC89C"/>
                </a:solidFill>
                <a:latin typeface="メイリオ" panose="020B0604030504040204" pitchFamily="50" charset="-128"/>
                <a:ea typeface="メイリオ" panose="020B0604030504040204" pitchFamily="50" charset="-128"/>
              </a:rPr>
              <a:t>高校生のための就職応援メディア「</a:t>
            </a:r>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a:t>
            </a:r>
            <a:endParaRPr lang="ja-JP" altLang="en-US" b="1" dirty="0">
              <a:solidFill>
                <a:srgbClr val="0EC89C"/>
              </a:solidFill>
              <a:latin typeface="メイリオ" panose="020B0604030504040204" pitchFamily="50" charset="-128"/>
              <a:ea typeface="メイリオ" panose="020B0604030504040204" pitchFamily="50" charset="-128"/>
            </a:endParaRPr>
          </a:p>
          <a:p>
            <a:r>
              <a:rPr lang="en-US" altLang="ja-JP" b="1" dirty="0">
                <a:solidFill>
                  <a:srgbClr val="0EC89C"/>
                </a:solidFill>
                <a:latin typeface="メイリオ" panose="020B0604030504040204" pitchFamily="50" charset="-128"/>
                <a:ea typeface="メイリオ" panose="020B0604030504040204" pitchFamily="50" charset="-128"/>
              </a:rPr>
              <a:t>COURSE</a:t>
            </a:r>
            <a:r>
              <a:rPr lang="ja-JP" altLang="en-US" b="1" dirty="0">
                <a:solidFill>
                  <a:srgbClr val="0EC89C"/>
                </a:solidFill>
                <a:latin typeface="メイリオ" panose="020B0604030504040204" pitchFamily="50" charset="-128"/>
                <a:ea typeface="メイリオ" panose="020B0604030504040204" pitchFamily="50" charset="-128"/>
              </a:rPr>
              <a:t>は地元企業の魅力を様々な角度から紹介する、</a:t>
            </a:r>
            <a:endParaRPr lang="ja-JP" altLang="en-US" b="1" dirty="0">
              <a:solidFill>
                <a:srgbClr val="0EC89C"/>
              </a:solidFill>
              <a:latin typeface="メイリオ" panose="020B0604030504040204" pitchFamily="50" charset="-128"/>
              <a:ea typeface="メイリオ" panose="020B0604030504040204" pitchFamily="50" charset="-128"/>
            </a:endParaRPr>
          </a:p>
          <a:p>
            <a:r>
              <a:rPr lang="ja-JP" altLang="en-US" b="1" dirty="0">
                <a:solidFill>
                  <a:srgbClr val="0EC89C"/>
                </a:solidFill>
                <a:latin typeface="メイリオ" panose="020B0604030504040204" pitchFamily="50" charset="-128"/>
                <a:ea typeface="メイリオ" panose="020B0604030504040204" pitchFamily="50" charset="-128"/>
              </a:rPr>
              <a:t>新しいカタチの就職応援メディアです。</a:t>
            </a:r>
            <a:endParaRPr lang="ja-JP" altLang="en-US" b="1" dirty="0">
              <a:solidFill>
                <a:srgbClr val="0EC89C"/>
              </a:solidFill>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1"/>
          <a:stretch>
            <a:fillRect/>
          </a:stretch>
        </p:blipFill>
        <p:spPr>
          <a:xfrm>
            <a:off x="851280" y="1067327"/>
            <a:ext cx="3764393" cy="2297747"/>
          </a:xfrm>
          <a:prstGeom prst="rect">
            <a:avLst/>
          </a:prstGeom>
        </p:spPr>
      </p:pic>
      <p:pic>
        <p:nvPicPr>
          <p:cNvPr id="6" name="図 5"/>
          <p:cNvPicPr>
            <a:picLocks noChangeAspect="1"/>
          </p:cNvPicPr>
          <p:nvPr/>
        </p:nvPicPr>
        <p:blipFill>
          <a:blip r:embed="rId2"/>
          <a:stretch>
            <a:fillRect/>
          </a:stretch>
        </p:blipFill>
        <p:spPr>
          <a:xfrm>
            <a:off x="1279637" y="3664270"/>
            <a:ext cx="3162300" cy="2276475"/>
          </a:xfrm>
          <a:prstGeom prst="rect">
            <a:avLst/>
          </a:prstGeom>
        </p:spPr>
      </p:pic>
      <p:pic>
        <p:nvPicPr>
          <p:cNvPr id="7" name="図 6"/>
          <p:cNvPicPr>
            <a:picLocks noChangeAspect="1"/>
          </p:cNvPicPr>
          <p:nvPr/>
        </p:nvPicPr>
        <p:blipFill>
          <a:blip r:embed="rId3"/>
          <a:stretch>
            <a:fillRect/>
          </a:stretch>
        </p:blipFill>
        <p:spPr>
          <a:xfrm>
            <a:off x="5404866" y="3835719"/>
            <a:ext cx="3467100" cy="1933575"/>
          </a:xfrm>
          <a:prstGeom prst="rect">
            <a:avLst/>
          </a:prstGeom>
        </p:spPr>
      </p:pic>
      <p:sp>
        <p:nvSpPr>
          <p:cNvPr id="9" name="正方形/長方形 8"/>
          <p:cNvSpPr/>
          <p:nvPr/>
        </p:nvSpPr>
        <p:spPr>
          <a:xfrm>
            <a:off x="1880993" y="3456349"/>
            <a:ext cx="1704966" cy="400110"/>
          </a:xfrm>
          <a:prstGeom prst="rect">
            <a:avLst/>
          </a:prstGeom>
        </p:spPr>
        <p:txBody>
          <a:bodyPr wrap="square">
            <a:spAutoFit/>
          </a:bodyPr>
          <a:lstStyle/>
          <a:p>
            <a:pPr marL="342900" indent="-342900" algn="ctr">
              <a:buFontTx/>
              <a:buChar char="-"/>
            </a:pPr>
            <a:r>
              <a:rPr lang="en-US" altLang="ja-JP" sz="2000" b="1" dirty="0">
                <a:solidFill>
                  <a:srgbClr val="0EC89C"/>
                </a:solidFill>
                <a:latin typeface="メイリオ" panose="020B0604030504040204" pitchFamily="50" charset="-128"/>
                <a:ea typeface="メイリオ" panose="020B0604030504040204" pitchFamily="50" charset="-128"/>
              </a:rPr>
              <a:t>Book</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6285933" y="3456349"/>
            <a:ext cx="1704966" cy="400110"/>
          </a:xfrm>
          <a:prstGeom prst="rect">
            <a:avLst/>
          </a:prstGeom>
        </p:spPr>
        <p:txBody>
          <a:bodyPr wrap="square">
            <a:spAutoFit/>
          </a:bodyPr>
          <a:lstStyle/>
          <a:p>
            <a:pPr algn="ctr"/>
            <a:r>
              <a:rPr lang="en-US" altLang="ja-JP" sz="2000" b="1" dirty="0">
                <a:solidFill>
                  <a:srgbClr val="0EC89C"/>
                </a:solidFill>
                <a:latin typeface="メイリオ" panose="020B0604030504040204" pitchFamily="50" charset="-128"/>
                <a:ea typeface="メイリオ" panose="020B0604030504040204" pitchFamily="50" charset="-128"/>
              </a:rPr>
              <a:t>- Web</a:t>
            </a:r>
            <a:r>
              <a:rPr lang="ja-JP" altLang="en-US" sz="2000" b="1" dirty="0">
                <a:solidFill>
                  <a:srgbClr val="0EC89C"/>
                </a:solidFill>
                <a:latin typeface="メイリオ" panose="020B0604030504040204" pitchFamily="50" charset="-128"/>
                <a:ea typeface="メイリオ" panose="020B0604030504040204" pitchFamily="50" charset="-128"/>
              </a:rPr>
              <a:t>版 </a:t>
            </a:r>
            <a:r>
              <a:rPr lang="en-US" altLang="ja-JP" sz="2000" b="1" dirty="0">
                <a:solidFill>
                  <a:srgbClr val="0EC89C"/>
                </a:solidFill>
                <a:latin typeface="メイリオ" panose="020B0604030504040204" pitchFamily="50" charset="-128"/>
                <a:ea typeface="メイリオ" panose="020B0604030504040204" pitchFamily="50" charset="-128"/>
              </a:rPr>
              <a:t>-</a:t>
            </a:r>
            <a:endParaRPr lang="ja-JP" altLang="en-US" sz="2000" b="1" dirty="0">
              <a:solidFill>
                <a:srgbClr val="0EC89C"/>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74155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地元企業の魅力を発信！求人票のみでは伝わらない、経営者 の想いや仕事仲間、仕事内容など、知りたいけどなかなか知れなかった情報を高校生目線でお届けします！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5250122" y="5848584"/>
            <a:ext cx="3983847" cy="600164"/>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インターンシップや職場見学の情報など、</a:t>
            </a:r>
            <a:r>
              <a:rPr lang="en-US" altLang="ja-JP" sz="1100" dirty="0">
                <a:latin typeface="メイリオ" panose="020B0604030504040204" pitchFamily="50" charset="-128"/>
                <a:ea typeface="メイリオ" panose="020B0604030504040204" pitchFamily="50" charset="-128"/>
              </a:rPr>
              <a:t>BOOK </a:t>
            </a:r>
            <a:r>
              <a:rPr lang="ja-JP" altLang="en-US" sz="1100" dirty="0">
                <a:latin typeface="メイリオ" panose="020B0604030504040204" pitchFamily="50" charset="-128"/>
                <a:ea typeface="メイリオ" panose="020B0604030504040204" pitchFamily="50" charset="-128"/>
              </a:rPr>
              <a:t>版では伝え</a:t>
            </a:r>
            <a:endParaRPr lang="ja-JP" altLang="en-US"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きれなかった地元企業の情報を、</a:t>
            </a:r>
            <a:r>
              <a:rPr lang="en-US" altLang="ja-JP" sz="1100" dirty="0">
                <a:latin typeface="メイリオ" panose="020B0604030504040204" pitchFamily="50" charset="-128"/>
                <a:ea typeface="メイリオ" panose="020B0604030504040204" pitchFamily="50" charset="-128"/>
              </a:rPr>
              <a:t>web </a:t>
            </a:r>
            <a:r>
              <a:rPr lang="ja-JP" altLang="en-US" sz="1100" dirty="0">
                <a:latin typeface="メイリオ" panose="020B0604030504040204" pitchFamily="50" charset="-128"/>
                <a:ea typeface="メイリオ" panose="020B0604030504040204" pitchFamily="50" charset="-128"/>
              </a:rPr>
              <a:t>上で発信！スマートフォンからの情報収集も可能です！</a:t>
            </a:r>
            <a:endParaRPr lang="ja-JP" altLang="en-US" sz="1100" b="1" dirty="0">
              <a:solidFill>
                <a:srgbClr val="0EC89C"/>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amp;O) 2"/>
          <p:cNvGraphicFramePr>
            <a:graphicFrameLocks noChangeAspect="1"/>
          </p:cNvGraphicFramePr>
          <p:nvPr/>
        </p:nvGraphicFramePr>
        <p:xfrm>
          <a:off x="957580" y="1019810"/>
          <a:ext cx="7990840" cy="4818380"/>
        </p:xfrm>
        <a:graphic>
          <a:graphicData uri="http://schemas.openxmlformats.org/presentationml/2006/ole">
            <mc:AlternateContent xmlns:mc="http://schemas.openxmlformats.org/markup-compatibility/2006">
              <mc:Choice xmlns:v="urn:schemas-microsoft-com:vml" Requires="v">
                <p:oleObj spid="_x0000_s4" name="" r:id="rId1" imgW="5585460" imgH="3368040" progId="Excel.Sheet.12">
                  <p:link updateAutomatic="1"/>
                </p:oleObj>
              </mc:Choice>
              <mc:Fallback>
                <p:oleObj name="" r:id="rId1" imgW="5585460" imgH="3368040" progId="Excel.Sheet.12">
                  <p:link updateAutomatic="1"/>
                  <p:pic>
                    <p:nvPicPr>
                      <p:cNvPr id="0" name="図形 3"/>
                      <p:cNvPicPr/>
                      <p:nvPr/>
                    </p:nvPicPr>
                    <p:blipFill>
                      <a:blip r:embed="rId2"/>
                      <a:stretch>
                        <a:fillRect/>
                      </a:stretch>
                    </p:blipFill>
                    <p:spPr>
                      <a:xfrm>
                        <a:off x="957580" y="1019810"/>
                        <a:ext cx="7990840" cy="4818380"/>
                      </a:xfrm>
                      <a:prstGeom prst="rect">
                        <a:avLst/>
                      </a:prstGeom>
                    </p:spPr>
                  </p:pic>
                </p:oleObj>
              </mc:Fallback>
            </mc:AlternateContent>
          </a:graphicData>
        </a:graphic>
      </p:graphicFrame>
      <p:sp>
        <p:nvSpPr>
          <p:cNvPr id="2" name="テキスト ボックス 1"/>
          <p:cNvSpPr txBox="1"/>
          <p:nvPr/>
        </p:nvSpPr>
        <p:spPr>
          <a:xfrm>
            <a:off x="604350" y="699389"/>
            <a:ext cx="6445995"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は将来の進路を決める参考になるか</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7869252"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に関するアンケート結果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649224" y="5468111"/>
            <a:ext cx="8642350" cy="875365"/>
            <a:chOff x="649224" y="5468111"/>
            <a:chExt cx="8642350" cy="875365"/>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12479"/>
              <a:ext cx="7765415" cy="830997"/>
            </a:xfrm>
            <a:prstGeom prst="rect">
              <a:avLst/>
            </a:prstGeom>
            <a:noFill/>
          </p:spPr>
          <p:txBody>
            <a:bodyPr wrap="square" rtlCol="0">
              <a:spAutoFit/>
            </a:bodyPr>
            <a:lstStyle/>
            <a:p>
              <a:r>
                <a:rPr lang="ja-JP" altLang="en-US" sz="1600" dirty="0">
                  <a:solidFill>
                    <a:schemeClr val="bg2">
                      <a:lumMod val="50000"/>
                    </a:schemeClr>
                  </a:solidFill>
                  <a:latin typeface="メイリオ" panose="020B0604030504040204" pitchFamily="50" charset="-128"/>
                  <a:ea typeface="メイリオ" panose="020B0604030504040204" pitchFamily="50" charset="-128"/>
                </a:rPr>
                <a:t>「</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COURSE</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」が将来の進路を決める上で参考になると回答した割合は、全体の約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80</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％となっている。進路選択の支援にはリッチコンテンツによる充実した情報量が求められていると推測される。</a:t>
              </a:r>
              <a:endParaRPr lang="en-US" altLang="ja-JP" sz="1600" dirty="0">
                <a:solidFill>
                  <a:schemeClr val="bg2">
                    <a:lumMod val="50000"/>
                  </a:schemeClr>
                </a:solidFill>
                <a:latin typeface="メイリオ" panose="020B0604030504040204" pitchFamily="50" charset="-128"/>
                <a:ea typeface="メイリオ" panose="020B0604030504040204" pitchFamily="50" charset="-128"/>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445995" cy="461665"/>
          </a:xfrm>
          <a:prstGeom prst="rect">
            <a:avLst/>
          </a:prstGeom>
          <a:noFill/>
        </p:spPr>
        <p:txBody>
          <a:bodyPr wrap="none" rtlCol="0" anchor="ctr">
            <a:spAutoFit/>
          </a:bodyPr>
          <a:lstStyle/>
          <a:p>
            <a:r>
              <a:rPr lang="en-US" altLang="ja-JP" sz="24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福島のここが良かった（複数回答）</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7924116" cy="584775"/>
          </a:xfrm>
          <a:prstGeom prst="rect">
            <a:avLst/>
          </a:prstGeom>
          <a:noFill/>
        </p:spPr>
        <p:txBody>
          <a:bodyPr wrap="square" rtlCol="0" anchor="ctr">
            <a:spAutoFit/>
          </a:bodyPr>
          <a:lstStyle/>
          <a:p>
            <a:r>
              <a:rPr lang="en-US" altLang="ja-JP" sz="3200" b="1" dirty="0">
                <a:solidFill>
                  <a:schemeClr val="tx1">
                    <a:lumMod val="50000"/>
                    <a:lumOff val="50000"/>
                  </a:schemeClr>
                </a:solidFill>
                <a:latin typeface="メイリオ" panose="020B0604030504040204" pitchFamily="50" charset="-128"/>
                <a:ea typeface="メイリオ" panose="020B0604030504040204" pitchFamily="50" charset="-128"/>
              </a:rPr>
              <a:t>COURSE</a:t>
            </a:r>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に関するアンケート結果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12479"/>
              <a:ext cx="7765415" cy="737235"/>
            </a:xfrm>
            <a:prstGeom prst="rect">
              <a:avLst/>
            </a:prstGeom>
            <a:noFill/>
          </p:spPr>
          <p:txBody>
            <a:bodyPr wrap="square" rtlCol="0">
              <a:spAutoFit/>
            </a:bodyPr>
            <a:lstStyle/>
            <a:p>
              <a:r>
                <a:rPr lang="ja-JP" altLang="en-US" sz="1400" dirty="0">
                  <a:solidFill>
                    <a:schemeClr val="bg2">
                      <a:lumMod val="50000"/>
                    </a:schemeClr>
                  </a:solidFill>
                  <a:latin typeface="メイリオ" panose="020B0604030504040204" pitchFamily="50" charset="-128"/>
                  <a:ea typeface="メイリオ" panose="020B0604030504040204" pitchFamily="50" charset="-128"/>
                </a:rPr>
                <a:t>「</a:t>
              </a:r>
              <a:r>
                <a:rPr lang="en-US" altLang="ja-JP" sz="1400" dirty="0">
                  <a:solidFill>
                    <a:schemeClr val="bg2">
                      <a:lumMod val="50000"/>
                    </a:schemeClr>
                  </a:solidFill>
                  <a:latin typeface="メイリオ" panose="020B0604030504040204" pitchFamily="50" charset="-128"/>
                  <a:ea typeface="メイリオ" panose="020B0604030504040204" pitchFamily="50" charset="-128"/>
                </a:rPr>
                <a:t>COURSE</a:t>
              </a:r>
              <a:r>
                <a:rPr lang="ja-JP" altLang="en-US" sz="1400" dirty="0">
                  <a:solidFill>
                    <a:schemeClr val="bg2">
                      <a:lumMod val="50000"/>
                    </a:schemeClr>
                  </a:solidFill>
                  <a:latin typeface="メイリオ" panose="020B0604030504040204" pitchFamily="50" charset="-128"/>
                  <a:ea typeface="メイリオ" panose="020B0604030504040204" pitchFamily="50" charset="-128"/>
                </a:rPr>
                <a:t>」が高校生に支持されているポイント上位は掲載企業数、先輩社員のインタビュー地元企業の掲載、となっている。見やすい冊子で一度の多くの地元企業を知ることができ、かつ年齢の近い先輩のインタビューでその企業にも興味を持ってもらうことができる。</a:t>
              </a:r>
              <a:endParaRPr lang="en-US" altLang="ja-JP" sz="14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3" name="オブジェクト(&amp;O) 2"/>
          <p:cNvGraphicFramePr>
            <a:graphicFrameLocks noChangeAspect="1"/>
          </p:cNvGraphicFramePr>
          <p:nvPr/>
        </p:nvGraphicFramePr>
        <p:xfrm>
          <a:off x="604520" y="1151890"/>
          <a:ext cx="8669020" cy="4307840"/>
        </p:xfrm>
        <a:graphic>
          <a:graphicData uri="http://schemas.openxmlformats.org/presentationml/2006/ole">
            <mc:AlternateContent xmlns:mc="http://schemas.openxmlformats.org/markup-compatibility/2006">
              <mc:Choice xmlns:v="urn:schemas-microsoft-com:vml" Requires="v">
                <p:oleObj spid="_x0000_s4" name="" r:id="rId1" imgW="7536180" imgH="3101340" progId="Excel.Sheet.12">
                  <p:link updateAutomatic="1"/>
                </p:oleObj>
              </mc:Choice>
              <mc:Fallback>
                <p:oleObj name="" r:id="rId1" imgW="7536180" imgH="3101340" progId="Excel.Sheet.12">
                  <p:link updateAutomatic="1"/>
                  <p:pic>
                    <p:nvPicPr>
                      <p:cNvPr id="0" name="図形 3"/>
                      <p:cNvPicPr/>
                      <p:nvPr/>
                    </p:nvPicPr>
                    <p:blipFill>
                      <a:blip r:embed="rId2"/>
                      <a:stretch>
                        <a:fillRect/>
                      </a:stretch>
                    </p:blipFill>
                    <p:spPr>
                      <a:xfrm>
                        <a:off x="604520" y="1151890"/>
                        <a:ext cx="8669020" cy="4307840"/>
                      </a:xfrm>
                      <a:prstGeom prst="rect">
                        <a:avLst/>
                      </a:prstGeom>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お問い合わせ</a:t>
            </a:r>
            <a:endParaRPr kumimoji="1" lang="ja-JP" altLang="en-US" dirty="0"/>
          </a:p>
        </p:txBody>
      </p:sp>
      <p:sp>
        <p:nvSpPr>
          <p:cNvPr id="3" name="スライド番号プレースホルダー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576F634-1144-4E34-95EF-25E8A7010EC8}" type="slidenum">
              <a:rPr kumimoji="1" lang="ja-JP" altLang="en-US" sz="1050" b="1" i="0" u="none" strike="noStrike" kern="1200" cap="none" spc="0" normalizeH="0" baseline="0" noProof="0" smtClean="0">
                <a:ln>
                  <a:noFill/>
                </a:ln>
                <a:solidFill>
                  <a:srgbClr val="E7E6E6">
                    <a:lumMod val="50000"/>
                  </a:srgbClr>
                </a:solidFill>
                <a:effectLst/>
                <a:uLnTx/>
                <a:uFillTx/>
                <a:latin typeface="Meiryo UI" panose="020B0604030504040204" charset="-128"/>
                <a:ea typeface="Meiryo UI" panose="020B0604030504040204" charset="-128"/>
                <a:cs typeface="+mn-cs"/>
              </a:rPr>
            </a:fld>
            <a:endParaRPr kumimoji="1" lang="ja-JP" altLang="en-US" sz="1050" b="1" i="0" u="none" strike="noStrike" kern="1200" cap="none" spc="0" normalizeH="0" baseline="0" noProof="0" dirty="0">
              <a:ln>
                <a:noFill/>
              </a:ln>
              <a:solidFill>
                <a:srgbClr val="E7E6E6">
                  <a:lumMod val="50000"/>
                </a:srgbClr>
              </a:solidFill>
              <a:effectLst/>
              <a:uLnTx/>
              <a:uFillTx/>
              <a:latin typeface="Meiryo UI" panose="020B0604030504040204" charset="-128"/>
              <a:ea typeface="Meiryo UI" panose="020B0604030504040204" charset="-128"/>
              <a:cs typeface="+mn-cs"/>
            </a:endParaRPr>
          </a:p>
        </p:txBody>
      </p:sp>
      <p:sp>
        <p:nvSpPr>
          <p:cNvPr id="4" name="テキスト ボックス 3"/>
          <p:cNvSpPr txBox="1"/>
          <p:nvPr/>
        </p:nvSpPr>
        <p:spPr>
          <a:xfrm>
            <a:off x="943199" y="788400"/>
            <a:ext cx="81924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a:t>
            </a:r>
            <a:r>
              <a:rPr lang="ja-JP" altLang="en-US" sz="2400" b="1" dirty="0">
                <a:ln w="57150">
                  <a:solidFill>
                    <a:srgbClr val="0EC89C"/>
                  </a:solidFill>
                </a:ln>
                <a:solidFill>
                  <a:srgbClr val="0EC89C"/>
                </a:solidFill>
                <a:latin typeface="Meiryo UI" panose="020B0604030504040204" charset="-128"/>
                <a:ea typeface="Meiryo UI" panose="020B0604030504040204" charset="-128"/>
              </a:rPr>
              <a:t>採用で有効な施策が打てていない</a:t>
            </a:r>
            <a:endParaRPr lang="en-US" altLang="ja-JP" sz="2400" b="1" dirty="0">
              <a:ln w="57150">
                <a:solidFill>
                  <a:srgbClr val="0EC89C"/>
                </a:solidFill>
              </a:ln>
              <a:solidFill>
                <a:srgbClr val="0EC89C"/>
              </a:solidFill>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・他の採用手法を知りたい</a:t>
            </a:r>
            <a:endPar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rPr>
              <a:t>・今自社に必要なツールを教えてほしい</a:t>
            </a:r>
            <a:endParaRPr kumimoji="1" lang="ja-JP" altLang="en-US" sz="2400" b="1" i="0" u="none" strike="noStrike" kern="1200" cap="none" spc="0" normalizeH="0" baseline="0" noProof="0" dirty="0">
              <a:ln w="57150">
                <a:solidFill>
                  <a:srgbClr val="0EC89C"/>
                </a:solidFill>
              </a:ln>
              <a:solidFill>
                <a:srgbClr val="0EC89C"/>
              </a:solidFill>
              <a:effectLst/>
              <a:uLnTx/>
              <a:uFillTx/>
              <a:latin typeface="Meiryo UI" panose="020B0604030504040204" charset="-128"/>
              <a:ea typeface="Meiryo UI" panose="020B0604030504040204"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rPr>
              <a:t>などのご要望がございましたら、お気軽にお問い合わせください。</a:t>
            </a:r>
            <a:endParaRPr kumimoji="1" lang="ja-JP" altLang="en-US" sz="2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endParaRPr>
          </a:p>
        </p:txBody>
      </p:sp>
      <p:sp>
        <p:nvSpPr>
          <p:cNvPr id="5" name="正方形/長方形 4"/>
          <p:cNvSpPr/>
          <p:nvPr/>
        </p:nvSpPr>
        <p:spPr>
          <a:xfrm>
            <a:off x="852424" y="2625229"/>
            <a:ext cx="6180939" cy="1200329"/>
          </a:xfrm>
          <a:prstGeom prst="rect">
            <a:avLst/>
          </a:prstGeom>
          <a:ln>
            <a:solidFill>
              <a:schemeClr val="bg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・採用計画を立てるためのシートがほしい</a:t>
            </a: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rPr>
              <a:t>・今自社に必要なツールを教えてほしい</a:t>
            </a:r>
            <a:endParaRPr kumimoji="1" lang="en-US" altLang="ja-JP" sz="24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6" name="正方形/長方形 5"/>
          <p:cNvSpPr/>
          <p:nvPr/>
        </p:nvSpPr>
        <p:spPr>
          <a:xfrm>
            <a:off x="377504" y="2447488"/>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sp>
        <p:nvSpPr>
          <p:cNvPr id="7" name="正方形/長方形 6"/>
          <p:cNvSpPr/>
          <p:nvPr/>
        </p:nvSpPr>
        <p:spPr>
          <a:xfrm>
            <a:off x="377504" y="4468316"/>
            <a:ext cx="4575495" cy="1931565"/>
          </a:xfrm>
          <a:prstGeom prst="rect">
            <a:avLst/>
          </a:prstGeom>
          <a:solidFill>
            <a:srgbClr val="0EC89C"/>
          </a:solidFill>
          <a:ln>
            <a:noFill/>
          </a:ln>
          <a:scene3d>
            <a:camera prst="obliqueBottomRigh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8" name="楕円 7"/>
          <p:cNvSpPr/>
          <p:nvPr/>
        </p:nvSpPr>
        <p:spPr>
          <a:xfrm>
            <a:off x="587229" y="2816819"/>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9" name="楕円 8"/>
          <p:cNvSpPr/>
          <p:nvPr/>
        </p:nvSpPr>
        <p:spPr>
          <a:xfrm>
            <a:off x="625329" y="2854919"/>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0" name="図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28546" y="2869487"/>
            <a:ext cx="1115736" cy="1115736"/>
          </a:xfrm>
          <a:prstGeom prst="rect">
            <a:avLst/>
          </a:prstGeom>
        </p:spPr>
      </p:pic>
      <p:sp>
        <p:nvSpPr>
          <p:cNvPr id="11" name="楕円 10"/>
          <p:cNvSpPr/>
          <p:nvPr/>
        </p:nvSpPr>
        <p:spPr>
          <a:xfrm>
            <a:off x="587229" y="4884280"/>
            <a:ext cx="1166070" cy="11660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2" name="楕円 11"/>
          <p:cNvSpPr/>
          <p:nvPr/>
        </p:nvSpPr>
        <p:spPr>
          <a:xfrm>
            <a:off x="625329" y="4922380"/>
            <a:ext cx="1089870" cy="1089870"/>
          </a:xfrm>
          <a:prstGeom prst="ellipse">
            <a:avLst/>
          </a:prstGeom>
          <a:solidFill>
            <a:schemeClr val="bg1"/>
          </a:solidFill>
          <a:ln>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579" y="4931142"/>
            <a:ext cx="1095670" cy="1095670"/>
          </a:xfrm>
          <a:prstGeom prst="rect">
            <a:avLst/>
          </a:prstGeom>
        </p:spPr>
      </p:pic>
      <p:sp>
        <p:nvSpPr>
          <p:cNvPr id="14" name="正方形/長方形 13"/>
          <p:cNvSpPr/>
          <p:nvPr/>
        </p:nvSpPr>
        <p:spPr>
          <a:xfrm>
            <a:off x="1830033" y="3090410"/>
            <a:ext cx="2957861" cy="523220"/>
          </a:xfrm>
          <a:prstGeom prst="rect">
            <a:avLst/>
          </a:prstGeom>
        </p:spPr>
        <p:txBody>
          <a:bodyPr wrap="none">
            <a:spAutoFit/>
          </a:bodyPr>
          <a:lstStyle/>
          <a:p>
            <a:pPr lvl="0">
              <a:defRPr/>
            </a:pPr>
            <a:r>
              <a:rPr kumimoji="0" lang="en-US" altLang="ja-JP" sz="2800" b="1" kern="0" dirty="0">
                <a:solidFill>
                  <a:prstClr val="white"/>
                </a:solidFill>
              </a:rPr>
              <a:t>024-534-7135</a:t>
            </a:r>
            <a:endParaRPr kumimoji="0" lang="ja-JP" altLang="en-US" sz="2800" b="1" kern="0" dirty="0">
              <a:solidFill>
                <a:prstClr val="white"/>
              </a:solidFill>
            </a:endParaRPr>
          </a:p>
        </p:txBody>
      </p:sp>
      <p:sp>
        <p:nvSpPr>
          <p:cNvPr id="15" name="正方形/長方形 14"/>
          <p:cNvSpPr/>
          <p:nvPr/>
        </p:nvSpPr>
        <p:spPr>
          <a:xfrm>
            <a:off x="1411241" y="3779173"/>
            <a:ext cx="3690434" cy="369332"/>
          </a:xfrm>
          <a:prstGeom prst="rect">
            <a:avLst/>
          </a:prstGeom>
        </p:spPr>
        <p:txBody>
          <a:bodyPr wrap="none">
            <a:spAutoFit/>
          </a:bodyPr>
          <a:lstStyle/>
          <a:p>
            <a:pPr lvl="0">
              <a:defRPr/>
            </a:pPr>
            <a:r>
              <a:rPr kumimoji="0" lang="ja-JP" altLang="en-US" b="1" kern="0" dirty="0">
                <a:solidFill>
                  <a:prstClr val="white"/>
                </a:solidFill>
              </a:rPr>
              <a:t>（営業時間　平日</a:t>
            </a:r>
            <a:r>
              <a:rPr kumimoji="0" lang="en-US" altLang="ja-JP" b="1" kern="0" dirty="0">
                <a:solidFill>
                  <a:prstClr val="white"/>
                </a:solidFill>
              </a:rPr>
              <a:t>8:30</a:t>
            </a:r>
            <a:r>
              <a:rPr kumimoji="0" lang="ja-JP" altLang="en-US" b="1" kern="0" dirty="0">
                <a:solidFill>
                  <a:prstClr val="white"/>
                </a:solidFill>
              </a:rPr>
              <a:t>～</a:t>
            </a:r>
            <a:r>
              <a:rPr kumimoji="0" lang="en-US" altLang="ja-JP" b="1" kern="0" dirty="0">
                <a:solidFill>
                  <a:prstClr val="white"/>
                </a:solidFill>
              </a:rPr>
              <a:t>17:00</a:t>
            </a:r>
            <a:r>
              <a:rPr kumimoji="0" lang="ja-JP" altLang="en-US" b="1" kern="0" dirty="0">
                <a:solidFill>
                  <a:prstClr val="white"/>
                </a:solidFill>
              </a:rPr>
              <a:t>）</a:t>
            </a:r>
            <a:endParaRPr kumimoji="0" lang="ja-JP" altLang="en-US" b="1" kern="0" dirty="0">
              <a:solidFill>
                <a:prstClr val="white"/>
              </a:solidFill>
            </a:endParaRPr>
          </a:p>
        </p:txBody>
      </p:sp>
      <p:sp>
        <p:nvSpPr>
          <p:cNvPr id="16" name="正方形/長方形 15"/>
          <p:cNvSpPr/>
          <p:nvPr/>
        </p:nvSpPr>
        <p:spPr>
          <a:xfrm>
            <a:off x="1830033" y="5205705"/>
            <a:ext cx="3046027" cy="523220"/>
          </a:xfrm>
          <a:prstGeom prst="rect">
            <a:avLst/>
          </a:prstGeom>
        </p:spPr>
        <p:txBody>
          <a:bodyPr wrap="none">
            <a:spAutoFit/>
          </a:bodyPr>
          <a:lstStyle/>
          <a:p>
            <a:pPr lvl="0">
              <a:defRPr/>
            </a:pPr>
            <a:r>
              <a:rPr lang="en-US" altLang="ja-JP" sz="2800" b="1" dirty="0">
                <a:solidFill>
                  <a:prstClr val="white"/>
                </a:solidFill>
              </a:rPr>
              <a:t>course@kpri.jp</a:t>
            </a:r>
            <a:endParaRPr kumimoji="1" lang="ja-JP" altLang="en-US" sz="2800" b="1" i="0" u="none" strike="noStrike" kern="1200" cap="none" spc="0" normalizeH="0" baseline="0" noProof="0" dirty="0">
              <a:ln>
                <a:noFill/>
              </a:ln>
              <a:solidFill>
                <a:prstClr val="white"/>
              </a:solidFill>
              <a:effectLst/>
              <a:uLnTx/>
              <a:uFillTx/>
              <a:latin typeface="Meiryo UI" panose="020B0604030504040204" charset="-128"/>
              <a:ea typeface="Meiryo UI" panose="020B0604030504040204" charset="-128"/>
              <a:cs typeface="+mn-cs"/>
            </a:endParaRPr>
          </a:p>
        </p:txBody>
      </p:sp>
      <p:graphicFrame>
        <p:nvGraphicFramePr>
          <p:cNvPr id="17" name="表 16"/>
          <p:cNvGraphicFramePr>
            <a:graphicFrameLocks noGrp="1"/>
          </p:cNvGraphicFramePr>
          <p:nvPr/>
        </p:nvGraphicFramePr>
        <p:xfrm>
          <a:off x="5129105" y="2880082"/>
          <a:ext cx="4529799" cy="2514140"/>
        </p:xfrm>
        <a:graphic>
          <a:graphicData uri="http://schemas.openxmlformats.org/drawingml/2006/table">
            <a:tbl>
              <a:tblPr bandRow="1">
                <a:tableStyleId>{68D230F3-CF80-4859-8CE7-A43EE81993B5}</a:tableStyleId>
              </a:tblPr>
              <a:tblGrid>
                <a:gridCol w="1293812"/>
                <a:gridCol w="3235987"/>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会社名</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a:t>株式会社クサカ印刷所</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所在地</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a:t>福島県福島市東浜町</a:t>
                      </a:r>
                      <a:r>
                        <a:rPr kumimoji="1" lang="en-US" altLang="zh-TW" sz="1100" dirty="0"/>
                        <a:t>7-35</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資本金</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a:t>2,000</a:t>
                      </a:r>
                      <a:r>
                        <a:rPr kumimoji="1" lang="ja-JP" altLang="en-US" sz="1100" dirty="0"/>
                        <a:t>万円</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代表</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a:solidFill>
                            <a:schemeClr val="tx1"/>
                          </a:solidFill>
                        </a:rPr>
                        <a:t>日下直哉</a:t>
                      </a:r>
                      <a:endParaRPr kumimoji="1" lang="ja-JP" altLang="en-US" sz="1100" b="1" dirty="0">
                        <a:solidFill>
                          <a:srgbClr val="767171"/>
                        </a:solidFill>
                      </a:endParaRPr>
                    </a:p>
                  </a:txBody>
                  <a:tcPr anchor="ct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a:t>ホームページ</a:t>
                      </a:r>
                      <a:endParaRPr kumimoji="1" lang="ja-JP" altLang="en-US" sz="1100" b="1" dirty="0">
                        <a:solidFill>
                          <a:srgbClr val="767171"/>
                        </a:solidFill>
                      </a:endParaRPr>
                    </a:p>
                  </a:txBody>
                  <a:tcPr anchor="ct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a:p>
                    <a:p>
                      <a:r>
                        <a:rPr kumimoji="1" lang="en-US" altLang="ja-JP" sz="1100" dirty="0"/>
                        <a:t>https://k-recruit.kpri.jp/kusaka/</a:t>
                      </a:r>
                      <a:endParaRPr kumimoji="1" lang="ja-JP" altLang="en-US" sz="1100" b="1" dirty="0">
                        <a:solidFill>
                          <a:srgbClr val="767171"/>
                        </a:solidFill>
                      </a:endParaRPr>
                    </a:p>
                  </a:txBody>
                  <a:tcPr anchor="ctr"/>
                </a:tc>
              </a:tr>
            </a:tbl>
          </a:graphicData>
        </a:graphic>
      </p:graphicFrame>
      <p:sp>
        <p:nvSpPr>
          <p:cNvPr id="18" name="対角する 2 つの角を切り取った四角形 17"/>
          <p:cNvSpPr/>
          <p:nvPr/>
        </p:nvSpPr>
        <p:spPr>
          <a:xfrm>
            <a:off x="5129587" y="2444423"/>
            <a:ext cx="1858441" cy="410496"/>
          </a:xfrm>
          <a:prstGeom prst="snip2Diag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ja-JP" altLang="en-US" sz="1800" b="0" i="0" u="none" strike="noStrike" kern="1200" cap="none" spc="0" normalizeH="0" baseline="0" noProof="0">
              <a:ln>
                <a:noFill/>
              </a:ln>
              <a:solidFill>
                <a:prstClr val="white"/>
              </a:solidFill>
              <a:effectLst/>
              <a:uLnTx/>
              <a:uFillTx/>
              <a:latin typeface="Meiryo UI" panose="020B0604030504040204" charset="-128"/>
              <a:ea typeface="Meiryo UI" panose="020B0604030504040204" charset="-128"/>
              <a:cs typeface="+mn-cs"/>
            </a:endParaRPr>
          </a:p>
        </p:txBody>
      </p:sp>
      <p:sp>
        <p:nvSpPr>
          <p:cNvPr id="19" name="角丸四角形 18"/>
          <p:cNvSpPr/>
          <p:nvPr/>
        </p:nvSpPr>
        <p:spPr>
          <a:xfrm>
            <a:off x="5226341" y="2517984"/>
            <a:ext cx="1677798" cy="2435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ja-JP" altLang="en-US" sz="1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cs typeface="+mn-cs"/>
              </a:rPr>
              <a:t>会社概要</a:t>
            </a:r>
            <a:endParaRPr kumimoji="1" lang="ja-JP" altLang="en-US" sz="1400" b="1" i="0" u="none" strike="noStrike" kern="1200" cap="none" spc="0" normalizeH="0" baseline="0" noProof="0" dirty="0">
              <a:ln>
                <a:noFill/>
              </a:ln>
              <a:solidFill>
                <a:srgbClr val="0EC89C"/>
              </a:solidFill>
              <a:effectLst/>
              <a:uLnTx/>
              <a:uFillTx/>
              <a:latin typeface="Meiryo UI" panose="020B0604030504040204" charset="-128"/>
              <a:ea typeface="Meiryo UI" panose="020B0604030504040204" charset="-128"/>
              <a:cs typeface="+mn-cs"/>
            </a:endParaRPr>
          </a:p>
        </p:txBody>
      </p:sp>
      <p:sp>
        <p:nvSpPr>
          <p:cNvPr id="20" name="正方形/長方形 19"/>
          <p:cNvSpPr/>
          <p:nvPr/>
        </p:nvSpPr>
        <p:spPr>
          <a:xfrm>
            <a:off x="921938" y="785306"/>
            <a:ext cx="8414334" cy="1200329"/>
          </a:xfrm>
          <a:prstGeom prst="rect">
            <a:avLst/>
          </a:prstGeom>
          <a:ln>
            <a:solidFill>
              <a:schemeClr val="bg1"/>
            </a:solidFill>
          </a:ln>
        </p:spPr>
        <p:txBody>
          <a:bodyPr wrap="square">
            <a:spAutoFit/>
          </a:bodyPr>
          <a:lstStyle/>
          <a:p>
            <a:r>
              <a:rPr lang="ja-JP" altLang="en-US" sz="2400" b="1" dirty="0">
                <a:solidFill>
                  <a:schemeClr val="bg1"/>
                </a:solidFill>
                <a:latin typeface="Meiryo UI" panose="020B0604030504040204" charset="-128"/>
                <a:ea typeface="Meiryo UI" panose="020B0604030504040204" charset="-128"/>
              </a:rPr>
              <a:t>・採用で有効な施策が打てていない</a:t>
            </a:r>
            <a:endParaRPr lang="en-US" altLang="ja-JP" sz="2400" b="1" dirty="0">
              <a:solidFill>
                <a:schemeClr val="bg1"/>
              </a:solidFill>
              <a:latin typeface="Meiryo UI" panose="020B0604030504040204" charset="-128"/>
              <a:ea typeface="Meiryo UI" panose="020B0604030504040204" charset="-128"/>
            </a:endParaRPr>
          </a:p>
          <a:p>
            <a:r>
              <a:rPr lang="ja-JP" altLang="en-US" sz="2400" b="1" dirty="0">
                <a:solidFill>
                  <a:schemeClr val="bg1"/>
                </a:solidFill>
                <a:latin typeface="Meiryo UI" panose="020B0604030504040204" charset="-128"/>
                <a:ea typeface="Meiryo UI" panose="020B0604030504040204" charset="-128"/>
              </a:rPr>
              <a:t>・他の採用手法を知りたい</a:t>
            </a:r>
            <a:endParaRPr lang="en-US" altLang="ja-JP" sz="2400" b="1" dirty="0">
              <a:solidFill>
                <a:schemeClr val="bg1"/>
              </a:solidFill>
              <a:latin typeface="Meiryo UI" panose="020B0604030504040204" charset="-128"/>
              <a:ea typeface="Meiryo UI" panose="020B0604030504040204" charset="-128"/>
            </a:endParaRPr>
          </a:p>
          <a:p>
            <a:r>
              <a:rPr lang="ja-JP" altLang="en-US" sz="2400" b="1" dirty="0">
                <a:solidFill>
                  <a:schemeClr val="bg1"/>
                </a:solidFill>
                <a:latin typeface="Meiryo UI" panose="020B0604030504040204" charset="-128"/>
                <a:ea typeface="Meiryo UI" panose="020B0604030504040204" charset="-128"/>
              </a:rPr>
              <a:t>・今自社に必要なツールを教えて欲しい</a:t>
            </a:r>
            <a:endParaRPr lang="en-US" altLang="ja-JP" sz="2400" b="1" dirty="0">
              <a:solidFill>
                <a:schemeClr val="bg1"/>
              </a:solidFill>
              <a:latin typeface="Meiryo UI" panose="020B0604030504040204" charset="-128"/>
              <a:ea typeface="Meiryo UI" panose="020B060403050404020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目次</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13" name="グループ化 12"/>
          <p:cNvGrpSpPr/>
          <p:nvPr/>
        </p:nvGrpSpPr>
        <p:grpSpPr>
          <a:xfrm>
            <a:off x="679508" y="1089310"/>
            <a:ext cx="8690994" cy="914400"/>
            <a:chOff x="679508" y="1409350"/>
            <a:chExt cx="8690994" cy="914400"/>
          </a:xfrm>
        </p:grpSpPr>
        <p:sp>
          <p:nvSpPr>
            <p:cNvPr id="9" name="角丸四角形 8"/>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t>1</a:t>
              </a:r>
              <a:endParaRPr kumimoji="1" lang="ja-JP" altLang="en-US" sz="4000" b="1" dirty="0"/>
            </a:p>
          </p:txBody>
        </p:sp>
        <p:sp>
          <p:nvSpPr>
            <p:cNvPr id="10" name="テキスト ボックス 9"/>
            <p:cNvSpPr txBox="1"/>
            <p:nvPr/>
          </p:nvSpPr>
          <p:spPr>
            <a:xfrm>
              <a:off x="1829759" y="1568927"/>
              <a:ext cx="2664512" cy="584775"/>
            </a:xfrm>
            <a:prstGeom prst="rect">
              <a:avLst/>
            </a:prstGeom>
            <a:noFill/>
          </p:spPr>
          <p:txBody>
            <a:bodyPr wrap="none" rtlCol="0">
              <a:spAutoFit/>
            </a:bodyPr>
            <a:lstStyle/>
            <a:p>
              <a:r>
                <a:rPr lang="ja-JP" altLang="en-US" sz="3200" b="1" dirty="0">
                  <a:solidFill>
                    <a:schemeClr val="bg2">
                      <a:lumMod val="50000"/>
                    </a:schemeClr>
                  </a:solidFill>
                  <a:latin typeface="Meiryo UI" panose="020B0604030504040204" charset="-128"/>
                  <a:ea typeface="Meiryo UI" panose="020B0604030504040204" charset="-128"/>
                </a:rPr>
                <a:t>アンケート概要</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sp>
          <p:nvSpPr>
            <p:cNvPr id="12" name="テキスト ボックス 11"/>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charset="-128"/>
                  <a:ea typeface="Meiryo UI" panose="020B0604030504040204" charset="-128"/>
                </a:rPr>
                <a:t>・・・</a:t>
              </a:r>
              <a:r>
                <a:rPr kumimoji="1" lang="en-US" altLang="ja-JP" sz="3200" b="1" dirty="0">
                  <a:solidFill>
                    <a:schemeClr val="bg2">
                      <a:lumMod val="50000"/>
                    </a:schemeClr>
                  </a:solidFill>
                  <a:latin typeface="Meiryo UI" panose="020B0604030504040204" charset="-128"/>
                  <a:ea typeface="Meiryo UI" panose="020B0604030504040204" charset="-128"/>
                </a:rPr>
                <a:t>P.03</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grpSp>
      <p:grpSp>
        <p:nvGrpSpPr>
          <p:cNvPr id="14" name="グループ化 13"/>
          <p:cNvGrpSpPr/>
          <p:nvPr/>
        </p:nvGrpSpPr>
        <p:grpSpPr>
          <a:xfrm>
            <a:off x="679508" y="2199854"/>
            <a:ext cx="8690994" cy="914400"/>
            <a:chOff x="679508" y="1409350"/>
            <a:chExt cx="8690994" cy="914400"/>
          </a:xfrm>
        </p:grpSpPr>
        <p:sp>
          <p:nvSpPr>
            <p:cNvPr id="15" name="角丸四角形 14"/>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2</a:t>
              </a:r>
              <a:endParaRPr kumimoji="1" lang="ja-JP" altLang="en-US" sz="4000" b="1" dirty="0"/>
            </a:p>
          </p:txBody>
        </p:sp>
        <p:sp>
          <p:nvSpPr>
            <p:cNvPr id="17" name="テキスト ボックス 16"/>
            <p:cNvSpPr txBox="1"/>
            <p:nvPr/>
          </p:nvSpPr>
          <p:spPr>
            <a:xfrm>
              <a:off x="1829759" y="1568927"/>
              <a:ext cx="3895618" cy="584775"/>
            </a:xfrm>
            <a:prstGeom prst="rect">
              <a:avLst/>
            </a:prstGeom>
            <a:noFill/>
          </p:spPr>
          <p:txBody>
            <a:bodyPr wrap="none" rtlCol="0">
              <a:spAutoFit/>
            </a:bodyPr>
            <a:lstStyle/>
            <a:p>
              <a:r>
                <a:rPr kumimoji="1" lang="ja-JP" altLang="en-US" sz="3200" b="1" dirty="0">
                  <a:solidFill>
                    <a:schemeClr val="bg2">
                      <a:lumMod val="50000"/>
                    </a:schemeClr>
                  </a:solidFill>
                  <a:latin typeface="Meiryo UI" panose="020B0604030504040204" charset="-128"/>
                  <a:ea typeface="Meiryo UI" panose="020B0604030504040204" charset="-128"/>
                </a:rPr>
                <a:t>高校生アンケート結果</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sp>
          <p:nvSpPr>
            <p:cNvPr id="18" name="テキスト ボックス 17"/>
            <p:cNvSpPr txBox="1"/>
            <p:nvPr/>
          </p:nvSpPr>
          <p:spPr>
            <a:xfrm>
              <a:off x="7447803" y="1568926"/>
              <a:ext cx="1715770" cy="58356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charset="-128"/>
                  <a:ea typeface="Meiryo UI" panose="020B0604030504040204" charset="-128"/>
                </a:rPr>
                <a:t>・・・</a:t>
              </a:r>
              <a:r>
                <a:rPr kumimoji="1" lang="en-US" altLang="ja-JP" sz="3200" b="1" dirty="0">
                  <a:solidFill>
                    <a:schemeClr val="bg2">
                      <a:lumMod val="50000"/>
                    </a:schemeClr>
                  </a:solidFill>
                  <a:latin typeface="Meiryo UI" panose="020B0604030504040204" charset="-128"/>
                  <a:ea typeface="Meiryo UI" panose="020B0604030504040204" charset="-128"/>
                </a:rPr>
                <a:t>P.06</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grpSp>
      <p:grpSp>
        <p:nvGrpSpPr>
          <p:cNvPr id="19" name="グループ化 18"/>
          <p:cNvGrpSpPr/>
          <p:nvPr/>
        </p:nvGrpSpPr>
        <p:grpSpPr>
          <a:xfrm>
            <a:off x="679508" y="3310398"/>
            <a:ext cx="8690994" cy="914400"/>
            <a:chOff x="679508" y="1409350"/>
            <a:chExt cx="8690994" cy="914400"/>
          </a:xfrm>
        </p:grpSpPr>
        <p:sp>
          <p:nvSpPr>
            <p:cNvPr id="20" name="角丸四角形 19"/>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3</a:t>
              </a:r>
              <a:endParaRPr kumimoji="1" lang="ja-JP" altLang="en-US" sz="4000" b="1" dirty="0"/>
            </a:p>
          </p:txBody>
        </p:sp>
        <p:sp>
          <p:nvSpPr>
            <p:cNvPr id="22" name="テキスト ボックス 21"/>
            <p:cNvSpPr txBox="1"/>
            <p:nvPr/>
          </p:nvSpPr>
          <p:spPr>
            <a:xfrm>
              <a:off x="1829759" y="1568927"/>
              <a:ext cx="3583032" cy="584775"/>
            </a:xfrm>
            <a:prstGeom prst="rect">
              <a:avLst/>
            </a:prstGeom>
            <a:noFill/>
          </p:spPr>
          <p:txBody>
            <a:bodyPr wrap="none" rtlCol="0">
              <a:spAutoFit/>
            </a:bodyPr>
            <a:lstStyle/>
            <a:p>
              <a:r>
                <a:rPr lang="en-US" altLang="ja-JP" sz="3200" b="1" dirty="0">
                  <a:solidFill>
                    <a:schemeClr val="bg2">
                      <a:lumMod val="50000"/>
                    </a:schemeClr>
                  </a:solidFill>
                  <a:latin typeface="Meiryo UI" panose="020B0604030504040204" charset="-128"/>
                  <a:ea typeface="Meiryo UI" panose="020B0604030504040204" charset="-128"/>
                </a:rPr>
                <a:t>COURSE</a:t>
              </a:r>
              <a:r>
                <a:rPr lang="ja-JP" altLang="en-US" sz="3200" b="1" dirty="0">
                  <a:solidFill>
                    <a:schemeClr val="bg2">
                      <a:lumMod val="50000"/>
                    </a:schemeClr>
                  </a:solidFill>
                  <a:latin typeface="Meiryo UI" panose="020B0604030504040204" charset="-128"/>
                  <a:ea typeface="Meiryo UI" panose="020B0604030504040204" charset="-128"/>
                </a:rPr>
                <a:t> 福島とは</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sp>
          <p:nvSpPr>
            <p:cNvPr id="23" name="テキスト ボックス 22"/>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charset="-128"/>
                  <a:ea typeface="Meiryo UI" panose="020B0604030504040204" charset="-128"/>
                </a:rPr>
                <a:t>・・・</a:t>
              </a:r>
              <a:r>
                <a:rPr kumimoji="1" lang="en-US" altLang="ja-JP" sz="3200" b="1" dirty="0">
                  <a:solidFill>
                    <a:schemeClr val="bg2">
                      <a:lumMod val="50000"/>
                    </a:schemeClr>
                  </a:solidFill>
                  <a:latin typeface="Meiryo UI" panose="020B0604030504040204" charset="-128"/>
                  <a:ea typeface="Meiryo UI" panose="020B0604030504040204" charset="-128"/>
                </a:rPr>
                <a:t>P.10</a:t>
              </a:r>
              <a:endParaRPr kumimoji="1" lang="en-US" altLang="ja-JP" sz="3200" b="1" dirty="0">
                <a:solidFill>
                  <a:schemeClr val="bg2">
                    <a:lumMod val="50000"/>
                  </a:schemeClr>
                </a:solidFill>
                <a:latin typeface="Meiryo UI" panose="020B0604030504040204" charset="-128"/>
                <a:ea typeface="Meiryo UI" panose="020B0604030504040204" charset="-128"/>
              </a:endParaRPr>
            </a:p>
          </p:txBody>
        </p:sp>
      </p:grpSp>
      <p:grpSp>
        <p:nvGrpSpPr>
          <p:cNvPr id="24" name="グループ化 23"/>
          <p:cNvGrpSpPr/>
          <p:nvPr/>
        </p:nvGrpSpPr>
        <p:grpSpPr>
          <a:xfrm>
            <a:off x="679508" y="4420942"/>
            <a:ext cx="8690994" cy="914400"/>
            <a:chOff x="679508" y="1409350"/>
            <a:chExt cx="8690994" cy="914400"/>
          </a:xfrm>
        </p:grpSpPr>
        <p:sp>
          <p:nvSpPr>
            <p:cNvPr id="25" name="角丸四角形 24"/>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4</a:t>
              </a:r>
              <a:endParaRPr kumimoji="1" lang="ja-JP" altLang="en-US" sz="4000" b="1" dirty="0"/>
            </a:p>
          </p:txBody>
        </p:sp>
        <p:sp>
          <p:nvSpPr>
            <p:cNvPr id="27" name="テキスト ボックス 26"/>
            <p:cNvSpPr txBox="1"/>
            <p:nvPr/>
          </p:nvSpPr>
          <p:spPr>
            <a:xfrm>
              <a:off x="1829759" y="1568927"/>
              <a:ext cx="5872120" cy="584775"/>
            </a:xfrm>
            <a:prstGeom prst="rect">
              <a:avLst/>
            </a:prstGeom>
            <a:noFill/>
          </p:spPr>
          <p:txBody>
            <a:bodyPr wrap="none" rtlCol="0">
              <a:spAutoFit/>
            </a:bodyPr>
            <a:lstStyle/>
            <a:p>
              <a:r>
                <a:rPr lang="en-US" altLang="ja-JP" sz="3200" b="1" dirty="0">
                  <a:solidFill>
                    <a:schemeClr val="bg2">
                      <a:lumMod val="50000"/>
                    </a:schemeClr>
                  </a:solidFill>
                  <a:latin typeface="Meiryo UI" panose="020B0604030504040204" charset="-128"/>
                  <a:ea typeface="Meiryo UI" panose="020B0604030504040204" charset="-128"/>
                </a:rPr>
                <a:t>COURSE</a:t>
              </a:r>
              <a:r>
                <a:rPr lang="ja-JP" altLang="en-US" sz="3200" b="1" dirty="0">
                  <a:solidFill>
                    <a:schemeClr val="bg2">
                      <a:lumMod val="50000"/>
                    </a:schemeClr>
                  </a:solidFill>
                  <a:latin typeface="Meiryo UI" panose="020B0604030504040204" charset="-128"/>
                  <a:ea typeface="Meiryo UI" panose="020B0604030504040204" charset="-128"/>
                </a:rPr>
                <a:t>に関するアンケート結果</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sp>
          <p:nvSpPr>
            <p:cNvPr id="28" name="テキスト ボックス 27"/>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charset="-128"/>
                  <a:ea typeface="Meiryo UI" panose="020B0604030504040204" charset="-128"/>
                </a:rPr>
                <a:t>・・・</a:t>
              </a:r>
              <a:r>
                <a:rPr kumimoji="1" lang="en-US" altLang="ja-JP" sz="3200" b="1" dirty="0">
                  <a:solidFill>
                    <a:schemeClr val="bg2">
                      <a:lumMod val="50000"/>
                    </a:schemeClr>
                  </a:solidFill>
                  <a:latin typeface="Meiryo UI" panose="020B0604030504040204" charset="-128"/>
                  <a:ea typeface="Meiryo UI" panose="020B0604030504040204" charset="-128"/>
                </a:rPr>
                <a:t>P.11</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grpSp>
      <p:grpSp>
        <p:nvGrpSpPr>
          <p:cNvPr id="29" name="グループ化 28"/>
          <p:cNvGrpSpPr/>
          <p:nvPr/>
        </p:nvGrpSpPr>
        <p:grpSpPr>
          <a:xfrm>
            <a:off x="679508" y="5531485"/>
            <a:ext cx="8690994" cy="914400"/>
            <a:chOff x="679508" y="1409350"/>
            <a:chExt cx="8690994" cy="914400"/>
          </a:xfrm>
        </p:grpSpPr>
        <p:sp>
          <p:nvSpPr>
            <p:cNvPr id="30" name="角丸四角形 29"/>
            <p:cNvSpPr/>
            <p:nvPr/>
          </p:nvSpPr>
          <p:spPr>
            <a:xfrm>
              <a:off x="939567" y="1409350"/>
              <a:ext cx="8430935" cy="914400"/>
            </a:xfrm>
            <a:prstGeom prst="roundRect">
              <a:avLst/>
            </a:prstGeom>
            <a:solidFill>
              <a:schemeClr val="bg1"/>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679508" y="1409350"/>
              <a:ext cx="914400" cy="914400"/>
            </a:xfrm>
            <a:prstGeom prst="ellipse">
              <a:avLst/>
            </a:prstGeom>
            <a:solidFill>
              <a:srgbClr val="0EC89C"/>
            </a:solidFill>
            <a:ln w="381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4000" b="1" dirty="0"/>
                <a:t>5</a:t>
              </a:r>
              <a:endParaRPr kumimoji="1" lang="ja-JP" altLang="en-US" sz="4000" b="1" dirty="0"/>
            </a:p>
          </p:txBody>
        </p:sp>
        <p:sp>
          <p:nvSpPr>
            <p:cNvPr id="32" name="テキスト ボックス 31"/>
            <p:cNvSpPr txBox="1"/>
            <p:nvPr/>
          </p:nvSpPr>
          <p:spPr>
            <a:xfrm>
              <a:off x="1829759" y="1568927"/>
              <a:ext cx="2400016" cy="584775"/>
            </a:xfrm>
            <a:prstGeom prst="rect">
              <a:avLst/>
            </a:prstGeom>
            <a:noFill/>
          </p:spPr>
          <p:txBody>
            <a:bodyPr wrap="none" rtlCol="0">
              <a:spAutoFit/>
            </a:bodyPr>
            <a:lstStyle/>
            <a:p>
              <a:r>
                <a:rPr kumimoji="1" lang="ja-JP" altLang="en-US" sz="3200" b="1" dirty="0">
                  <a:solidFill>
                    <a:schemeClr val="bg2">
                      <a:lumMod val="50000"/>
                    </a:schemeClr>
                  </a:solidFill>
                  <a:latin typeface="Meiryo UI" panose="020B0604030504040204" charset="-128"/>
                  <a:ea typeface="Meiryo UI" panose="020B0604030504040204" charset="-128"/>
                </a:rPr>
                <a:t>お問い合わせ</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sp>
          <p:nvSpPr>
            <p:cNvPr id="33" name="テキスト ボックス 32"/>
            <p:cNvSpPr txBox="1"/>
            <p:nvPr/>
          </p:nvSpPr>
          <p:spPr>
            <a:xfrm>
              <a:off x="7431624" y="1568926"/>
              <a:ext cx="1731949" cy="584775"/>
            </a:xfrm>
            <a:prstGeom prst="rect">
              <a:avLst/>
            </a:prstGeom>
            <a:noFill/>
          </p:spPr>
          <p:txBody>
            <a:bodyPr wrap="none" rtlCol="0">
              <a:spAutoFit/>
            </a:bodyPr>
            <a:lstStyle/>
            <a:p>
              <a:pPr algn="r"/>
              <a:r>
                <a:rPr kumimoji="1" lang="ja-JP" altLang="en-US" sz="3200" b="1" dirty="0">
                  <a:solidFill>
                    <a:schemeClr val="bg2">
                      <a:lumMod val="50000"/>
                    </a:schemeClr>
                  </a:solidFill>
                  <a:latin typeface="Meiryo UI" panose="020B0604030504040204" charset="-128"/>
                  <a:ea typeface="Meiryo UI" panose="020B0604030504040204" charset="-128"/>
                </a:rPr>
                <a:t>・・・</a:t>
              </a:r>
              <a:r>
                <a:rPr kumimoji="1" lang="en-US" altLang="ja-JP" sz="3200" b="1" dirty="0">
                  <a:solidFill>
                    <a:schemeClr val="bg2">
                      <a:lumMod val="50000"/>
                    </a:schemeClr>
                  </a:solidFill>
                  <a:latin typeface="Meiryo UI" panose="020B0604030504040204" charset="-128"/>
                  <a:ea typeface="Meiryo UI" panose="020B0604030504040204" charset="-128"/>
                </a:rPr>
                <a:t>P.13</a:t>
              </a:r>
              <a:endParaRPr kumimoji="1" lang="ja-JP" altLang="en-US" sz="3200" b="1" dirty="0">
                <a:solidFill>
                  <a:schemeClr val="bg2">
                    <a:lumMod val="50000"/>
                  </a:schemeClr>
                </a:solidFill>
                <a:latin typeface="Meiryo UI" panose="020B0604030504040204" charset="-128"/>
                <a:ea typeface="Meiryo UI" panose="020B0604030504040204"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2646878"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アンケート収集数</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48" name="楕円 47"/>
          <p:cNvSpPr/>
          <p:nvPr/>
        </p:nvSpPr>
        <p:spPr>
          <a:xfrm>
            <a:off x="6539041" y="2663672"/>
            <a:ext cx="3066855" cy="2063465"/>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18"/>
          <p:cNvSpPr/>
          <p:nvPr/>
        </p:nvSpPr>
        <p:spPr>
          <a:xfrm>
            <a:off x="605257" y="1558872"/>
            <a:ext cx="4957098" cy="1821656"/>
          </a:xfrm>
          <a:prstGeom prst="roundRect">
            <a:avLst/>
          </a:prstGeom>
          <a:noFill/>
          <a:ln w="38100">
            <a:solidFill>
              <a:srgbClr val="009F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477162" y="1401722"/>
            <a:ext cx="3826389" cy="398780"/>
          </a:xfrm>
          <a:prstGeom prst="rect">
            <a:avLst/>
          </a:prstGeom>
          <a:solidFill>
            <a:schemeClr val="bg1"/>
          </a:solidFill>
          <a:ln>
            <a:noFill/>
          </a:ln>
        </p:spPr>
        <p:txBody>
          <a:bodyPr wrap="square" rtlCol="0">
            <a:spAutoFit/>
          </a:bodyPr>
          <a:lstStyle/>
          <a:p>
            <a:r>
              <a:rPr kumimoji="1" lang="en-US" altLang="ja-JP" sz="2000" b="1" dirty="0">
                <a:solidFill>
                  <a:srgbClr val="009FE8"/>
                </a:solidFill>
              </a:rPr>
              <a:t>COURSE 2023 </a:t>
            </a:r>
            <a:r>
              <a:rPr kumimoji="1" lang="ja-JP" altLang="en-US" sz="2000" b="1" dirty="0">
                <a:solidFill>
                  <a:srgbClr val="009FE8"/>
                </a:solidFill>
              </a:rPr>
              <a:t>福島 </a:t>
            </a:r>
            <a:r>
              <a:rPr lang="ja-JP" altLang="en-US" b="1" dirty="0">
                <a:solidFill>
                  <a:srgbClr val="009FE8"/>
                </a:solidFill>
              </a:rPr>
              <a:t>県中・</a:t>
            </a:r>
            <a:r>
              <a:rPr kumimoji="1" lang="ja-JP" altLang="en-US" b="1" dirty="0">
                <a:solidFill>
                  <a:srgbClr val="009FE8"/>
                </a:solidFill>
              </a:rPr>
              <a:t>県南版</a:t>
            </a:r>
            <a:endParaRPr kumimoji="1" lang="ja-JP" altLang="en-US" b="1" dirty="0">
              <a:solidFill>
                <a:srgbClr val="009FE8"/>
              </a:solidFill>
            </a:endParaRPr>
          </a:p>
        </p:txBody>
      </p:sp>
      <p:grpSp>
        <p:nvGrpSpPr>
          <p:cNvPr id="51" name="グループ化 50"/>
          <p:cNvGrpSpPr/>
          <p:nvPr/>
        </p:nvGrpSpPr>
        <p:grpSpPr>
          <a:xfrm>
            <a:off x="918363" y="1923224"/>
            <a:ext cx="4305490" cy="1428205"/>
            <a:chOff x="963109" y="2408332"/>
            <a:chExt cx="2240194" cy="1428205"/>
          </a:xfrm>
        </p:grpSpPr>
        <p:sp>
          <p:nvSpPr>
            <p:cNvPr id="54" name="テキスト ボックス 53"/>
            <p:cNvSpPr txBox="1"/>
            <p:nvPr/>
          </p:nvSpPr>
          <p:spPr>
            <a:xfrm>
              <a:off x="1023568" y="2451542"/>
              <a:ext cx="793514" cy="1384995"/>
            </a:xfrm>
            <a:prstGeom prst="rect">
              <a:avLst/>
            </a:prstGeom>
            <a:noFill/>
          </p:spPr>
          <p:txBody>
            <a:bodyPr wrap="square" rtlCol="0">
              <a:spAutoFit/>
            </a:bodyPr>
            <a:lstStyle/>
            <a:p>
              <a:pPr algn="ctr"/>
              <a:r>
                <a:rPr lang="ja-JP" altLang="en-US" sz="2800" dirty="0">
                  <a:solidFill>
                    <a:srgbClr val="009FE8"/>
                  </a:solidFill>
                  <a:latin typeface="HGP創英角ﾎﾟｯﾌﾟ体" panose="040B0A00000000000000" pitchFamily="50" charset="-128"/>
                  <a:ea typeface="HGP創英角ﾎﾟｯﾌﾟ体" panose="040B0A00000000000000" pitchFamily="50" charset="-128"/>
                </a:rPr>
                <a:t>協力校</a:t>
              </a:r>
              <a:endParaRPr kumimoji="1" lang="ja-JP" altLang="en-US" sz="2800" dirty="0">
                <a:solidFill>
                  <a:srgbClr val="009FE8"/>
                </a:solidFill>
                <a:latin typeface="HGP創英角ﾎﾟｯﾌﾟ体" panose="040B0A00000000000000" pitchFamily="50" charset="-128"/>
                <a:ea typeface="HGP創英角ﾎﾟｯﾌﾟ体" panose="040B0A00000000000000" pitchFamily="50" charset="-128"/>
              </a:endParaRPr>
            </a:p>
          </p:txBody>
        </p:sp>
        <p:sp>
          <p:nvSpPr>
            <p:cNvPr id="55" name="テキスト ボックス 54"/>
            <p:cNvSpPr txBox="1"/>
            <p:nvPr/>
          </p:nvSpPr>
          <p:spPr>
            <a:xfrm>
              <a:off x="1984087" y="2408332"/>
              <a:ext cx="909667" cy="706755"/>
            </a:xfrm>
            <a:prstGeom prst="rect">
              <a:avLst/>
            </a:prstGeom>
            <a:noFill/>
          </p:spPr>
          <p:txBody>
            <a:bodyPr wrap="square" rtlCol="0">
              <a:spAutoFit/>
            </a:bodyPr>
            <a:lstStyle/>
            <a:p>
              <a:r>
                <a:rPr lang="en-US" altLang="ja-JP" sz="4000" b="1" dirty="0">
                  <a:solidFill>
                    <a:schemeClr val="bg2">
                      <a:lumMod val="50000"/>
                    </a:schemeClr>
                  </a:solidFill>
                </a:rPr>
                <a:t>3</a:t>
              </a:r>
              <a:r>
                <a:rPr kumimoji="1" lang="ja-JP" altLang="en-US" sz="2800" b="1" dirty="0">
                  <a:solidFill>
                    <a:schemeClr val="bg2">
                      <a:lumMod val="50000"/>
                    </a:schemeClr>
                  </a:solidFill>
                </a:rPr>
                <a:t>校</a:t>
              </a:r>
              <a:endParaRPr kumimoji="1" lang="ja-JP" altLang="en-US" sz="2800" b="1" dirty="0">
                <a:solidFill>
                  <a:schemeClr val="bg2">
                    <a:lumMod val="50000"/>
                  </a:schemeClr>
                </a:solidFill>
              </a:endParaRPr>
            </a:p>
          </p:txBody>
        </p:sp>
        <p:sp>
          <p:nvSpPr>
            <p:cNvPr id="56" name="テキスト ボックス 55"/>
            <p:cNvSpPr txBox="1"/>
            <p:nvPr/>
          </p:nvSpPr>
          <p:spPr>
            <a:xfrm>
              <a:off x="963109" y="3160426"/>
              <a:ext cx="917856" cy="523220"/>
            </a:xfrm>
            <a:prstGeom prst="rect">
              <a:avLst/>
            </a:prstGeom>
            <a:noFill/>
          </p:spPr>
          <p:txBody>
            <a:bodyPr wrap="square" rtlCol="0">
              <a:spAutoFit/>
            </a:bodyPr>
            <a:lstStyle/>
            <a:p>
              <a:pPr algn="ctr"/>
              <a:r>
                <a:rPr lang="ja-JP" altLang="en-US" sz="2800" dirty="0">
                  <a:solidFill>
                    <a:srgbClr val="009FE8"/>
                  </a:solidFill>
                  <a:latin typeface="HGP創英角ﾎﾟｯﾌﾟ体" panose="040B0A00000000000000" pitchFamily="50" charset="-128"/>
                  <a:ea typeface="HGP創英角ﾎﾟｯﾌﾟ体" panose="040B0A00000000000000" pitchFamily="50" charset="-128"/>
                </a:rPr>
                <a:t>総数</a:t>
              </a:r>
              <a:endParaRPr kumimoji="1" lang="ja-JP" altLang="en-US" sz="2800" dirty="0">
                <a:solidFill>
                  <a:srgbClr val="009FE8"/>
                </a:solidFill>
                <a:latin typeface="HGP創英角ﾎﾟｯﾌﾟ体" panose="040B0A00000000000000" pitchFamily="50" charset="-128"/>
                <a:ea typeface="HGP創英角ﾎﾟｯﾌﾟ体" panose="040B0A00000000000000" pitchFamily="50" charset="-128"/>
              </a:endParaRPr>
            </a:p>
          </p:txBody>
        </p:sp>
        <p:sp>
          <p:nvSpPr>
            <p:cNvPr id="57" name="テキスト ボックス 56"/>
            <p:cNvSpPr txBox="1"/>
            <p:nvPr/>
          </p:nvSpPr>
          <p:spPr>
            <a:xfrm>
              <a:off x="1986271" y="3102564"/>
              <a:ext cx="1217032" cy="706755"/>
            </a:xfrm>
            <a:prstGeom prst="rect">
              <a:avLst/>
            </a:prstGeom>
            <a:noFill/>
          </p:spPr>
          <p:txBody>
            <a:bodyPr wrap="square" rtlCol="0">
              <a:spAutoFit/>
            </a:bodyPr>
            <a:lstStyle/>
            <a:p>
              <a:r>
                <a:rPr lang="en-US" altLang="ja-JP" sz="4000" b="1" dirty="0">
                  <a:solidFill>
                    <a:schemeClr val="bg2">
                      <a:lumMod val="50000"/>
                    </a:schemeClr>
                  </a:solidFill>
                </a:rPr>
                <a:t>918</a:t>
              </a:r>
              <a:r>
                <a:rPr lang="ja-JP" altLang="en-US" sz="2800" b="1" dirty="0">
                  <a:solidFill>
                    <a:schemeClr val="bg2">
                      <a:lumMod val="50000"/>
                    </a:schemeClr>
                  </a:solidFill>
                </a:rPr>
                <a:t>回答</a:t>
              </a:r>
              <a:endParaRPr kumimoji="1" lang="ja-JP" altLang="en-US" sz="2800" b="1" dirty="0">
                <a:solidFill>
                  <a:schemeClr val="bg2">
                    <a:lumMod val="50000"/>
                  </a:schemeClr>
                </a:solidFill>
              </a:endParaRPr>
            </a:p>
          </p:txBody>
        </p:sp>
      </p:grpSp>
      <p:sp>
        <p:nvSpPr>
          <p:cNvPr id="58" name="テキスト ボックス 57"/>
          <p:cNvSpPr txBox="1"/>
          <p:nvPr/>
        </p:nvSpPr>
        <p:spPr>
          <a:xfrm>
            <a:off x="642633" y="5958943"/>
            <a:ext cx="8620734" cy="460375"/>
          </a:xfrm>
          <a:prstGeom prst="rect">
            <a:avLst/>
          </a:prstGeom>
          <a:noFill/>
        </p:spPr>
        <p:txBody>
          <a:bodyPr wrap="square" rtlCol="0">
            <a:spAutoFit/>
          </a:bodyPr>
          <a:lstStyle/>
          <a:p>
            <a:r>
              <a:rPr kumimoji="1" lang="en-US" altLang="ja-JP" sz="1200" dirty="0">
                <a:solidFill>
                  <a:srgbClr val="FF0000"/>
                </a:solidFill>
              </a:rPr>
              <a:t>※</a:t>
            </a:r>
            <a:r>
              <a:rPr kumimoji="1" lang="ja-JP" altLang="en-US" sz="1200" dirty="0">
                <a:solidFill>
                  <a:srgbClr val="FF0000"/>
                </a:solidFill>
              </a:rPr>
              <a:t>アンケートの実施の有無</a:t>
            </a:r>
            <a:r>
              <a:rPr lang="ja-JP" altLang="en-US" sz="1200" dirty="0">
                <a:solidFill>
                  <a:srgbClr val="FF0000"/>
                </a:solidFill>
              </a:rPr>
              <a:t>、アンケート対象人数</a:t>
            </a:r>
            <a:r>
              <a:rPr kumimoji="1" lang="ja-JP" altLang="en-US" sz="1200" dirty="0">
                <a:solidFill>
                  <a:srgbClr val="FF0000"/>
                </a:solidFill>
              </a:rPr>
              <a:t>については全て学校側にお任せしご協力いただいております。</a:t>
            </a:r>
            <a:endParaRPr kumimoji="1" lang="en-US" altLang="ja-JP" sz="1200" dirty="0">
              <a:solidFill>
                <a:srgbClr val="FF0000"/>
              </a:solidFill>
            </a:endParaRPr>
          </a:p>
          <a:p>
            <a:r>
              <a:rPr lang="en-US" altLang="ja-JP" sz="1200" dirty="0">
                <a:solidFill>
                  <a:srgbClr val="FF0000"/>
                </a:solidFill>
              </a:rPr>
              <a:t>※</a:t>
            </a:r>
            <a:r>
              <a:rPr lang="ja-JP" altLang="en-US" sz="1200" dirty="0">
                <a:solidFill>
                  <a:srgbClr val="FF0000"/>
                </a:solidFill>
              </a:rPr>
              <a:t>本アンケートは</a:t>
            </a:r>
            <a:r>
              <a:rPr lang="en-US" altLang="ja-JP" sz="1200" dirty="0">
                <a:solidFill>
                  <a:srgbClr val="FF0000"/>
                </a:solidFill>
              </a:rPr>
              <a:t>2023</a:t>
            </a:r>
            <a:r>
              <a:rPr lang="ja-JP" altLang="en-US" sz="1200" dirty="0">
                <a:solidFill>
                  <a:srgbClr val="FF0000"/>
                </a:solidFill>
              </a:rPr>
              <a:t>年</a:t>
            </a:r>
            <a:r>
              <a:rPr lang="en-US" altLang="ja-JP" sz="1200" dirty="0">
                <a:solidFill>
                  <a:srgbClr val="FF0000"/>
                </a:solidFill>
              </a:rPr>
              <a:t>7</a:t>
            </a:r>
            <a:r>
              <a:rPr lang="ja-JP" altLang="en-US" sz="1200" dirty="0">
                <a:solidFill>
                  <a:srgbClr val="FF0000"/>
                </a:solidFill>
              </a:rPr>
              <a:t>月～</a:t>
            </a:r>
            <a:r>
              <a:rPr lang="en-US" altLang="ja-JP" sz="1200" dirty="0">
                <a:solidFill>
                  <a:srgbClr val="FF0000"/>
                </a:solidFill>
              </a:rPr>
              <a:t>8</a:t>
            </a:r>
            <a:r>
              <a:rPr lang="ja-JP" altLang="en-US" sz="1200" dirty="0">
                <a:solidFill>
                  <a:srgbClr val="FF0000"/>
                </a:solidFill>
              </a:rPr>
              <a:t>月に実施したものです。</a:t>
            </a:r>
            <a:endParaRPr kumimoji="1" lang="ja-JP" altLang="en-US" sz="1200" dirty="0">
              <a:solidFill>
                <a:srgbClr val="FF0000"/>
              </a:solidFill>
            </a:endParaRPr>
          </a:p>
        </p:txBody>
      </p:sp>
      <p:sp>
        <p:nvSpPr>
          <p:cNvPr id="59" name="四角形: 角を丸くする 20"/>
          <p:cNvSpPr/>
          <p:nvPr/>
        </p:nvSpPr>
        <p:spPr>
          <a:xfrm>
            <a:off x="605256" y="3912205"/>
            <a:ext cx="4957097" cy="1821656"/>
          </a:xfrm>
          <a:prstGeom prst="roundRect">
            <a:avLst/>
          </a:prstGeom>
          <a:noFill/>
          <a:ln w="38100">
            <a:solidFill>
              <a:srgbClr val="8DC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77162" y="3717555"/>
            <a:ext cx="4061281" cy="398780"/>
          </a:xfrm>
          <a:prstGeom prst="rect">
            <a:avLst/>
          </a:prstGeom>
          <a:solidFill>
            <a:schemeClr val="bg1"/>
          </a:solidFill>
        </p:spPr>
        <p:txBody>
          <a:bodyPr wrap="square" rtlCol="0">
            <a:spAutoFit/>
          </a:bodyPr>
          <a:lstStyle/>
          <a:p>
            <a:r>
              <a:rPr lang="en-US" altLang="ja-JP" sz="2000" b="1" dirty="0">
                <a:solidFill>
                  <a:srgbClr val="8DC21F"/>
                </a:solidFill>
              </a:rPr>
              <a:t>COURSE 2023 </a:t>
            </a:r>
            <a:r>
              <a:rPr lang="ja-JP" altLang="en-US" sz="2000" b="1" dirty="0">
                <a:solidFill>
                  <a:srgbClr val="8DC21F"/>
                </a:solidFill>
              </a:rPr>
              <a:t>福島 県北・相双版</a:t>
            </a:r>
            <a:endParaRPr lang="ja-JP" altLang="en-US" sz="2000" b="1" dirty="0">
              <a:solidFill>
                <a:srgbClr val="8DC21F"/>
              </a:solidFill>
            </a:endParaRPr>
          </a:p>
        </p:txBody>
      </p:sp>
      <p:grpSp>
        <p:nvGrpSpPr>
          <p:cNvPr id="61" name="グループ化 60"/>
          <p:cNvGrpSpPr/>
          <p:nvPr/>
        </p:nvGrpSpPr>
        <p:grpSpPr>
          <a:xfrm>
            <a:off x="41945" y="4246209"/>
            <a:ext cx="4774675" cy="1762921"/>
            <a:chOff x="4502702" y="4543283"/>
            <a:chExt cx="2484316" cy="1762921"/>
          </a:xfrm>
        </p:grpSpPr>
        <p:sp>
          <p:nvSpPr>
            <p:cNvPr id="64" name="テキスト ボックス 63"/>
            <p:cNvSpPr txBox="1"/>
            <p:nvPr/>
          </p:nvSpPr>
          <p:spPr>
            <a:xfrm>
              <a:off x="4502702" y="4586573"/>
              <a:ext cx="1857375" cy="523220"/>
            </a:xfrm>
            <a:prstGeom prst="rect">
              <a:avLst/>
            </a:prstGeom>
            <a:noFill/>
          </p:spPr>
          <p:txBody>
            <a:bodyPr wrap="square" rtlCol="0">
              <a:spAutoFit/>
            </a:bodyPr>
            <a:lstStyle/>
            <a:p>
              <a:pPr algn="ctr"/>
              <a:r>
                <a:rPr lang="ja-JP" altLang="en-US" sz="2800" dirty="0">
                  <a:solidFill>
                    <a:srgbClr val="8DC21F"/>
                  </a:solidFill>
                  <a:latin typeface="HGP創英角ﾎﾟｯﾌﾟ体" panose="040B0A00000000000000" pitchFamily="50" charset="-128"/>
                  <a:ea typeface="HGP創英角ﾎﾟｯﾌﾟ体" panose="040B0A00000000000000" pitchFamily="50" charset="-128"/>
                </a:rPr>
                <a:t>協力校</a:t>
              </a:r>
              <a:endParaRPr kumimoji="1" lang="ja-JP" altLang="en-US" sz="2800" dirty="0">
                <a:solidFill>
                  <a:srgbClr val="8DC21F"/>
                </a:solidFill>
                <a:latin typeface="HGP創英角ﾎﾟｯﾌﾟ体" panose="040B0A00000000000000" pitchFamily="50" charset="-128"/>
                <a:ea typeface="HGP創英角ﾎﾟｯﾌﾟ体" panose="040B0A00000000000000" pitchFamily="50" charset="-128"/>
              </a:endParaRPr>
            </a:p>
          </p:txBody>
        </p:sp>
        <p:sp>
          <p:nvSpPr>
            <p:cNvPr id="65" name="テキスト ボックス 64"/>
            <p:cNvSpPr txBox="1"/>
            <p:nvPr/>
          </p:nvSpPr>
          <p:spPr>
            <a:xfrm>
              <a:off x="5971232" y="4543283"/>
              <a:ext cx="777691" cy="707886"/>
            </a:xfrm>
            <a:prstGeom prst="rect">
              <a:avLst/>
            </a:prstGeom>
            <a:noFill/>
          </p:spPr>
          <p:txBody>
            <a:bodyPr wrap="square" rtlCol="0">
              <a:spAutoFit/>
            </a:bodyPr>
            <a:lstStyle/>
            <a:p>
              <a:r>
                <a:rPr lang="en-US" altLang="ja-JP" sz="4000" b="1" dirty="0">
                  <a:solidFill>
                    <a:schemeClr val="bg2">
                      <a:lumMod val="50000"/>
                    </a:schemeClr>
                  </a:solidFill>
                </a:rPr>
                <a:t>2</a:t>
              </a:r>
              <a:r>
                <a:rPr lang="ja-JP" altLang="en-US" sz="2800" b="1" dirty="0">
                  <a:solidFill>
                    <a:schemeClr val="bg2">
                      <a:lumMod val="50000"/>
                    </a:schemeClr>
                  </a:solidFill>
                </a:rPr>
                <a:t>校</a:t>
              </a:r>
              <a:endParaRPr kumimoji="1" lang="ja-JP" altLang="en-US" sz="2800" b="1" dirty="0">
                <a:solidFill>
                  <a:schemeClr val="bg2">
                    <a:lumMod val="50000"/>
                  </a:schemeClr>
                </a:solidFill>
              </a:endParaRPr>
            </a:p>
          </p:txBody>
        </p:sp>
        <p:sp>
          <p:nvSpPr>
            <p:cNvPr id="66" name="テキスト ボックス 65"/>
            <p:cNvSpPr txBox="1"/>
            <p:nvPr/>
          </p:nvSpPr>
          <p:spPr>
            <a:xfrm>
              <a:off x="5054151" y="5352097"/>
              <a:ext cx="721290" cy="954107"/>
            </a:xfrm>
            <a:prstGeom prst="rect">
              <a:avLst/>
            </a:prstGeom>
            <a:noFill/>
          </p:spPr>
          <p:txBody>
            <a:bodyPr wrap="square" rtlCol="0">
              <a:spAutoFit/>
            </a:bodyPr>
            <a:lstStyle/>
            <a:p>
              <a:pPr algn="ctr"/>
              <a:r>
                <a:rPr lang="ja-JP" altLang="en-US" sz="2800" dirty="0">
                  <a:solidFill>
                    <a:srgbClr val="8DC21F"/>
                  </a:solidFill>
                  <a:latin typeface="HGP創英角ﾎﾟｯﾌﾟ体" panose="040B0A00000000000000" pitchFamily="50" charset="-128"/>
                  <a:ea typeface="HGP創英角ﾎﾟｯﾌﾟ体" panose="040B0A00000000000000" pitchFamily="50" charset="-128"/>
                </a:rPr>
                <a:t>総数</a:t>
              </a:r>
              <a:endParaRPr kumimoji="1" lang="ja-JP" altLang="en-US" sz="2800" dirty="0">
                <a:solidFill>
                  <a:srgbClr val="8DC21F"/>
                </a:solidFill>
                <a:latin typeface="HGP創英角ﾎﾟｯﾌﾟ体" panose="040B0A00000000000000" pitchFamily="50" charset="-128"/>
                <a:ea typeface="HGP創英角ﾎﾟｯﾌﾟ体" panose="040B0A00000000000000" pitchFamily="50" charset="-128"/>
              </a:endParaRPr>
            </a:p>
          </p:txBody>
        </p:sp>
        <p:sp>
          <p:nvSpPr>
            <p:cNvPr id="67" name="テキスト ボックス 66"/>
            <p:cNvSpPr txBox="1"/>
            <p:nvPr/>
          </p:nvSpPr>
          <p:spPr>
            <a:xfrm>
              <a:off x="5960056" y="5290542"/>
              <a:ext cx="1026962" cy="706755"/>
            </a:xfrm>
            <a:prstGeom prst="rect">
              <a:avLst/>
            </a:prstGeom>
            <a:noFill/>
          </p:spPr>
          <p:txBody>
            <a:bodyPr wrap="square" rtlCol="0">
              <a:spAutoFit/>
            </a:bodyPr>
            <a:lstStyle/>
            <a:p>
              <a:r>
                <a:rPr lang="en-US" altLang="ja-JP" sz="4000" b="1" dirty="0">
                  <a:solidFill>
                    <a:schemeClr val="bg2">
                      <a:lumMod val="50000"/>
                    </a:schemeClr>
                  </a:solidFill>
                </a:rPr>
                <a:t>436</a:t>
              </a:r>
              <a:r>
                <a:rPr lang="ja-JP" altLang="en-US" sz="2800" b="1" dirty="0">
                  <a:solidFill>
                    <a:schemeClr val="bg2">
                      <a:lumMod val="50000"/>
                    </a:schemeClr>
                  </a:solidFill>
                </a:rPr>
                <a:t>回答</a:t>
              </a:r>
              <a:endParaRPr kumimoji="1" lang="ja-JP" altLang="en-US" sz="2800" b="1" dirty="0">
                <a:solidFill>
                  <a:schemeClr val="bg2">
                    <a:lumMod val="50000"/>
                  </a:schemeClr>
                </a:solidFill>
              </a:endParaRPr>
            </a:p>
          </p:txBody>
        </p:sp>
      </p:grpSp>
      <p:sp>
        <p:nvSpPr>
          <p:cNvPr id="68" name="テキスト ボックス 67"/>
          <p:cNvSpPr txBox="1"/>
          <p:nvPr/>
        </p:nvSpPr>
        <p:spPr>
          <a:xfrm>
            <a:off x="6910751" y="2845611"/>
            <a:ext cx="1678528" cy="645160"/>
          </a:xfrm>
          <a:prstGeom prst="rect">
            <a:avLst/>
          </a:prstGeom>
          <a:noFill/>
        </p:spPr>
        <p:txBody>
          <a:bodyPr wrap="square" rtlCol="0">
            <a:spAutoFit/>
          </a:bodyP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計</a:t>
            </a:r>
            <a:r>
              <a:rPr kumimoji="1" lang="ja-JP" altLang="en-US" dirty="0"/>
              <a:t> </a:t>
            </a:r>
            <a:r>
              <a:rPr lang="en-US" altLang="ja-JP" sz="3600" b="1" dirty="0">
                <a:solidFill>
                  <a:srgbClr val="8DC21F"/>
                </a:solidFill>
                <a:latin typeface="HGP創英角ﾎﾟｯﾌﾟ体" panose="040B0A00000000000000" pitchFamily="50" charset="-128"/>
                <a:ea typeface="HGP創英角ﾎﾟｯﾌﾟ体" panose="040B0A00000000000000" pitchFamily="50" charset="-128"/>
              </a:rPr>
              <a:t>5</a:t>
            </a: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校</a:t>
            </a:r>
            <a:endPar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p:txBody>
      </p:sp>
      <p:sp>
        <p:nvSpPr>
          <p:cNvPr id="69" name="テキスト ボックス 68"/>
          <p:cNvSpPr txBox="1"/>
          <p:nvPr/>
        </p:nvSpPr>
        <p:spPr>
          <a:xfrm>
            <a:off x="6627537" y="3473160"/>
            <a:ext cx="2923128" cy="829945"/>
          </a:xfrm>
          <a:prstGeom prst="rect">
            <a:avLst/>
          </a:prstGeom>
          <a:noFill/>
        </p:spPr>
        <p:txBody>
          <a:bodyPr wrap="square" rtlCol="0">
            <a:spAutoFit/>
          </a:bodyPr>
          <a:lstStyle/>
          <a:p>
            <a:pPr algn="ct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延べ </a:t>
            </a:r>
            <a:r>
              <a:rPr kumimoji="1" lang="en-US" altLang="ja-JP" sz="4800" b="1" dirty="0">
                <a:solidFill>
                  <a:srgbClr val="009FE8"/>
                </a:solidFill>
                <a:latin typeface="HGP創英角ﾎﾟｯﾌﾟ体" panose="040B0A00000000000000" pitchFamily="50" charset="-128"/>
                <a:ea typeface="HGP創英角ﾎﾟｯﾌﾟ体" panose="040B0A00000000000000" pitchFamily="50" charset="-128"/>
              </a:rPr>
              <a:t>1,354</a:t>
            </a:r>
            <a:r>
              <a:rPr kumimoji="1" lang="en-US" altLang="ja-JP" sz="4000" b="1" dirty="0"/>
              <a:t> </a:t>
            </a:r>
            <a:r>
              <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rPr>
              <a:t>名</a:t>
            </a:r>
            <a:endParaRPr kumimoji="1" lang="ja-JP" altLang="en-US" dirty="0">
              <a:solidFill>
                <a:schemeClr val="bg2">
                  <a:lumMod val="50000"/>
                </a:schemeClr>
              </a:solidFill>
              <a:latin typeface="HGS創英角ﾎﾟｯﾌﾟ体" panose="040B0A00000000000000" pitchFamily="50" charset="-128"/>
              <a:ea typeface="HGS創英角ﾎﾟｯﾌﾟ体" panose="040B0A00000000000000" pitchFamily="50" charset="-128"/>
            </a:endParaRPr>
          </a:p>
        </p:txBody>
      </p:sp>
      <p:grpSp>
        <p:nvGrpSpPr>
          <p:cNvPr id="72" name="グループ化 71"/>
          <p:cNvGrpSpPr/>
          <p:nvPr/>
        </p:nvGrpSpPr>
        <p:grpSpPr>
          <a:xfrm>
            <a:off x="5707799" y="3138148"/>
            <a:ext cx="676273" cy="1108061"/>
            <a:chOff x="5789240" y="3009604"/>
            <a:chExt cx="676273" cy="1108061"/>
          </a:xfrm>
        </p:grpSpPr>
        <p:sp>
          <p:nvSpPr>
            <p:cNvPr id="73" name="二等辺三角形 72"/>
            <p:cNvSpPr/>
            <p:nvPr/>
          </p:nvSpPr>
          <p:spPr>
            <a:xfrm rot="5400000">
              <a:off x="5705741" y="3357893"/>
              <a:ext cx="1108061" cy="411483"/>
            </a:xfrm>
            <a:prstGeom prst="triangle">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5789240" y="3281270"/>
              <a:ext cx="411483" cy="564728"/>
            </a:xfrm>
            <a:prstGeom prst="rect">
              <a:avLst/>
            </a:prstGeom>
            <a:solidFill>
              <a:srgbClr val="0EC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5" name="テキスト ボックス 74"/>
          <p:cNvSpPr txBox="1"/>
          <p:nvPr/>
        </p:nvSpPr>
        <p:spPr>
          <a:xfrm>
            <a:off x="6077847" y="2263725"/>
            <a:ext cx="3775394" cy="307777"/>
          </a:xfrm>
          <a:prstGeom prst="rect">
            <a:avLst/>
          </a:prstGeom>
          <a:noFill/>
        </p:spPr>
        <p:txBody>
          <a:bodyPr wrap="none" rtlCol="0">
            <a:spAutoFit/>
          </a:bodyPr>
          <a:lstStyle/>
          <a:p>
            <a:pPr algn="ctr"/>
            <a:r>
              <a:rPr lang="ja-JP" altLang="en-US" sz="1400" b="1" dirty="0"/>
              <a:t>たくさん</a:t>
            </a:r>
            <a:r>
              <a:rPr kumimoji="1" lang="ja-JP" altLang="en-US" sz="1400" b="1" dirty="0"/>
              <a:t>の高校生にご協力いただきました！</a:t>
            </a:r>
            <a:endParaRPr kumimoji="1" lang="ja-JP" altLang="en-US" sz="1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amp;O) 7"/>
          <p:cNvGraphicFramePr>
            <a:graphicFrameLocks noChangeAspect="1"/>
          </p:cNvGraphicFramePr>
          <p:nvPr/>
        </p:nvGraphicFramePr>
        <p:xfrm>
          <a:off x="876935" y="1089660"/>
          <a:ext cx="8152765" cy="4806950"/>
        </p:xfrm>
        <a:graphic>
          <a:graphicData uri="http://schemas.openxmlformats.org/presentationml/2006/ole">
            <mc:AlternateContent xmlns:mc="http://schemas.openxmlformats.org/markup-compatibility/2006">
              <mc:Choice xmlns:v="urn:schemas-microsoft-com:vml" Requires="v">
                <p:oleObj spid="_x0000_s9" name="" r:id="rId1" imgW="4381500" imgH="2583180" progId="Excel.Sheet.12">
                  <p:link updateAutomatic="1"/>
                </p:oleObj>
              </mc:Choice>
              <mc:Fallback>
                <p:oleObj name="" r:id="rId1" imgW="4381500" imgH="2583180" progId="Excel.Sheet.12">
                  <p:link updateAutomatic="1"/>
                  <p:pic>
                    <p:nvPicPr>
                      <p:cNvPr id="0" name="図形 8"/>
                      <p:cNvPicPr/>
                      <p:nvPr/>
                    </p:nvPicPr>
                    <p:blipFill>
                      <a:blip r:embed="rId2"/>
                      <a:stretch>
                        <a:fillRect/>
                      </a:stretch>
                    </p:blipFill>
                    <p:spPr>
                      <a:xfrm>
                        <a:off x="876935" y="1089660"/>
                        <a:ext cx="8152765" cy="4806950"/>
                      </a:xfrm>
                      <a:prstGeom prst="rect">
                        <a:avLst/>
                      </a:prstGeom>
                    </p:spPr>
                  </p:pic>
                </p:oleObj>
              </mc:Fallback>
            </mc:AlternateContent>
          </a:graphicData>
        </a:graphic>
      </p:graphicFrame>
      <p:sp>
        <p:nvSpPr>
          <p:cNvPr id="2" name="テキスト ボックス 1"/>
          <p:cNvSpPr txBox="1"/>
          <p:nvPr/>
        </p:nvSpPr>
        <p:spPr>
          <a:xfrm>
            <a:off x="604350" y="700034"/>
            <a:ext cx="3230880" cy="460375"/>
          </a:xfrm>
          <a:prstGeom prst="rect">
            <a:avLst/>
          </a:prstGeom>
          <a:noFill/>
        </p:spPr>
        <p:txBody>
          <a:bodyPr wrap="none" rtlCol="0" anchor="ctr">
            <a:spAutoFit/>
          </a:bodyPr>
          <a:lstStyle/>
          <a:p>
            <a:pPr algn="l"/>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sym typeface="+mn-ea"/>
              </a:rPr>
              <a:t>回答した高校生の学年</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a:off x="649224" y="5468111"/>
            <a:ext cx="8642350" cy="859536"/>
            <a:chOff x="649224" y="5468111"/>
            <a:chExt cx="8642350" cy="859536"/>
          </a:xfrm>
        </p:grpSpPr>
        <p:sp>
          <p:nvSpPr>
            <p:cNvPr id="29" name="角丸四角形 28"/>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526159" y="5485047"/>
              <a:ext cx="7765415" cy="829945"/>
            </a:xfrm>
            <a:prstGeom prst="rect">
              <a:avLst/>
            </a:prstGeom>
            <a:noFill/>
          </p:spPr>
          <p:txBody>
            <a:bodyPr wrap="square" rtlCol="0">
              <a:spAutoFit/>
            </a:bodyPr>
            <a:lstStyle/>
            <a:p>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今回のアンケート対象者のうち約</a:t>
              </a:r>
              <a:r>
                <a:rPr lang="en-US" altLang="ja-JP" sz="1600" dirty="0">
                  <a:solidFill>
                    <a:schemeClr val="bg2">
                      <a:lumMod val="50000"/>
                    </a:schemeClr>
                  </a:solidFill>
                  <a:latin typeface="メイリオ" panose="020B0604030504040204" pitchFamily="50" charset="-128"/>
                  <a:ea typeface="メイリオ" panose="020B0604030504040204" pitchFamily="50" charset="-128"/>
                  <a:sym typeface="+mn-ea"/>
                </a:rPr>
                <a:t>40%</a:t>
              </a:r>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は</a:t>
              </a:r>
              <a:r>
                <a:rPr lang="en-US" altLang="ja-JP" sz="1600" dirty="0">
                  <a:solidFill>
                    <a:schemeClr val="bg2">
                      <a:lumMod val="50000"/>
                    </a:schemeClr>
                  </a:solidFill>
                  <a:latin typeface="メイリオ" panose="020B0604030504040204" pitchFamily="50" charset="-128"/>
                  <a:ea typeface="メイリオ" panose="020B0604030504040204" pitchFamily="50" charset="-128"/>
                  <a:sym typeface="+mn-ea"/>
                </a:rPr>
                <a:t>3</a:t>
              </a:r>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年生となっている。集計期間は</a:t>
              </a:r>
              <a:r>
                <a:rPr lang="en-US" altLang="ja-JP" sz="1600" dirty="0">
                  <a:solidFill>
                    <a:schemeClr val="bg2">
                      <a:lumMod val="50000"/>
                    </a:schemeClr>
                  </a:solidFill>
                  <a:latin typeface="メイリオ" panose="020B0604030504040204" pitchFamily="50" charset="-128"/>
                  <a:ea typeface="メイリオ" panose="020B0604030504040204" pitchFamily="50" charset="-128"/>
                  <a:sym typeface="+mn-ea"/>
                </a:rPr>
                <a:t>2023</a:t>
              </a:r>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年の</a:t>
              </a:r>
              <a:r>
                <a:rPr lang="en-US" altLang="ja-JP" sz="1600" dirty="0">
                  <a:solidFill>
                    <a:schemeClr val="bg2">
                      <a:lumMod val="50000"/>
                    </a:schemeClr>
                  </a:solidFill>
                  <a:latin typeface="メイリオ" panose="020B0604030504040204" pitchFamily="50" charset="-128"/>
                  <a:ea typeface="メイリオ" panose="020B0604030504040204" pitchFamily="50" charset="-128"/>
                  <a:sym typeface="+mn-ea"/>
                </a:rPr>
                <a:t>7</a:t>
              </a:r>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月～</a:t>
              </a:r>
              <a:r>
                <a:rPr lang="en-US" altLang="ja-JP" sz="1600" dirty="0">
                  <a:solidFill>
                    <a:schemeClr val="bg2">
                      <a:lumMod val="50000"/>
                    </a:schemeClr>
                  </a:solidFill>
                  <a:latin typeface="メイリオ" panose="020B0604030504040204" pitchFamily="50" charset="-128"/>
                  <a:ea typeface="メイリオ" panose="020B0604030504040204" pitchFamily="50" charset="-128"/>
                  <a:sym typeface="+mn-ea"/>
                </a:rPr>
                <a:t>8</a:t>
              </a:r>
              <a:r>
                <a:rPr lang="ja-JP" altLang="en-US" sz="1600" dirty="0">
                  <a:solidFill>
                    <a:schemeClr val="bg2">
                      <a:lumMod val="50000"/>
                    </a:schemeClr>
                  </a:solidFill>
                  <a:latin typeface="メイリオ" panose="020B0604030504040204" pitchFamily="50" charset="-128"/>
                  <a:ea typeface="メイリオ" panose="020B0604030504040204" pitchFamily="50" charset="-128"/>
                  <a:sym typeface="+mn-ea"/>
                </a:rPr>
                <a:t>月であり、求人票が公開がされ、企業探しを本格的に始める時期での結果となっている。</a:t>
              </a:r>
              <a:endParaRPr kumimoji="1" lang="ja-JP" altLang="en-US" sz="1600" dirty="0">
                <a:solidFill>
                  <a:schemeClr val="bg2">
                    <a:lumMod val="50000"/>
                  </a:schemeClr>
                </a:solidFill>
                <a:latin typeface="メイリオ" panose="020B0604030504040204" pitchFamily="50" charset="-128"/>
                <a:ea typeface="メイリオ" panose="020B0604030504040204" pitchFamily="50" charset="-128"/>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amp;O) 7"/>
          <p:cNvGraphicFramePr>
            <a:graphicFrameLocks noChangeAspect="1"/>
          </p:cNvGraphicFramePr>
          <p:nvPr/>
        </p:nvGraphicFramePr>
        <p:xfrm>
          <a:off x="1294130" y="1028065"/>
          <a:ext cx="7997190" cy="4801235"/>
        </p:xfrm>
        <a:graphic>
          <a:graphicData uri="http://schemas.openxmlformats.org/presentationml/2006/ole">
            <mc:AlternateContent xmlns:mc="http://schemas.openxmlformats.org/markup-compatibility/2006">
              <mc:Choice xmlns:v="urn:schemas-microsoft-com:vml" Requires="v">
                <p:oleObj spid="_x0000_s9" name="" r:id="rId1" imgW="4328160" imgH="2598420" progId="Excel.Sheet.12">
                  <p:link updateAutomatic="1"/>
                </p:oleObj>
              </mc:Choice>
              <mc:Fallback>
                <p:oleObj name="" r:id="rId1" imgW="4328160" imgH="2598420" progId="Excel.Sheet.12">
                  <p:link updateAutomatic="1"/>
                  <p:pic>
                    <p:nvPicPr>
                      <p:cNvPr id="0" name="図形 8"/>
                      <p:cNvPicPr/>
                      <p:nvPr/>
                    </p:nvPicPr>
                    <p:blipFill>
                      <a:blip r:embed="rId2"/>
                      <a:stretch>
                        <a:fillRect/>
                      </a:stretch>
                    </p:blipFill>
                    <p:spPr>
                      <a:xfrm>
                        <a:off x="1294130" y="1028065"/>
                        <a:ext cx="7997190" cy="4801235"/>
                      </a:xfrm>
                      <a:prstGeom prst="rect">
                        <a:avLst/>
                      </a:prstGeom>
                    </p:spPr>
                  </p:pic>
                </p:oleObj>
              </mc:Fallback>
            </mc:AlternateContent>
          </a:graphicData>
        </a:graphic>
      </p:graphicFrame>
      <p:sp>
        <p:nvSpPr>
          <p:cNvPr id="2" name="テキスト ボックス 1"/>
          <p:cNvSpPr txBox="1"/>
          <p:nvPr/>
        </p:nvSpPr>
        <p:spPr>
          <a:xfrm>
            <a:off x="604350" y="699389"/>
            <a:ext cx="295465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高校生の進路希望先</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高校生アンケート概要</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a:off x="649224" y="5468111"/>
            <a:ext cx="8642350" cy="859536"/>
            <a:chOff x="649224" y="5468111"/>
            <a:chExt cx="8642350" cy="859536"/>
          </a:xfrm>
        </p:grpSpPr>
        <p:sp>
          <p:nvSpPr>
            <p:cNvPr id="29" name="角丸四角形 28"/>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1526159" y="5485047"/>
              <a:ext cx="7765415" cy="829945"/>
            </a:xfrm>
            <a:prstGeom prst="rect">
              <a:avLst/>
            </a:prstGeom>
            <a:noFill/>
          </p:spPr>
          <p:txBody>
            <a:bodyPr wrap="square" rtlCol="0">
              <a:spAutoFit/>
            </a:bodyPr>
            <a:lstStyle/>
            <a:p>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今回はアンケート回答者の</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43</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が就職を希望しているという結果になった。回答対象者の</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50</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％以上が</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1</a:t>
              </a:r>
              <a:r>
                <a:rPr kumimoji="1" lang="ja-JP" altLang="en-US" sz="1600" dirty="0" err="1">
                  <a:solidFill>
                    <a:schemeClr val="bg2">
                      <a:lumMod val="50000"/>
                    </a:schemeClr>
                  </a:solidFill>
                  <a:latin typeface="メイリオ" panose="020B0604030504040204" pitchFamily="50" charset="-128"/>
                  <a:ea typeface="メイリオ" panose="020B0604030504040204" pitchFamily="50" charset="-128"/>
                </a:rPr>
                <a:t>，</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2</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年生であることから、</a:t>
              </a:r>
              <a:r>
                <a:rPr kumimoji="1" lang="en-US" altLang="ja-JP" sz="1600" dirty="0">
                  <a:solidFill>
                    <a:schemeClr val="bg2">
                      <a:lumMod val="50000"/>
                    </a:schemeClr>
                  </a:solidFill>
                  <a:latin typeface="メイリオ" panose="020B0604030504040204" pitchFamily="50" charset="-128"/>
                  <a:ea typeface="メイリオ" panose="020B0604030504040204" pitchFamily="50" charset="-128"/>
                </a:rPr>
                <a:t>3</a:t>
              </a:r>
              <a:r>
                <a:rPr kumimoji="1" lang="ja-JP" altLang="en-US" sz="1600" dirty="0">
                  <a:solidFill>
                    <a:schemeClr val="bg2">
                      <a:lumMod val="50000"/>
                    </a:schemeClr>
                  </a:solidFill>
                  <a:latin typeface="メイリオ" panose="020B0604030504040204" pitchFamily="50" charset="-128"/>
                  <a:ea typeface="メイリオ" panose="020B0604030504040204" pitchFamily="50" charset="-128"/>
                </a:rPr>
                <a:t>年生になる前から就職希望を決定しる高校生</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も一定数以上存在する可能性が高い。</a:t>
              </a:r>
              <a:endParaRPr kumimoji="1" lang="ja-JP" altLang="en-US" sz="1600" dirty="0">
                <a:solidFill>
                  <a:schemeClr val="bg2">
                    <a:lumMod val="50000"/>
                  </a:schemeClr>
                </a:solidFill>
                <a:latin typeface="メイリオ" panose="020B0604030504040204" pitchFamily="50" charset="-128"/>
                <a:ea typeface="メイリオ" panose="020B0604030504040204" pitchFamily="50" charset="-128"/>
              </a:endParaRPr>
            </a:p>
          </p:txBody>
        </p:sp>
      </p:grpSp>
      <p:sp>
        <p:nvSpPr>
          <p:cNvPr id="3" name="テキストボックス 2"/>
          <p:cNvSpPr txBox="1"/>
          <p:nvPr/>
        </p:nvSpPr>
        <p:spPr>
          <a:xfrm>
            <a:off x="6244590" y="4185285"/>
            <a:ext cx="2459990" cy="275590"/>
          </a:xfrm>
          <a:prstGeom prst="rect">
            <a:avLst/>
          </a:prstGeom>
          <a:noFill/>
        </p:spPr>
        <p:txBody>
          <a:bodyPr wrap="square" rtlCol="0">
            <a:spAutoFit/>
          </a:bodyPr>
          <a:p>
            <a:pPr algn="r"/>
            <a:r>
              <a:rPr lang="en-US" altLang="ja-JP" sz="12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進路希望先回答総数　</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1,243</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amp;O) 3"/>
          <p:cNvGraphicFramePr>
            <a:graphicFrameLocks noChangeAspect="1"/>
          </p:cNvGraphicFramePr>
          <p:nvPr/>
        </p:nvGraphicFramePr>
        <p:xfrm>
          <a:off x="905510" y="1022985"/>
          <a:ext cx="8094345" cy="4811395"/>
        </p:xfrm>
        <a:graphic>
          <a:graphicData uri="http://schemas.openxmlformats.org/presentationml/2006/ole">
            <mc:AlternateContent xmlns:mc="http://schemas.openxmlformats.org/markup-compatibility/2006">
              <mc:Choice xmlns:v="urn:schemas-microsoft-com:vml" Requires="v">
                <p:oleObj spid="_x0000_s5" name="" r:id="rId1" imgW="4358640" imgH="2590800" progId="Excel.Sheet.12">
                  <p:link updateAutomatic="1"/>
                </p:oleObj>
              </mc:Choice>
              <mc:Fallback>
                <p:oleObj name="" r:id="rId1" imgW="4358640" imgH="2590800" progId="Excel.Sheet.12">
                  <p:link updateAutomatic="1"/>
                  <p:pic>
                    <p:nvPicPr>
                      <p:cNvPr id="0" name="図形 4"/>
                      <p:cNvPicPr/>
                      <p:nvPr/>
                    </p:nvPicPr>
                    <p:blipFill>
                      <a:blip r:embed="rId2"/>
                      <a:stretch>
                        <a:fillRect/>
                      </a:stretch>
                    </p:blipFill>
                    <p:spPr>
                      <a:xfrm>
                        <a:off x="905510" y="1022985"/>
                        <a:ext cx="8094345" cy="4811395"/>
                      </a:xfrm>
                      <a:prstGeom prst="rect">
                        <a:avLst/>
                      </a:prstGeom>
                    </p:spPr>
                  </p:pic>
                </p:oleObj>
              </mc:Fallback>
            </mc:AlternateContent>
          </a:graphicData>
        </a:graphic>
      </p:graphicFrame>
      <p:sp>
        <p:nvSpPr>
          <p:cNvPr id="2" name="テキスト ボックス 1"/>
          <p:cNvSpPr txBox="1"/>
          <p:nvPr/>
        </p:nvSpPr>
        <p:spPr>
          <a:xfrm>
            <a:off x="604350" y="699389"/>
            <a:ext cx="2954655"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高校生の就職希望先</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485047"/>
              <a:ext cx="7765415" cy="830997"/>
            </a:xfrm>
            <a:prstGeom prst="rect">
              <a:avLst/>
            </a:prstGeom>
            <a:noFill/>
          </p:spPr>
          <p:txBody>
            <a:bodyPr wrap="square" rtlCol="0">
              <a:spAutoFit/>
            </a:bodyPr>
            <a:lstStyle/>
            <a:p>
              <a:r>
                <a:rPr lang="ja-JP" altLang="en-US" sz="1600" dirty="0">
                  <a:solidFill>
                    <a:schemeClr val="bg2">
                      <a:lumMod val="50000"/>
                    </a:schemeClr>
                  </a:solidFill>
                  <a:latin typeface="メイリオ" panose="020B0604030504040204" pitchFamily="50" charset="-128"/>
                  <a:ea typeface="メイリオ" panose="020B0604030504040204" pitchFamily="50" charset="-128"/>
                </a:rPr>
                <a:t>就職を希望していると回答した高校生のうち、約</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3</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分の</a:t>
              </a:r>
              <a:r>
                <a:rPr lang="en-US" altLang="ja-JP" sz="1600" dirty="0">
                  <a:solidFill>
                    <a:schemeClr val="bg2">
                      <a:lumMod val="50000"/>
                    </a:schemeClr>
                  </a:solidFill>
                  <a:latin typeface="メイリオ" panose="020B0604030504040204" pitchFamily="50" charset="-128"/>
                  <a:ea typeface="メイリオ" panose="020B0604030504040204" pitchFamily="50" charset="-128"/>
                </a:rPr>
                <a:t>2</a:t>
              </a:r>
              <a:r>
                <a:rPr lang="ja-JP" altLang="en-US" sz="1600" dirty="0">
                  <a:solidFill>
                    <a:schemeClr val="bg2">
                      <a:lumMod val="50000"/>
                    </a:schemeClr>
                  </a:solidFill>
                  <a:latin typeface="メイリオ" panose="020B0604030504040204" pitchFamily="50" charset="-128"/>
                  <a:ea typeface="メイリオ" panose="020B0604030504040204" pitchFamily="50" charset="-128"/>
                </a:rPr>
                <a:t>が福島県内での就職を希望しているという結果になった。高卒からの就職で県外を希望する割合は低いため、地元におけるアプローチを強化することが、高卒採用を成功に導く可能性が高い。</a:t>
              </a:r>
              <a:endParaRPr kumimoji="1" lang="ja-JP" altLang="en-US" sz="1600" dirty="0">
                <a:solidFill>
                  <a:schemeClr val="bg2">
                    <a:lumMod val="50000"/>
                  </a:schemeClr>
                </a:solidFill>
                <a:latin typeface="メイリオ" panose="020B0604030504040204" pitchFamily="50" charset="-128"/>
                <a:ea typeface="メイリオ" panose="020B0604030504040204" pitchFamily="50" charset="-128"/>
              </a:endParaRPr>
            </a:p>
          </p:txBody>
        </p:sp>
      </p:grpSp>
      <p:sp>
        <p:nvSpPr>
          <p:cNvPr id="3" name="テキストボックス 2"/>
          <p:cNvSpPr txBox="1"/>
          <p:nvPr/>
        </p:nvSpPr>
        <p:spPr>
          <a:xfrm>
            <a:off x="6205855" y="4184650"/>
            <a:ext cx="2459990" cy="275590"/>
          </a:xfrm>
          <a:prstGeom prst="rect">
            <a:avLst/>
          </a:prstGeom>
          <a:noFill/>
        </p:spPr>
        <p:txBody>
          <a:bodyPr wrap="square" rtlCol="0">
            <a:spAutoFit/>
          </a:bodyPr>
          <a:p>
            <a:pPr algn="r"/>
            <a:r>
              <a:rPr lang="en-US" altLang="ja-JP" sz="120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就職希望者回答総数　</a:t>
            </a:r>
            <a:r>
              <a:rPr lang="en-US" altLang="ja-JP" sz="1200">
                <a:latin typeface="メイリオ" panose="020B0604030504040204" pitchFamily="50" charset="-128"/>
                <a:ea typeface="メイリオ" panose="020B0604030504040204" pitchFamily="50" charset="-128"/>
                <a:cs typeface="メイリオ" panose="020B0604030504040204" pitchFamily="50" charset="-128"/>
              </a:rPr>
              <a:t>639</a:t>
            </a:r>
            <a:r>
              <a:rPr lang="ja-JP" altLang="en-US" sz="1200">
                <a:latin typeface="メイリオ" panose="020B0604030504040204" pitchFamily="50" charset="-128"/>
                <a:ea typeface="メイリオ" panose="020B0604030504040204" pitchFamily="50" charset="-128"/>
                <a:cs typeface="メイリオ" panose="020B0604030504040204" pitchFamily="50" charset="-128"/>
              </a:rPr>
              <a:t>名</a:t>
            </a:r>
            <a:endParaRPr lang="ja-JP" altLang="en-US" sz="120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340197"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高校生の就職先選びのポイント（複数回答）</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pSp>
        <p:nvGrpSpPr>
          <p:cNvPr id="6" name="グループ化 5"/>
          <p:cNvGrpSpPr/>
          <p:nvPr/>
        </p:nvGrpSpPr>
        <p:grpSpPr>
          <a:xfrm>
            <a:off x="649224" y="5468111"/>
            <a:ext cx="8642350" cy="859536"/>
            <a:chOff x="649224" y="5468111"/>
            <a:chExt cx="8642350" cy="859536"/>
          </a:xfrm>
        </p:grpSpPr>
        <p:sp>
          <p:nvSpPr>
            <p:cNvPr id="7" name="角丸四角形 6"/>
            <p:cNvSpPr/>
            <p:nvPr/>
          </p:nvSpPr>
          <p:spPr>
            <a:xfrm>
              <a:off x="1005840" y="5468111"/>
              <a:ext cx="8268335" cy="840613"/>
            </a:xfrm>
            <a:prstGeom prst="roundRect">
              <a:avLst/>
            </a:prstGeom>
            <a:no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649224" y="5468111"/>
              <a:ext cx="859536" cy="859536"/>
            </a:xfrm>
            <a:prstGeom prst="ellipse">
              <a:avLst/>
            </a:prstGeom>
            <a:solidFill>
              <a:srgbClr val="0EC89C"/>
            </a:solidFill>
            <a:ln w="25400">
              <a:solidFill>
                <a:srgbClr val="0EC8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716724" y="5526149"/>
              <a:ext cx="724535" cy="724535"/>
            </a:xfrm>
            <a:prstGeom prst="ellipse">
              <a:avLst/>
            </a:prstGeom>
            <a:solidFill>
              <a:srgbClr val="0EC89C"/>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72020" y="5743312"/>
              <a:ext cx="813941" cy="369332"/>
            </a:xfrm>
            <a:prstGeom prst="rect">
              <a:avLst/>
            </a:prstGeom>
            <a:noFill/>
          </p:spPr>
          <p:txBody>
            <a:bodyPr wrap="none" rtlCol="0">
              <a:spAutoFit/>
            </a:bodyPr>
            <a:lstStyle/>
            <a:p>
              <a:pPr algn="ctr"/>
              <a:r>
                <a:rPr kumimoji="1" lang="en-US" altLang="ja-JP" b="1" dirty="0">
                  <a:solidFill>
                    <a:schemeClr val="bg1"/>
                  </a:solidFill>
                  <a:latin typeface="メイリオ" panose="020B0604030504040204" pitchFamily="50" charset="-128"/>
                  <a:ea typeface="メイリオ" panose="020B0604030504040204" pitchFamily="50" charset="-128"/>
                </a:rPr>
                <a:t>Point</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159" y="5570060"/>
              <a:ext cx="7765415" cy="737235"/>
            </a:xfrm>
            <a:prstGeom prst="rect">
              <a:avLst/>
            </a:prstGeom>
            <a:noFill/>
          </p:spPr>
          <p:txBody>
            <a:bodyPr wrap="square" rtlCol="0">
              <a:spAutoFit/>
            </a:bodyPr>
            <a:lstStyle/>
            <a:p>
              <a:r>
                <a:rPr lang="ja-JP" altLang="en-US" sz="1400" dirty="0">
                  <a:solidFill>
                    <a:schemeClr val="bg2">
                      <a:lumMod val="50000"/>
                    </a:schemeClr>
                  </a:solidFill>
                  <a:latin typeface="メイリオ" panose="020B0604030504040204" pitchFamily="50" charset="-128"/>
                  <a:ea typeface="メイリオ" panose="020B0604030504040204" pitchFamily="50" charset="-128"/>
                </a:rPr>
                <a:t>就職先選びのポイント上位は「仕事内容」 「給料」 「働きやすさ」となっている。また、「職場の雰囲気」は、求人票の文字情報だけでは伝えられる内容に限界があるため、画像・動画を使った採用ツールの準備、または応募前職場見学の実施などが重要となる。</a:t>
              </a:r>
              <a:endParaRPr lang="en-US" altLang="ja-JP" sz="1400" dirty="0">
                <a:solidFill>
                  <a:schemeClr val="bg2">
                    <a:lumMod val="50000"/>
                  </a:schemeClr>
                </a:solidFill>
                <a:latin typeface="メイリオ" panose="020B0604030504040204" pitchFamily="50" charset="-128"/>
                <a:ea typeface="メイリオ" panose="020B0604030504040204" pitchFamily="50" charset="-128"/>
              </a:endParaRPr>
            </a:p>
          </p:txBody>
        </p:sp>
      </p:grpSp>
      <p:graphicFrame>
        <p:nvGraphicFramePr>
          <p:cNvPr id="5" name="オブジェクト(&amp;O) 4"/>
          <p:cNvGraphicFramePr>
            <a:graphicFrameLocks noChangeAspect="1"/>
          </p:cNvGraphicFramePr>
          <p:nvPr/>
        </p:nvGraphicFramePr>
        <p:xfrm>
          <a:off x="605155" y="1155700"/>
          <a:ext cx="8669020" cy="4312285"/>
        </p:xfrm>
        <a:graphic>
          <a:graphicData uri="http://schemas.openxmlformats.org/presentationml/2006/ole">
            <mc:AlternateContent xmlns:mc="http://schemas.openxmlformats.org/markup-compatibility/2006">
              <mc:Choice xmlns:v="urn:schemas-microsoft-com:vml" Requires="v">
                <p:oleObj spid="_x0000_s14" name="" r:id="rId1" imgW="6118860" imgH="3139440" progId="Excel.Sheet.12">
                  <p:link updateAutomatic="1"/>
                </p:oleObj>
              </mc:Choice>
              <mc:Fallback>
                <p:oleObj name="" r:id="rId1" imgW="6118860" imgH="3139440" progId="Excel.Sheet.12">
                  <p:link updateAutomatic="1"/>
                  <p:pic>
                    <p:nvPicPr>
                      <p:cNvPr id="0" name="図形 13"/>
                      <p:cNvPicPr/>
                      <p:nvPr/>
                    </p:nvPicPr>
                    <p:blipFill>
                      <a:blip r:embed="rId2"/>
                      <a:stretch>
                        <a:fillRect/>
                      </a:stretch>
                    </p:blipFill>
                    <p:spPr>
                      <a:xfrm>
                        <a:off x="605155" y="1155700"/>
                        <a:ext cx="8669020" cy="4312285"/>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6647974"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高校生の就職先選びのポイント　その他の回答</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nvGraphicFramePr>
        <p:xfrm>
          <a:off x="648322" y="1268413"/>
          <a:ext cx="8625852" cy="5040315"/>
        </p:xfrm>
        <a:graphic>
          <a:graphicData uri="http://schemas.openxmlformats.org/drawingml/2006/table">
            <a:tbl>
              <a:tblPr bandRow="1">
                <a:tableStyleId>{68D230F3-CF80-4859-8CE7-A43EE81993B5}</a:tableStyleId>
              </a:tblPr>
              <a:tblGrid>
                <a:gridCol w="4312926"/>
                <a:gridCol w="4312926"/>
              </a:tblGrid>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●土・日休みの会社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●休みの日数が多いところ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●先輩がいる会社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●企業理念がしっかりしている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●将来の安定性</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●寮のある会社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●転勤のない会社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●安定したところ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008063">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●やりがいのある会社</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ja-JP" altLang="en-US" b="1" dirty="0">
                          <a:solidFill>
                            <a:schemeClr val="bg2">
                              <a:lumMod val="50000"/>
                            </a:schemeClr>
                          </a:solidFill>
                          <a:latin typeface="メイリオ" panose="020B0604030504040204" pitchFamily="50" charset="-128"/>
                          <a:ea typeface="メイリオ" panose="020B0604030504040204" pitchFamily="50" charset="-128"/>
                        </a:rPr>
                        <a:t>●勤務時間のしっかりしている会社</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04350" y="699389"/>
            <a:ext cx="4801314" cy="461665"/>
          </a:xfrm>
          <a:prstGeom prst="rect">
            <a:avLst/>
          </a:prstGeom>
          <a:noFill/>
        </p:spPr>
        <p:txBody>
          <a:bodyPr wrap="none" rtlCol="0" anchor="ctr">
            <a:spAutoFit/>
          </a:bodyPr>
          <a:lstStyle/>
          <a:p>
            <a:r>
              <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rPr>
              <a:t>高校生の進路についての悩みごと</a:t>
            </a:r>
            <a:endParaRPr lang="ja-JP" altLang="en-US" sz="24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424356" y="62037"/>
            <a:ext cx="6238668" cy="584775"/>
          </a:xfrm>
          <a:prstGeom prst="rect">
            <a:avLst/>
          </a:prstGeom>
          <a:noFill/>
        </p:spPr>
        <p:txBody>
          <a:bodyPr wrap="square" rtlCol="0" anchor="ctr">
            <a:spAutoFit/>
          </a:bodyPr>
          <a:lstStyle/>
          <a:p>
            <a:r>
              <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rPr>
              <a:t>高校生アンケート結果</a:t>
            </a:r>
            <a:endParaRPr lang="ja-JP" altLang="en-US" sz="3200" b="1"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nvGraphicFramePr>
        <p:xfrm>
          <a:off x="648335" y="1268730"/>
          <a:ext cx="8625840" cy="4930140"/>
        </p:xfrm>
        <a:graphic>
          <a:graphicData uri="http://schemas.openxmlformats.org/drawingml/2006/table">
            <a:tbl>
              <a:tblPr bandRow="1">
                <a:tableStyleId>{5FD0F851-EC5A-4D38-B0AD-8093EC10F338}</a:tableStyleId>
              </a:tblPr>
              <a:tblGrid>
                <a:gridCol w="4312920"/>
                <a:gridCol w="4312920"/>
              </a:tblGrid>
              <a:tr h="1232535">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●採用条件や就職するための必要な資格。</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●なかなか将来が決まらない。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232535">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●年間の休日数と業務時間が知りたい。</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●まだどのような職業につくか決まっていないので、迷っています。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232535">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●介護や社会福祉系の仕事情報が欲しい。 </a:t>
                      </a:r>
                      <a:endParaRPr kumimoji="1"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ja-JP" altLang="en-US" b="1" dirty="0">
                          <a:solidFill>
                            <a:schemeClr val="bg2">
                              <a:lumMod val="50000"/>
                            </a:schemeClr>
                          </a:solidFill>
                          <a:latin typeface="メイリオ" panose="020B0604030504040204" pitchFamily="50" charset="-128"/>
                          <a:ea typeface="メイリオ" panose="020B0604030504040204" pitchFamily="50" charset="-128"/>
                        </a:rPr>
                        <a:t>●コロナの影響で就職状況がどんななのか知りたい。</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r h="1232535">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●ＩＴ関連の情報。</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c>
                  <a:txBody>
                    <a:bodyPr/>
                    <a:lstStyle/>
                    <a:p>
                      <a:r>
                        <a:rPr lang="ja-JP" altLang="en-US" b="1" dirty="0">
                          <a:solidFill>
                            <a:schemeClr val="bg2">
                              <a:lumMod val="50000"/>
                            </a:schemeClr>
                          </a:solidFill>
                          <a:latin typeface="メイリオ" panose="020B0604030504040204" pitchFamily="50" charset="-128"/>
                          <a:ea typeface="メイリオ" panose="020B0604030504040204" pitchFamily="50" charset="-128"/>
                        </a:rPr>
                        <a:t>●産休・育休制度を知りたい。</a:t>
                      </a:r>
                      <a:endParaRPr lang="ja-JP" altLang="en-US" b="1" dirty="0">
                        <a:solidFill>
                          <a:schemeClr val="bg2">
                            <a:lumMod val="50000"/>
                          </a:schemeClr>
                        </a:solidFill>
                        <a:latin typeface="メイリオ" panose="020B0604030504040204" pitchFamily="50" charset="-128"/>
                        <a:ea typeface="メイリオ" panose="020B0604030504040204" pitchFamily="50" charset="-128"/>
                      </a:endParaRPr>
                    </a:p>
                  </a:txBody>
                  <a:tcPr anchor="ctr"/>
                </a:tc>
              </a:tr>
            </a:tbl>
          </a:graphicData>
        </a:graphic>
      </p:graphicFrame>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2087</Words>
  <Application>WPS Presentation</Application>
  <PresentationFormat>A4 210 x 297 mm</PresentationFormat>
  <Paragraphs>224</Paragraphs>
  <Slides>13</Slides>
  <Notes>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ＭＳ Ｐゴシック</vt:lpstr>
      <vt:lpstr>Wingdings</vt:lpstr>
      <vt:lpstr>Meiryo UI</vt:lpstr>
      <vt:lpstr>メイリオ</vt:lpstr>
      <vt:lpstr>HGP創英角ﾎﾟｯﾌﾟ体</vt:lpstr>
      <vt:lpstr>HGS創英角ﾎﾟｯﾌﾟ体</vt:lpstr>
      <vt:lpstr>游ゴシック</vt:lpstr>
      <vt:lpstr>Microsoft YaHei</vt:lpstr>
      <vt:lpstr>ＭＳ Ｐゴシック</vt:lpstr>
      <vt:lpstr>Arial Unicode MS</vt:lpstr>
      <vt:lpstr>游ゴシック Light</vt:lpstr>
      <vt:lpstr>Calibri Light</vt:lpstr>
      <vt:lpstr>Calibri</vt:lpstr>
      <vt:lpstr>Office テーマ</vt:lpstr>
      <vt:lpstr>1_Office テーマ</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SHUNSUKE KANAKUBO</dc:creator>
  <cp:lastModifiedBy>user</cp:lastModifiedBy>
  <cp:revision>570</cp:revision>
  <dcterms:created xsi:type="dcterms:W3CDTF">2020-12-25T04:31:00Z</dcterms:created>
  <dcterms:modified xsi:type="dcterms:W3CDTF">2023-11-28T02:51:42Z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