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
  </p:notesMasterIdLst>
  <p:sldIdLst>
    <p:sldId id="256" r:id="rId2"/>
    <p:sldId id="257" r:id="rId3"/>
    <p:sldId id="277" r:id="rId4"/>
    <p:sldId id="269" r:id="rId5"/>
    <p:sldId id="278" r:id="rId6"/>
    <p:sldId id="279" r:id="rId7"/>
    <p:sldId id="280" r:id="rId8"/>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C89C"/>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90" autoAdjust="0"/>
  </p:normalViewPr>
  <p:slideViewPr>
    <p:cSldViewPr snapToGrid="0" showGuides="1">
      <p:cViewPr varScale="1">
        <p:scale>
          <a:sx n="72" d="100"/>
          <a:sy n="72" d="100"/>
        </p:scale>
        <p:origin x="864" y="60"/>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6BD12-4ECE-418E-B046-0AAD7A8BDD95}" type="datetimeFigureOut">
              <a:rPr kumimoji="1" lang="ja-JP" altLang="en-US" smtClean="0"/>
              <a:t>2022/6/26</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9B622-1A14-45F3-8C35-54F913A1A918}" type="slidenum">
              <a:rPr kumimoji="1" lang="ja-JP" altLang="en-US" smtClean="0"/>
              <a:t>‹#›</a:t>
            </a:fld>
            <a:endParaRPr kumimoji="1" lang="ja-JP" altLang="en-US"/>
          </a:p>
        </p:txBody>
      </p:sp>
    </p:spTree>
    <p:extLst>
      <p:ext uri="{BB962C8B-B14F-4D97-AF65-F5344CB8AC3E}">
        <p14:creationId xmlns:p14="http://schemas.microsoft.com/office/powerpoint/2010/main" val="2898203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4AF211E-4616-4748-85BA-BCB0B52CFA87}" type="datetime1">
              <a:rPr kumimoji="1" lang="ja-JP" altLang="en-US" smtClean="0"/>
              <a:t>2022/6/26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76F634-1144-4E34-95EF-25E8A7010EC8}" type="slidenum">
              <a:rPr kumimoji="1" lang="ja-JP" altLang="en-US" smtClean="0"/>
              <a:t>‹#›</a:t>
            </a:fld>
            <a:endParaRPr kumimoji="1" lang="ja-JP" altLang="en-US"/>
          </a:p>
        </p:txBody>
      </p:sp>
    </p:spTree>
    <p:extLst>
      <p:ext uri="{BB962C8B-B14F-4D97-AF65-F5344CB8AC3E}">
        <p14:creationId xmlns:p14="http://schemas.microsoft.com/office/powerpoint/2010/main" val="125523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771442E-7FAA-4F81-81DE-0D07A5046DF7}" type="datetime1">
              <a:rPr kumimoji="1" lang="ja-JP" altLang="en-US" smtClean="0"/>
              <a:t>2022/6/26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76F634-1144-4E34-95EF-25E8A7010EC8}" type="slidenum">
              <a:rPr kumimoji="1" lang="ja-JP" altLang="en-US" smtClean="0"/>
              <a:t>‹#›</a:t>
            </a:fld>
            <a:endParaRPr kumimoji="1" lang="ja-JP" altLang="en-US"/>
          </a:p>
        </p:txBody>
      </p:sp>
    </p:spTree>
    <p:extLst>
      <p:ext uri="{BB962C8B-B14F-4D97-AF65-F5344CB8AC3E}">
        <p14:creationId xmlns:p14="http://schemas.microsoft.com/office/powerpoint/2010/main" val="328312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2253F30-7C59-4486-A1BC-AFD6339889EE}" type="datetime1">
              <a:rPr kumimoji="1" lang="ja-JP" altLang="en-US" smtClean="0"/>
              <a:t>2022/6/26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76F634-1144-4E34-95EF-25E8A7010EC8}" type="slidenum">
              <a:rPr kumimoji="1" lang="ja-JP" altLang="en-US" smtClean="0"/>
              <a:t>‹#›</a:t>
            </a:fld>
            <a:endParaRPr kumimoji="1" lang="ja-JP" altLang="en-US"/>
          </a:p>
        </p:txBody>
      </p:sp>
    </p:spTree>
    <p:extLst>
      <p:ext uri="{BB962C8B-B14F-4D97-AF65-F5344CB8AC3E}">
        <p14:creationId xmlns:p14="http://schemas.microsoft.com/office/powerpoint/2010/main" val="104553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0E173B4-96F6-42F3-8DEC-CDF288E3A58C}" type="datetime1">
              <a:rPr kumimoji="1" lang="ja-JP" altLang="en-US" smtClean="0"/>
              <a:t>2022/6/26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76F634-1144-4E34-95EF-25E8A7010EC8}" type="slidenum">
              <a:rPr kumimoji="1" lang="ja-JP" altLang="en-US" smtClean="0"/>
              <a:t>‹#›</a:t>
            </a:fld>
            <a:endParaRPr kumimoji="1" lang="ja-JP" altLang="en-US"/>
          </a:p>
        </p:txBody>
      </p:sp>
    </p:spTree>
    <p:extLst>
      <p:ext uri="{BB962C8B-B14F-4D97-AF65-F5344CB8AC3E}">
        <p14:creationId xmlns:p14="http://schemas.microsoft.com/office/powerpoint/2010/main" val="68417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A9FF228-1EF5-42CF-9AEC-354DD7AD94B5}" type="datetime1">
              <a:rPr kumimoji="1" lang="ja-JP" altLang="en-US" smtClean="0"/>
              <a:t>2022/6/26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76F634-1144-4E34-95EF-25E8A7010EC8}" type="slidenum">
              <a:rPr kumimoji="1" lang="ja-JP" altLang="en-US" smtClean="0"/>
              <a:t>‹#›</a:t>
            </a:fld>
            <a:endParaRPr kumimoji="1" lang="ja-JP" altLang="en-US"/>
          </a:p>
        </p:txBody>
      </p:sp>
    </p:spTree>
    <p:extLst>
      <p:ext uri="{BB962C8B-B14F-4D97-AF65-F5344CB8AC3E}">
        <p14:creationId xmlns:p14="http://schemas.microsoft.com/office/powerpoint/2010/main" val="178058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7555805-BEC1-4C21-8BFB-709665669D6E}" type="datetime1">
              <a:rPr kumimoji="1" lang="ja-JP" altLang="en-US" smtClean="0"/>
              <a:t>2022/6/26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76F634-1144-4E34-95EF-25E8A7010EC8}" type="slidenum">
              <a:rPr kumimoji="1" lang="ja-JP" altLang="en-US" smtClean="0"/>
              <a:t>‹#›</a:t>
            </a:fld>
            <a:endParaRPr kumimoji="1" lang="ja-JP" altLang="en-US"/>
          </a:p>
        </p:txBody>
      </p:sp>
    </p:spTree>
    <p:extLst>
      <p:ext uri="{BB962C8B-B14F-4D97-AF65-F5344CB8AC3E}">
        <p14:creationId xmlns:p14="http://schemas.microsoft.com/office/powerpoint/2010/main" val="115876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D1B8958-126D-4D6C-A426-434F17B311E0}" type="datetime1">
              <a:rPr kumimoji="1" lang="ja-JP" altLang="en-US" smtClean="0"/>
              <a:t>2022/6/26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76F634-1144-4E34-95EF-25E8A7010EC8}" type="slidenum">
              <a:rPr kumimoji="1" lang="ja-JP" altLang="en-US" smtClean="0"/>
              <a:t>‹#›</a:t>
            </a:fld>
            <a:endParaRPr kumimoji="1" lang="ja-JP" altLang="en-US"/>
          </a:p>
        </p:txBody>
      </p:sp>
    </p:spTree>
    <p:extLst>
      <p:ext uri="{BB962C8B-B14F-4D97-AF65-F5344CB8AC3E}">
        <p14:creationId xmlns:p14="http://schemas.microsoft.com/office/powerpoint/2010/main" val="115093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48887" y="0"/>
            <a:ext cx="9457113" cy="649026"/>
          </a:xfrm>
        </p:spPr>
        <p:txBody>
          <a:bodyPr>
            <a:normAutofit/>
          </a:bodyPr>
          <a:lstStyle>
            <a:lvl1pPr>
              <a:defRPr sz="3200" b="1">
                <a:solidFill>
                  <a:schemeClr val="bg2">
                    <a:lumMod val="50000"/>
                  </a:schemeClr>
                </a:solidFill>
              </a:defRPr>
            </a:lvl1pPr>
          </a:lstStyle>
          <a:p>
            <a:r>
              <a:rPr lang="ja-JP" altLang="en-US" dirty="0" smtClean="0"/>
              <a:t>マスター タイトルの書式設定</a:t>
            </a:r>
            <a:endParaRPr lang="en-US" dirty="0"/>
          </a:p>
        </p:txBody>
      </p:sp>
      <p:sp>
        <p:nvSpPr>
          <p:cNvPr id="3" name="Date Placeholder 2"/>
          <p:cNvSpPr>
            <a:spLocks noGrp="1"/>
          </p:cNvSpPr>
          <p:nvPr>
            <p:ph type="dt" sz="half" idx="10"/>
          </p:nvPr>
        </p:nvSpPr>
        <p:spPr/>
        <p:txBody>
          <a:bodyPr/>
          <a:lstStyle/>
          <a:p>
            <a:fld id="{AB8B07B6-B1EA-4C43-9A36-4F14B3F03545}" type="datetime1">
              <a:rPr kumimoji="1" lang="ja-JP" altLang="en-US" smtClean="0"/>
              <a:t>2022/6/26</a:t>
            </a:fld>
            <a:endParaRPr kumimoji="1" lang="ja-JP" altLang="en-US"/>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a:xfrm>
            <a:off x="7128683" y="6629645"/>
            <a:ext cx="2228850" cy="254174"/>
          </a:xfrm>
        </p:spPr>
        <p:txBody>
          <a:bodyPr/>
          <a:lstStyle>
            <a:lvl1pPr>
              <a:defRPr sz="1050" b="1">
                <a:solidFill>
                  <a:schemeClr val="bg2">
                    <a:lumMod val="50000"/>
                  </a:schemeClr>
                </a:solidFill>
              </a:defRPr>
            </a:lvl1pPr>
          </a:lstStyle>
          <a:p>
            <a:fld id="{F576F634-1144-4E34-95EF-25E8A7010EC8}" type="slidenum">
              <a:rPr lang="ja-JP" altLang="en-US" smtClean="0"/>
              <a:pPr/>
              <a:t>‹#›</a:t>
            </a:fld>
            <a:endParaRPr lang="ja-JP" altLang="en-US" dirty="0"/>
          </a:p>
        </p:txBody>
      </p:sp>
      <p:cxnSp>
        <p:nvCxnSpPr>
          <p:cNvPr id="7" name="直線コネクタ 6"/>
          <p:cNvCxnSpPr/>
          <p:nvPr userDrawn="1"/>
        </p:nvCxnSpPr>
        <p:spPr>
          <a:xfrm flipH="1">
            <a:off x="307571" y="0"/>
            <a:ext cx="8313" cy="87283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0" y="640713"/>
            <a:ext cx="9906000" cy="8313"/>
          </a:xfrm>
          <a:prstGeom prst="line">
            <a:avLst/>
          </a:prstGeom>
          <a:ln w="38100">
            <a:solidFill>
              <a:srgbClr val="0EC89C"/>
            </a:solidFill>
          </a:ln>
        </p:spPr>
        <p:style>
          <a:lnRef idx="1">
            <a:schemeClr val="accent1"/>
          </a:lnRef>
          <a:fillRef idx="0">
            <a:schemeClr val="accent1"/>
          </a:fillRef>
          <a:effectRef idx="0">
            <a:schemeClr val="accent1"/>
          </a:effectRef>
          <a:fontRef idx="minor">
            <a:schemeClr val="tx1"/>
          </a:fontRef>
        </p:style>
      </p:cxnSp>
      <p:sp>
        <p:nvSpPr>
          <p:cNvPr id="15" name="楕円 14"/>
          <p:cNvSpPr/>
          <p:nvPr userDrawn="1"/>
        </p:nvSpPr>
        <p:spPr>
          <a:xfrm flipV="1">
            <a:off x="171948" y="496777"/>
            <a:ext cx="287871" cy="287871"/>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2618" y="6676442"/>
            <a:ext cx="8958501" cy="186210"/>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9357532" y="6676442"/>
            <a:ext cx="548467" cy="181559"/>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0" y="6634682"/>
            <a:ext cx="5020887" cy="230832"/>
          </a:xfrm>
          <a:prstGeom prst="rect">
            <a:avLst/>
          </a:prstGeom>
        </p:spPr>
        <p:txBody>
          <a:bodyPr wrap="square">
            <a:spAutoFit/>
          </a:bodyPr>
          <a:lstStyle/>
          <a:p>
            <a:pPr algn="l"/>
            <a:r>
              <a:rPr lang="en-US" altLang="ja-JP" sz="900" dirty="0" smtClean="0">
                <a:solidFill>
                  <a:schemeClr val="bg1"/>
                </a:solidFill>
                <a:latin typeface="+mn-ea"/>
                <a:ea typeface="+mn-ea"/>
              </a:rPr>
              <a:t>Copyright   </a:t>
            </a:r>
            <a:r>
              <a:rPr lang="en-US" altLang="ja-JP" sz="900" dirty="0" err="1" smtClean="0">
                <a:solidFill>
                  <a:schemeClr val="bg1"/>
                </a:solidFill>
                <a:latin typeface="+mn-ea"/>
                <a:ea typeface="+mn-ea"/>
              </a:rPr>
              <a:t>Kusaka</a:t>
            </a:r>
            <a:r>
              <a:rPr lang="en-US" altLang="ja-JP" sz="900" dirty="0" smtClean="0">
                <a:solidFill>
                  <a:schemeClr val="bg1"/>
                </a:solidFill>
                <a:latin typeface="+mn-ea"/>
                <a:ea typeface="+mn-ea"/>
              </a:rPr>
              <a:t> Printing  Incorporated All  rights reserved</a:t>
            </a:r>
            <a:endParaRPr lang="en-US" altLang="ja-JP" sz="900" dirty="0">
              <a:solidFill>
                <a:schemeClr val="bg1"/>
              </a:solidFill>
              <a:latin typeface="+mn-ea"/>
              <a:ea typeface="+mn-ea"/>
            </a:endParaRPr>
          </a:p>
        </p:txBody>
      </p:sp>
      <p:sp>
        <p:nvSpPr>
          <p:cNvPr id="19" name="正方形/長方形 18"/>
          <p:cNvSpPr/>
          <p:nvPr userDrawn="1"/>
        </p:nvSpPr>
        <p:spPr>
          <a:xfrm>
            <a:off x="532777" y="728565"/>
            <a:ext cx="62841" cy="372241"/>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108" y="43983"/>
            <a:ext cx="1563763" cy="572432"/>
          </a:xfrm>
          <a:prstGeom prst="rect">
            <a:avLst/>
          </a:prstGeom>
        </p:spPr>
      </p:pic>
    </p:spTree>
    <p:extLst>
      <p:ext uri="{BB962C8B-B14F-4D97-AF65-F5344CB8AC3E}">
        <p14:creationId xmlns:p14="http://schemas.microsoft.com/office/powerpoint/2010/main" val="2217206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2A738-29A5-4FDA-ABC6-359ECFB8F772}" type="datetime1">
              <a:rPr kumimoji="1" lang="ja-JP" altLang="en-US" smtClean="0"/>
              <a:t>2022/6/26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76F634-1144-4E34-95EF-25E8A7010EC8}" type="slidenum">
              <a:rPr kumimoji="1" lang="ja-JP" altLang="en-US" smtClean="0"/>
              <a:t>‹#›</a:t>
            </a:fld>
            <a:endParaRPr kumimoji="1" lang="ja-JP" altLang="en-US"/>
          </a:p>
        </p:txBody>
      </p:sp>
    </p:spTree>
    <p:extLst>
      <p:ext uri="{BB962C8B-B14F-4D97-AF65-F5344CB8AC3E}">
        <p14:creationId xmlns:p14="http://schemas.microsoft.com/office/powerpoint/2010/main" val="3690786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24B3BED-3AC5-4E0A-AB73-37C2AD1A7D77}" type="datetime1">
              <a:rPr kumimoji="1" lang="ja-JP" altLang="en-US" smtClean="0"/>
              <a:t>2022/6/26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76F634-1144-4E34-95EF-25E8A7010EC8}" type="slidenum">
              <a:rPr kumimoji="1" lang="ja-JP" altLang="en-US" smtClean="0"/>
              <a:t>‹#›</a:t>
            </a:fld>
            <a:endParaRPr kumimoji="1" lang="ja-JP" altLang="en-US"/>
          </a:p>
        </p:txBody>
      </p:sp>
    </p:spTree>
    <p:extLst>
      <p:ext uri="{BB962C8B-B14F-4D97-AF65-F5344CB8AC3E}">
        <p14:creationId xmlns:p14="http://schemas.microsoft.com/office/powerpoint/2010/main" val="1216912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6F6B9CB-4129-492F-899B-DF67B304C63D}" type="datetime1">
              <a:rPr kumimoji="1" lang="ja-JP" altLang="en-US" smtClean="0"/>
              <a:t>2022/6/26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76F634-1144-4E34-95EF-25E8A7010EC8}" type="slidenum">
              <a:rPr kumimoji="1" lang="ja-JP" altLang="en-US" smtClean="0"/>
              <a:t>‹#›</a:t>
            </a:fld>
            <a:endParaRPr kumimoji="1" lang="ja-JP" altLang="en-US"/>
          </a:p>
        </p:txBody>
      </p:sp>
    </p:spTree>
    <p:extLst>
      <p:ext uri="{BB962C8B-B14F-4D97-AF65-F5344CB8AC3E}">
        <p14:creationId xmlns:p14="http://schemas.microsoft.com/office/powerpoint/2010/main" val="201665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3D019-E98A-43F2-AAA4-833CBD36C48D}" type="datetime1">
              <a:rPr kumimoji="1" lang="ja-JP" altLang="en-US" smtClean="0"/>
              <a:t>2022/6/26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6F634-1144-4E34-95EF-25E8A7010EC8}" type="slidenum">
              <a:rPr kumimoji="1" lang="ja-JP" altLang="en-US" smtClean="0"/>
              <a:t>‹#›</a:t>
            </a:fld>
            <a:endParaRPr kumimoji="1" lang="ja-JP" altLang="en-US"/>
          </a:p>
        </p:txBody>
      </p:sp>
    </p:spTree>
    <p:extLst>
      <p:ext uri="{BB962C8B-B14F-4D97-AF65-F5344CB8AC3E}">
        <p14:creationId xmlns:p14="http://schemas.microsoft.com/office/powerpoint/2010/main" val="3363471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67" y="-12874"/>
            <a:ext cx="10268330" cy="6850901"/>
          </a:xfrm>
          <a:prstGeom prst="rect">
            <a:avLst/>
          </a:prstGeom>
        </p:spPr>
      </p:pic>
      <p:sp>
        <p:nvSpPr>
          <p:cNvPr id="7" name="正方形/長方形 6"/>
          <p:cNvSpPr/>
          <p:nvPr/>
        </p:nvSpPr>
        <p:spPr>
          <a:xfrm>
            <a:off x="4842" y="-12874"/>
            <a:ext cx="9901158" cy="687087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885113" y="0"/>
            <a:ext cx="5020887" cy="246221"/>
          </a:xfrm>
          <a:prstGeom prst="rect">
            <a:avLst/>
          </a:prstGeom>
        </p:spPr>
        <p:txBody>
          <a:bodyPr wrap="square">
            <a:spAutoFit/>
          </a:bodyPr>
          <a:lstStyle/>
          <a:p>
            <a:pPr algn="r"/>
            <a:r>
              <a:rPr lang="en-US" altLang="ja-JP" sz="1000" dirty="0" smtClean="0">
                <a:solidFill>
                  <a:srgbClr val="767171"/>
                </a:solidFill>
                <a:latin typeface="+mn-ea"/>
                <a:ea typeface="+mn-ea"/>
              </a:rPr>
              <a:t>Copyright   </a:t>
            </a:r>
            <a:r>
              <a:rPr lang="en-US" altLang="ja-JP" sz="1000" dirty="0" err="1" smtClean="0">
                <a:solidFill>
                  <a:srgbClr val="767171"/>
                </a:solidFill>
                <a:latin typeface="+mn-ea"/>
                <a:ea typeface="+mn-ea"/>
              </a:rPr>
              <a:t>Kusaka</a:t>
            </a:r>
            <a:r>
              <a:rPr lang="en-US" altLang="ja-JP" sz="1000" dirty="0" smtClean="0">
                <a:solidFill>
                  <a:srgbClr val="767171"/>
                </a:solidFill>
                <a:latin typeface="+mn-ea"/>
                <a:ea typeface="+mn-ea"/>
              </a:rPr>
              <a:t> Printing  Incorporated All  rights reserved</a:t>
            </a:r>
            <a:endParaRPr lang="en-US" altLang="ja-JP" sz="1000" dirty="0">
              <a:solidFill>
                <a:srgbClr val="767171"/>
              </a:solidFill>
              <a:latin typeface="+mn-ea"/>
              <a:ea typeface="+mn-ea"/>
            </a:endParaRPr>
          </a:p>
        </p:txBody>
      </p:sp>
      <p:sp>
        <p:nvSpPr>
          <p:cNvPr id="8" name="対角する 2 つの角を切り取った四角形 7"/>
          <p:cNvSpPr/>
          <p:nvPr/>
        </p:nvSpPr>
        <p:spPr>
          <a:xfrm>
            <a:off x="825838" y="1595091"/>
            <a:ext cx="8254321" cy="3667818"/>
          </a:xfrm>
          <a:prstGeom prst="snip2DiagRect">
            <a:avLst/>
          </a:prstGeom>
          <a:solidFill>
            <a:schemeClr val="bg1">
              <a:alpha val="70000"/>
            </a:schemeClr>
          </a:solidFill>
          <a:ln w="762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対角する 2 つの角を切り取った四角形 8"/>
          <p:cNvSpPr/>
          <p:nvPr/>
        </p:nvSpPr>
        <p:spPr>
          <a:xfrm>
            <a:off x="919242" y="1697236"/>
            <a:ext cx="8051022" cy="3450835"/>
          </a:xfrm>
          <a:prstGeom prst="snip2DiagRect">
            <a:avLst/>
          </a:prstGeom>
          <a:no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1730637" y="3913632"/>
            <a:ext cx="6428232" cy="0"/>
          </a:xfrm>
          <a:prstGeom prst="line">
            <a:avLst/>
          </a:prstGeom>
          <a:ln w="38100">
            <a:solidFill>
              <a:srgbClr val="0EC89C"/>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03738" y="2692300"/>
            <a:ext cx="7657866" cy="1200329"/>
          </a:xfrm>
          <a:prstGeom prst="rect">
            <a:avLst/>
          </a:prstGeom>
          <a:noFill/>
        </p:spPr>
        <p:txBody>
          <a:bodyPr wrap="none" rtlCol="0">
            <a:spAutoFit/>
          </a:bodyPr>
          <a:lstStyle/>
          <a:p>
            <a:pPr algn="ctr"/>
            <a:r>
              <a:rPr kumimoji="1" lang="ja-JP" altLang="en-US" sz="7200" b="1" dirty="0" smtClean="0">
                <a:ln w="76200">
                  <a:solidFill>
                    <a:schemeClr val="bg1"/>
                  </a:solidFill>
                </a:ln>
                <a:solidFill>
                  <a:srgbClr val="0EC89C"/>
                </a:solidFill>
              </a:rPr>
              <a:t>高校訪問のポイント</a:t>
            </a:r>
            <a:endParaRPr kumimoji="1" lang="ja-JP" altLang="en-US" sz="7200" b="1" dirty="0">
              <a:ln w="76200">
                <a:solidFill>
                  <a:schemeClr val="bg1"/>
                </a:solidFill>
              </a:ln>
              <a:solidFill>
                <a:srgbClr val="0EC89C"/>
              </a:solidFill>
            </a:endParaRPr>
          </a:p>
        </p:txBody>
      </p:sp>
      <p:sp>
        <p:nvSpPr>
          <p:cNvPr id="15" name="テキスト ボックス 14"/>
          <p:cNvSpPr txBox="1"/>
          <p:nvPr/>
        </p:nvSpPr>
        <p:spPr>
          <a:xfrm>
            <a:off x="1106942" y="2679194"/>
            <a:ext cx="7657866" cy="1200329"/>
          </a:xfrm>
          <a:prstGeom prst="rect">
            <a:avLst/>
          </a:prstGeom>
          <a:noFill/>
        </p:spPr>
        <p:txBody>
          <a:bodyPr wrap="none" rtlCol="0">
            <a:spAutoFit/>
          </a:bodyPr>
          <a:lstStyle/>
          <a:p>
            <a:pPr algn="ctr"/>
            <a:r>
              <a:rPr lang="ja-JP" altLang="en-US" sz="7200" b="1" dirty="0" smtClean="0">
                <a:solidFill>
                  <a:srgbClr val="0EC89C"/>
                </a:solidFill>
              </a:rPr>
              <a:t>高校訪問のポイント</a:t>
            </a:r>
            <a:endParaRPr kumimoji="1" lang="ja-JP" altLang="en-US" sz="7200" b="1" dirty="0">
              <a:solidFill>
                <a:srgbClr val="0EC89C"/>
              </a:solidFill>
            </a:endParaRPr>
          </a:p>
        </p:txBody>
      </p:sp>
      <p:sp>
        <p:nvSpPr>
          <p:cNvPr id="16" name="円形吹き出し 15"/>
          <p:cNvSpPr/>
          <p:nvPr/>
        </p:nvSpPr>
        <p:spPr>
          <a:xfrm>
            <a:off x="258453" y="364450"/>
            <a:ext cx="2944368" cy="1728216"/>
          </a:xfrm>
          <a:prstGeom prst="wedgeEllipseCallout">
            <a:avLst>
              <a:gd name="adj1" fmla="val 32167"/>
              <a:gd name="adj2" fmla="val 71455"/>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656153" y="724655"/>
            <a:ext cx="2114682" cy="954107"/>
          </a:xfrm>
          <a:prstGeom prst="rect">
            <a:avLst/>
          </a:prstGeom>
          <a:noFill/>
        </p:spPr>
        <p:txBody>
          <a:bodyPr wrap="none" rtlCol="0">
            <a:spAutoFit/>
          </a:bodyPr>
          <a:lstStyle/>
          <a:p>
            <a:pPr algn="ctr"/>
            <a:r>
              <a:rPr kumimoji="1" lang="ja-JP" altLang="en-US" sz="2800" b="1" u="sng" dirty="0" smtClean="0">
                <a:solidFill>
                  <a:schemeClr val="bg1"/>
                </a:solidFill>
              </a:rPr>
              <a:t>高卒採用を</a:t>
            </a:r>
            <a:endParaRPr kumimoji="1" lang="en-US" altLang="ja-JP" sz="2800" b="1" u="sng" dirty="0" smtClean="0">
              <a:solidFill>
                <a:schemeClr val="bg1"/>
              </a:solidFill>
            </a:endParaRPr>
          </a:p>
          <a:p>
            <a:pPr algn="ctr"/>
            <a:r>
              <a:rPr lang="ja-JP" altLang="en-US" sz="2800" b="1" u="sng" dirty="0">
                <a:solidFill>
                  <a:schemeClr val="bg1"/>
                </a:solidFill>
              </a:rPr>
              <a:t>成功</a:t>
            </a:r>
            <a:r>
              <a:rPr lang="ja-JP" altLang="en-US" sz="2800" b="1" u="sng" dirty="0" smtClean="0">
                <a:solidFill>
                  <a:schemeClr val="bg1"/>
                </a:solidFill>
              </a:rPr>
              <a:t>に導く！</a:t>
            </a:r>
            <a:endParaRPr kumimoji="1" lang="ja-JP" altLang="en-US" sz="2800" b="1" u="sng" dirty="0">
              <a:solidFill>
                <a:schemeClr val="bg1"/>
              </a:solidFill>
            </a:endParaRPr>
          </a:p>
        </p:txBody>
      </p:sp>
      <p:sp>
        <p:nvSpPr>
          <p:cNvPr id="18" name="楕円 17"/>
          <p:cNvSpPr/>
          <p:nvPr/>
        </p:nvSpPr>
        <p:spPr>
          <a:xfrm>
            <a:off x="344032" y="444326"/>
            <a:ext cx="2746640" cy="153992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572" y="3886791"/>
            <a:ext cx="3551475" cy="1300055"/>
          </a:xfrm>
          <a:prstGeom prst="rect">
            <a:avLst/>
          </a:prstGeom>
        </p:spPr>
      </p:pic>
    </p:spTree>
    <p:extLst>
      <p:ext uri="{BB962C8B-B14F-4D97-AF65-F5344CB8AC3E}">
        <p14:creationId xmlns:p14="http://schemas.microsoft.com/office/powerpoint/2010/main" val="287613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高校訪問のポイント</a:t>
            </a:r>
            <a:endParaRPr kumimoji="1" lang="ja-JP" altLang="en-US" dirty="0"/>
          </a:p>
        </p:txBody>
      </p:sp>
      <p:sp>
        <p:nvSpPr>
          <p:cNvPr id="6" name="テキスト ボックス 5"/>
          <p:cNvSpPr txBox="1"/>
          <p:nvPr/>
        </p:nvSpPr>
        <p:spPr>
          <a:xfrm>
            <a:off x="604007" y="683852"/>
            <a:ext cx="3507692" cy="461665"/>
          </a:xfrm>
          <a:prstGeom prst="rect">
            <a:avLst/>
          </a:prstGeom>
          <a:noFill/>
        </p:spPr>
        <p:txBody>
          <a:bodyPr wrap="none" rtlCol="0">
            <a:spAutoFit/>
          </a:bodyPr>
          <a:lstStyle/>
          <a:p>
            <a:r>
              <a:rPr lang="ja-JP" altLang="en-US" sz="2400" b="1" dirty="0" smtClean="0">
                <a:solidFill>
                  <a:srgbClr val="767171"/>
                </a:solidFill>
              </a:rPr>
              <a:t> </a:t>
            </a:r>
            <a:r>
              <a:rPr lang="ja-JP" altLang="en-US" sz="2400" b="1" dirty="0">
                <a:solidFill>
                  <a:srgbClr val="767171"/>
                </a:solidFill>
              </a:rPr>
              <a:t>高校訪問を実施する理由</a:t>
            </a:r>
          </a:p>
        </p:txBody>
      </p:sp>
      <p:sp>
        <p:nvSpPr>
          <p:cNvPr id="9" name="スライド番号プレースホルダー 8"/>
          <p:cNvSpPr>
            <a:spLocks noGrp="1"/>
          </p:cNvSpPr>
          <p:nvPr>
            <p:ph type="sldNum" sz="quarter" idx="12"/>
          </p:nvPr>
        </p:nvSpPr>
        <p:spPr/>
        <p:txBody>
          <a:bodyPr/>
          <a:lstStyle/>
          <a:p>
            <a:fld id="{F576F634-1144-4E34-95EF-25E8A7010EC8}" type="slidenum">
              <a:rPr lang="ja-JP" altLang="en-US" smtClean="0"/>
              <a:pPr/>
              <a:t>2</a:t>
            </a:fld>
            <a:endParaRPr lang="ja-JP" altLang="en-US" dirty="0"/>
          </a:p>
        </p:txBody>
      </p:sp>
      <p:sp>
        <p:nvSpPr>
          <p:cNvPr id="67" name="角丸四角形 66"/>
          <p:cNvSpPr/>
          <p:nvPr/>
        </p:nvSpPr>
        <p:spPr>
          <a:xfrm>
            <a:off x="488988" y="2787527"/>
            <a:ext cx="869261" cy="3414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a:xfrm>
            <a:off x="507574" y="3832027"/>
            <a:ext cx="869261" cy="3414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492709" y="4876523"/>
            <a:ext cx="869261" cy="3414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p:nvPr/>
        </p:nvSpPr>
        <p:spPr>
          <a:xfrm>
            <a:off x="436947" y="1731880"/>
            <a:ext cx="869261" cy="3414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25"/>
          <p:cNvSpPr>
            <a:spLocks noChangeArrowheads="1"/>
          </p:cNvSpPr>
          <p:nvPr/>
        </p:nvSpPr>
        <p:spPr bwMode="auto">
          <a:xfrm>
            <a:off x="429510" y="3838619"/>
            <a:ext cx="8501743" cy="400110"/>
          </a:xfrm>
          <a:prstGeom prst="rect">
            <a:avLst/>
          </a:prstGeom>
          <a:noFill/>
          <a:ln w="9525">
            <a:noFill/>
            <a:miter lim="800000"/>
            <a:headEnd/>
            <a:tailEnd/>
          </a:ln>
        </p:spPr>
        <p:txBody>
          <a:bodyPr wrap="square">
            <a:spAutoFit/>
          </a:bodyPr>
          <a:lstStyle/>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目的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生徒</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0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rPr>
              <a:t>応募前職場見学へ誘導</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正方形/長方形 25"/>
          <p:cNvSpPr>
            <a:spLocks noChangeArrowheads="1"/>
          </p:cNvSpPr>
          <p:nvPr/>
        </p:nvSpPr>
        <p:spPr bwMode="auto">
          <a:xfrm>
            <a:off x="429510" y="4864632"/>
            <a:ext cx="8663129" cy="400110"/>
          </a:xfrm>
          <a:prstGeom prst="rect">
            <a:avLst/>
          </a:prstGeom>
          <a:noFill/>
          <a:ln w="9525">
            <a:noFill/>
            <a:miter lim="800000"/>
            <a:headEnd/>
            <a:tailEnd/>
          </a:ln>
        </p:spPr>
        <p:txBody>
          <a:bodyPr wrap="square">
            <a:spAutoFit/>
          </a:bodyPr>
          <a:lstStyle/>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目的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srgbClr val="0EC89C"/>
                </a:solidFill>
                <a:latin typeface="メイリオ" panose="020B0604030504040204" pitchFamily="50" charset="-128"/>
                <a:ea typeface="メイリオ" panose="020B0604030504040204" pitchFamily="50" charset="-128"/>
                <a:cs typeface="メイリオ" panose="020B0604030504040204" pitchFamily="50" charset="-128"/>
              </a:rPr>
              <a:t>進路</a:t>
            </a:r>
            <a:r>
              <a:rPr lang="ja-JP" altLang="en-US" sz="20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rPr>
              <a:t>指導室とのパイプ作り</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による採用活動の安定化</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a:spLocks noChangeArrowheads="1"/>
          </p:cNvSpPr>
          <p:nvPr/>
        </p:nvSpPr>
        <p:spPr bwMode="auto">
          <a:xfrm>
            <a:off x="1152804" y="4322056"/>
            <a:ext cx="8353425" cy="338554"/>
          </a:xfrm>
          <a:prstGeom prst="rect">
            <a:avLst/>
          </a:prstGeom>
          <a:noFill/>
          <a:ln w="9525">
            <a:noFill/>
            <a:miter lim="800000"/>
            <a:headEnd/>
            <a:tailEnd/>
          </a:ln>
        </p:spPr>
        <p:txBody>
          <a:bodyPr>
            <a:sp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・信頼関係を構築した後、「</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応募前職場見学」へ生徒を誘導</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正方形/長方形 25"/>
          <p:cNvSpPr>
            <a:spLocks noChangeArrowheads="1"/>
          </p:cNvSpPr>
          <p:nvPr/>
        </p:nvSpPr>
        <p:spPr bwMode="auto">
          <a:xfrm>
            <a:off x="1145982" y="5302869"/>
            <a:ext cx="8353425" cy="584775"/>
          </a:xfrm>
          <a:prstGeom prst="rect">
            <a:avLst/>
          </a:prstGeom>
          <a:noFill/>
          <a:ln w="9525">
            <a:noFill/>
            <a:miter lim="800000"/>
            <a:headEnd/>
            <a:tailEnd/>
          </a:ln>
        </p:spPr>
        <p:txBody>
          <a:bodyPr>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・進路指導室とのパイプを作ることで、毎年継続的に学生を紹介してもらえるようになる。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・関係性を構築することで学内イベントへの参加、自社単独説明会の開催が可能となる。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25"/>
          <p:cNvSpPr>
            <a:spLocks noChangeArrowheads="1"/>
          </p:cNvSpPr>
          <p:nvPr/>
        </p:nvSpPr>
        <p:spPr bwMode="auto">
          <a:xfrm>
            <a:off x="425796" y="1738474"/>
            <a:ext cx="8501743" cy="400110"/>
          </a:xfrm>
          <a:prstGeom prst="rect">
            <a:avLst/>
          </a:prstGeom>
          <a:noFill/>
          <a:ln w="9525">
            <a:noFill/>
            <a:miter lim="800000"/>
            <a:headEnd/>
            <a:tailEnd/>
          </a:ln>
        </p:spPr>
        <p:txBody>
          <a:bodyPr wrap="square">
            <a:spAutoFit/>
          </a:bodyPr>
          <a:lstStyle/>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目的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学校に対して自社の魅力を</a:t>
            </a:r>
            <a:r>
              <a:rPr lang="ja-JP" altLang="en-US" sz="2000" b="1" dirty="0" smtClean="0">
                <a:solidFill>
                  <a:srgbClr val="0EC89C"/>
                </a:solidFill>
                <a:latin typeface="メイリオ" panose="020B0604030504040204" pitchFamily="50" charset="-128"/>
                <a:ea typeface="メイリオ" panose="020B0604030504040204" pitchFamily="50" charset="-128"/>
                <a:cs typeface="メイリオ" panose="020B0604030504040204" pitchFamily="50" charset="-128"/>
              </a:rPr>
              <a:t>直接的にアプローチ可能</a:t>
            </a:r>
            <a:endParaRPr lang="en-US" altLang="ja-JP" sz="20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正方形/長方形 75"/>
          <p:cNvSpPr>
            <a:spLocks noChangeArrowheads="1"/>
          </p:cNvSpPr>
          <p:nvPr/>
        </p:nvSpPr>
        <p:spPr bwMode="auto">
          <a:xfrm>
            <a:off x="1149090" y="2221911"/>
            <a:ext cx="8353425" cy="338554"/>
          </a:xfrm>
          <a:prstGeom prst="rect">
            <a:avLst/>
          </a:prstGeom>
          <a:noFill/>
          <a:ln w="9525">
            <a:noFill/>
            <a:miter lim="800000"/>
            <a:headEnd/>
            <a:tailEnd/>
          </a:ln>
        </p:spPr>
        <p:txBody>
          <a:bodyPr>
            <a:sp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・自社の魅力を直接伝えるため、先生の印象に残りやすい。</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正方形/長方形 25"/>
          <p:cNvSpPr>
            <a:spLocks noChangeArrowheads="1"/>
          </p:cNvSpPr>
          <p:nvPr/>
        </p:nvSpPr>
        <p:spPr bwMode="auto">
          <a:xfrm>
            <a:off x="414645" y="2786689"/>
            <a:ext cx="8501743" cy="400110"/>
          </a:xfrm>
          <a:prstGeom prst="rect">
            <a:avLst/>
          </a:prstGeom>
          <a:noFill/>
          <a:ln w="9525">
            <a:noFill/>
            <a:miter lim="800000"/>
            <a:headEnd/>
            <a:tailEnd/>
          </a:ln>
        </p:spPr>
        <p:txBody>
          <a:bodyPr wrap="square">
            <a:spAutoFit/>
          </a:bodyPr>
          <a:lstStyle/>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目的</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学校との</a:t>
            </a:r>
            <a:r>
              <a:rPr lang="ja-JP" altLang="en-US" sz="2000" b="1" dirty="0" smtClean="0">
                <a:solidFill>
                  <a:srgbClr val="0EC89C"/>
                </a:solidFill>
                <a:latin typeface="メイリオ" panose="020B0604030504040204" pitchFamily="50" charset="-128"/>
                <a:ea typeface="メイリオ" panose="020B0604030504040204" pitchFamily="50" charset="-128"/>
                <a:cs typeface="メイリオ" panose="020B0604030504040204" pitchFamily="50" charset="-128"/>
              </a:rPr>
              <a:t>信頼関係の構築</a:t>
            </a:r>
            <a:endParaRPr lang="en-US" altLang="ja-JP" sz="20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正方形/長方形 77"/>
          <p:cNvSpPr>
            <a:spLocks noChangeArrowheads="1"/>
          </p:cNvSpPr>
          <p:nvPr/>
        </p:nvSpPr>
        <p:spPr bwMode="auto">
          <a:xfrm>
            <a:off x="1137939" y="3270126"/>
            <a:ext cx="8353425" cy="338554"/>
          </a:xfrm>
          <a:prstGeom prst="rect">
            <a:avLst/>
          </a:prstGeom>
          <a:noFill/>
          <a:ln w="9525">
            <a:noFill/>
            <a:miter lim="800000"/>
            <a:headEnd/>
            <a:tailEnd/>
          </a:ln>
        </p:spPr>
        <p:txBody>
          <a:bodyPr>
            <a:sp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・直接訪問を行い対面で話すため、先生との関係性を構築しやすい。</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39333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高校訪問のポイント</a:t>
            </a:r>
            <a:endParaRPr kumimoji="1" lang="ja-JP" altLang="en-US" dirty="0"/>
          </a:p>
        </p:txBody>
      </p:sp>
      <p:sp>
        <p:nvSpPr>
          <p:cNvPr id="6" name="テキスト ボックス 5"/>
          <p:cNvSpPr txBox="1"/>
          <p:nvPr/>
        </p:nvSpPr>
        <p:spPr>
          <a:xfrm>
            <a:off x="604007" y="683852"/>
            <a:ext cx="3767378" cy="461665"/>
          </a:xfrm>
          <a:prstGeom prst="rect">
            <a:avLst/>
          </a:prstGeom>
          <a:noFill/>
        </p:spPr>
        <p:txBody>
          <a:bodyPr wrap="none" rtlCol="0">
            <a:spAutoFit/>
          </a:bodyPr>
          <a:lstStyle/>
          <a:p>
            <a:r>
              <a:rPr lang="ja-JP" altLang="en-US" sz="2400" b="1" dirty="0" smtClean="0">
                <a:solidFill>
                  <a:srgbClr val="767171"/>
                </a:solidFill>
              </a:rPr>
              <a:t> </a:t>
            </a:r>
            <a:r>
              <a:rPr lang="ja-JP" altLang="en-US" sz="2400" b="1" dirty="0">
                <a:solidFill>
                  <a:srgbClr val="767171"/>
                </a:solidFill>
              </a:rPr>
              <a:t>高校訪問における事前準備</a:t>
            </a:r>
          </a:p>
        </p:txBody>
      </p:sp>
      <p:sp>
        <p:nvSpPr>
          <p:cNvPr id="9" name="スライド番号プレースホルダー 8"/>
          <p:cNvSpPr>
            <a:spLocks noGrp="1"/>
          </p:cNvSpPr>
          <p:nvPr>
            <p:ph type="sldNum" sz="quarter" idx="12"/>
          </p:nvPr>
        </p:nvSpPr>
        <p:spPr/>
        <p:txBody>
          <a:bodyPr/>
          <a:lstStyle/>
          <a:p>
            <a:fld id="{F576F634-1144-4E34-95EF-25E8A7010EC8}" type="slidenum">
              <a:rPr lang="ja-JP" altLang="en-US" smtClean="0"/>
              <a:pPr/>
              <a:t>3</a:t>
            </a:fld>
            <a:endParaRPr lang="ja-JP" altLang="en-US" dirty="0"/>
          </a:p>
        </p:txBody>
      </p:sp>
      <p:sp>
        <p:nvSpPr>
          <p:cNvPr id="17" name="楕円 16"/>
          <p:cNvSpPr/>
          <p:nvPr/>
        </p:nvSpPr>
        <p:spPr>
          <a:xfrm>
            <a:off x="442109" y="2769334"/>
            <a:ext cx="512422" cy="40011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471846" y="3791522"/>
            <a:ext cx="512422" cy="40011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456977" y="4847175"/>
            <a:ext cx="512422" cy="40011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445825" y="1724834"/>
            <a:ext cx="512422" cy="40011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5"/>
          <p:cNvSpPr>
            <a:spLocks noChangeArrowheads="1"/>
          </p:cNvSpPr>
          <p:nvPr/>
        </p:nvSpPr>
        <p:spPr bwMode="auto">
          <a:xfrm>
            <a:off x="438388" y="3836130"/>
            <a:ext cx="8501743" cy="400110"/>
          </a:xfrm>
          <a:prstGeom prst="rect">
            <a:avLst/>
          </a:prstGeom>
          <a:noFill/>
          <a:ln w="9525">
            <a:noFill/>
            <a:miter lim="800000"/>
            <a:headEnd/>
            <a:tailEnd/>
          </a:ln>
        </p:spPr>
        <p:txBody>
          <a:bodyPr wrap="square">
            <a:spAutoFit/>
          </a:bodyP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03</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自社</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製品</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5"/>
          <p:cNvSpPr>
            <a:spLocks noChangeArrowheads="1"/>
          </p:cNvSpPr>
          <p:nvPr/>
        </p:nvSpPr>
        <p:spPr bwMode="auto">
          <a:xfrm>
            <a:off x="438388" y="4895597"/>
            <a:ext cx="8663129" cy="400110"/>
          </a:xfrm>
          <a:prstGeom prst="rect">
            <a:avLst/>
          </a:prstGeom>
          <a:noFill/>
          <a:ln w="9525">
            <a:noFill/>
            <a:miter lim="800000"/>
            <a:headEnd/>
            <a:tailEnd/>
          </a:ln>
        </p:spPr>
        <p:txBody>
          <a:bodyPr wrap="square">
            <a:spAutoFit/>
          </a:bodyP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04</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高校訪問用のトークスクリプト作成</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a:spLocks noChangeArrowheads="1"/>
          </p:cNvSpPr>
          <p:nvPr/>
        </p:nvSpPr>
        <p:spPr bwMode="auto">
          <a:xfrm>
            <a:off x="1161682" y="4263812"/>
            <a:ext cx="8353425" cy="338554"/>
          </a:xfrm>
          <a:prstGeom prst="rect">
            <a:avLst/>
          </a:prstGeom>
          <a:noFill/>
          <a:ln w="9525">
            <a:noFill/>
            <a:miter lim="800000"/>
            <a:headEnd/>
            <a:tailEnd/>
          </a:ln>
        </p:spPr>
        <p:txBody>
          <a:bodyPr>
            <a:sp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・自社製品を見たり、触れたりして頂く事により、自社の理解を深めて頂く。</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5"/>
          <p:cNvSpPr>
            <a:spLocks noChangeArrowheads="1"/>
          </p:cNvSpPr>
          <p:nvPr/>
        </p:nvSpPr>
        <p:spPr bwMode="auto">
          <a:xfrm>
            <a:off x="1177162" y="5344989"/>
            <a:ext cx="8353425" cy="338554"/>
          </a:xfrm>
          <a:prstGeom prst="rect">
            <a:avLst/>
          </a:prstGeom>
          <a:noFill/>
          <a:ln w="9525">
            <a:noFill/>
            <a:miter lim="800000"/>
            <a:headEnd/>
            <a:tailEnd/>
          </a:ln>
        </p:spPr>
        <p:txBody>
          <a:bodyPr>
            <a:sp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・求人票に書いていない事で、先生が求めている情報をいかに伝えるかが重要。</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5"/>
          <p:cNvSpPr>
            <a:spLocks noChangeArrowheads="1"/>
          </p:cNvSpPr>
          <p:nvPr/>
        </p:nvSpPr>
        <p:spPr bwMode="auto">
          <a:xfrm>
            <a:off x="434674" y="1735985"/>
            <a:ext cx="8501743" cy="400110"/>
          </a:xfrm>
          <a:prstGeom prst="rect">
            <a:avLst/>
          </a:prstGeom>
          <a:noFill/>
          <a:ln w="9525">
            <a:noFill/>
            <a:miter lim="800000"/>
            <a:headEnd/>
            <a:tailEnd/>
          </a:ln>
        </p:spPr>
        <p:txBody>
          <a:bodyPr wrap="square">
            <a:spAutoFit/>
          </a:bodyP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01</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採用パンフレット</a:t>
            </a:r>
            <a:endParaRPr lang="en-US" altLang="ja-JP" sz="2000" b="1" dirty="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a:spLocks noChangeArrowheads="1"/>
          </p:cNvSpPr>
          <p:nvPr/>
        </p:nvSpPr>
        <p:spPr bwMode="auto">
          <a:xfrm>
            <a:off x="1157968" y="2096761"/>
            <a:ext cx="8353425" cy="584775"/>
          </a:xfrm>
          <a:prstGeom prst="rect">
            <a:avLst/>
          </a:prstGeom>
          <a:noFill/>
          <a:ln w="9525">
            <a:noFill/>
            <a:miter lim="800000"/>
            <a:headEnd/>
            <a:tailEnd/>
          </a:ln>
        </p:spPr>
        <p:txBody>
          <a:bodyPr>
            <a:sp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取引先にお渡しする会社案内ではなく採用用のパンフレットを準備。社長、従業員のインタビューを掲載する</a:t>
            </a:r>
            <a:r>
              <a:rPr lang="ja-JP" altLang="en-US" sz="1600" b="1" dirty="0" smtClean="0">
                <a:latin typeface="メイリオ" panose="020B0604030504040204" pitchFamily="50" charset="-128"/>
                <a:ea typeface="メイリオ" panose="020B0604030504040204" pitchFamily="50" charset="-128"/>
              </a:rPr>
              <a:t>こと。</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5"/>
          <p:cNvSpPr>
            <a:spLocks noChangeArrowheads="1"/>
          </p:cNvSpPr>
          <p:nvPr/>
        </p:nvSpPr>
        <p:spPr bwMode="auto">
          <a:xfrm>
            <a:off x="423523" y="2784200"/>
            <a:ext cx="8501743" cy="400110"/>
          </a:xfrm>
          <a:prstGeom prst="rect">
            <a:avLst/>
          </a:prstGeom>
          <a:noFill/>
          <a:ln w="9525">
            <a:noFill/>
            <a:miter lim="800000"/>
            <a:headEnd/>
            <a:tailEnd/>
          </a:ln>
        </p:spPr>
        <p:txBody>
          <a:bodyPr wrap="square">
            <a:spAutoFit/>
          </a:bodyP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02</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採用</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動画</a:t>
            </a:r>
            <a:endParaRPr lang="en-US" altLang="ja-JP" sz="2000" b="1" dirty="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a:spLocks noChangeArrowheads="1"/>
          </p:cNvSpPr>
          <p:nvPr/>
        </p:nvSpPr>
        <p:spPr bwMode="auto">
          <a:xfrm>
            <a:off x="1146817" y="3167278"/>
            <a:ext cx="8353425" cy="830997"/>
          </a:xfrm>
          <a:prstGeom prst="rect">
            <a:avLst/>
          </a:prstGeom>
          <a:noFill/>
          <a:ln w="9525">
            <a:noFill/>
            <a:miter lim="800000"/>
            <a:headEnd/>
            <a:tailEnd/>
          </a:ln>
        </p:spPr>
        <p:txBody>
          <a:bodyPr>
            <a:sp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・「１分間の動画は１８０万文字分の情報量に相当する」ため、</a:t>
            </a:r>
            <a:r>
              <a:rPr lang="ja-JP" altLang="en-US" sz="1600" b="1" dirty="0">
                <a:latin typeface="メイリオ" panose="020B0604030504040204" pitchFamily="50" charset="-128"/>
                <a:ea typeface="メイリオ" panose="020B0604030504040204" pitchFamily="50" charset="-128"/>
              </a:rPr>
              <a:t>会社の雰囲気や仕事の様子が伝えやすい。</a:t>
            </a:r>
          </a:p>
          <a:p>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338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高校訪問のポイント</a:t>
            </a:r>
            <a:endParaRPr kumimoji="1" lang="ja-JP" altLang="en-US" dirty="0"/>
          </a:p>
        </p:txBody>
      </p:sp>
      <p:sp>
        <p:nvSpPr>
          <p:cNvPr id="6" name="テキスト ボックス 5"/>
          <p:cNvSpPr txBox="1"/>
          <p:nvPr/>
        </p:nvSpPr>
        <p:spPr>
          <a:xfrm>
            <a:off x="604007" y="683852"/>
            <a:ext cx="4124847" cy="461665"/>
          </a:xfrm>
          <a:prstGeom prst="rect">
            <a:avLst/>
          </a:prstGeom>
          <a:noFill/>
        </p:spPr>
        <p:txBody>
          <a:bodyPr wrap="none" rtlCol="0">
            <a:spAutoFit/>
          </a:bodyPr>
          <a:lstStyle/>
          <a:p>
            <a:r>
              <a:rPr lang="ja-JP" altLang="en-US" sz="2400" b="1" dirty="0" smtClean="0">
                <a:solidFill>
                  <a:srgbClr val="767171"/>
                </a:solidFill>
              </a:rPr>
              <a:t>ターゲット</a:t>
            </a:r>
            <a:r>
              <a:rPr lang="ja-JP" altLang="en-US" sz="2400" b="1" dirty="0">
                <a:solidFill>
                  <a:srgbClr val="767171"/>
                </a:solidFill>
              </a:rPr>
              <a:t>となる高校を選定する</a:t>
            </a:r>
          </a:p>
        </p:txBody>
      </p:sp>
      <p:sp>
        <p:nvSpPr>
          <p:cNvPr id="9" name="スライド番号プレースホルダー 8"/>
          <p:cNvSpPr>
            <a:spLocks noGrp="1"/>
          </p:cNvSpPr>
          <p:nvPr>
            <p:ph type="sldNum" sz="quarter" idx="12"/>
          </p:nvPr>
        </p:nvSpPr>
        <p:spPr/>
        <p:txBody>
          <a:bodyPr/>
          <a:lstStyle/>
          <a:p>
            <a:fld id="{F576F634-1144-4E34-95EF-25E8A7010EC8}" type="slidenum">
              <a:rPr lang="ja-JP" altLang="en-US" smtClean="0"/>
              <a:pPr/>
              <a:t>4</a:t>
            </a:fld>
            <a:endParaRPr lang="ja-JP" altLang="en-US" dirty="0"/>
          </a:p>
        </p:txBody>
      </p:sp>
      <p:sp>
        <p:nvSpPr>
          <p:cNvPr id="26" name="正方形/長方形 25"/>
          <p:cNvSpPr/>
          <p:nvPr/>
        </p:nvSpPr>
        <p:spPr>
          <a:xfrm>
            <a:off x="553052" y="1567624"/>
            <a:ext cx="8767762" cy="496407"/>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正方形/長方形 25"/>
          <p:cNvSpPr>
            <a:spLocks noChangeArrowheads="1"/>
          </p:cNvSpPr>
          <p:nvPr/>
        </p:nvSpPr>
        <p:spPr bwMode="auto">
          <a:xfrm>
            <a:off x="601359" y="1642148"/>
            <a:ext cx="8512628" cy="400110"/>
          </a:xfrm>
          <a:prstGeom prst="rect">
            <a:avLst/>
          </a:prstGeom>
          <a:noFill/>
          <a:ln w="9525">
            <a:noFill/>
            <a:miter lim="800000"/>
            <a:headEnd/>
            <a:tailEnd/>
          </a:ln>
        </p:spPr>
        <p:txBody>
          <a:bodyPr wrap="square">
            <a:spAutoFit/>
          </a:bodyPr>
          <a:lstStyle/>
          <a:p>
            <a:pPr algn="ct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ターゲット高校　＝　応募の見込みが高く、重点的に攻めるべき高校</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8" name="Picture 1"/>
          <p:cNvPicPr>
            <a:picLocks noChangeAspect="1" noChangeArrowheads="1"/>
          </p:cNvPicPr>
          <p:nvPr/>
        </p:nvPicPr>
        <p:blipFill>
          <a:blip r:embed="rId2" cstate="print"/>
          <a:srcRect/>
          <a:stretch>
            <a:fillRect/>
          </a:stretch>
        </p:blipFill>
        <p:spPr bwMode="auto">
          <a:xfrm>
            <a:off x="5954709" y="2248470"/>
            <a:ext cx="1872345" cy="2135486"/>
          </a:xfrm>
          <a:prstGeom prst="rect">
            <a:avLst/>
          </a:prstGeom>
          <a:noFill/>
          <a:ln w="9525">
            <a:noFill/>
            <a:miter lim="800000"/>
            <a:headEnd/>
            <a:tailEnd/>
          </a:ln>
        </p:spPr>
      </p:pic>
      <p:sp>
        <p:nvSpPr>
          <p:cNvPr id="29" name="正方形/長方形 25"/>
          <p:cNvSpPr>
            <a:spLocks noChangeArrowheads="1"/>
          </p:cNvSpPr>
          <p:nvPr/>
        </p:nvSpPr>
        <p:spPr bwMode="auto">
          <a:xfrm>
            <a:off x="105898" y="2469466"/>
            <a:ext cx="5867400" cy="3554819"/>
          </a:xfrm>
          <a:prstGeom prst="rect">
            <a:avLst/>
          </a:prstGeom>
          <a:noFill/>
          <a:ln w="9525">
            <a:noFill/>
            <a:miter lim="800000"/>
            <a:headEnd/>
            <a:tailEnd/>
          </a:ln>
        </p:spPr>
        <p:txBody>
          <a:bodyPr wrap="square">
            <a:spAutoFit/>
          </a:bodyPr>
          <a:lstStyle/>
          <a:p>
            <a:r>
              <a:rPr lang="ja-JP" altLang="en-US" sz="2000" b="1" dirty="0" smtClean="0">
                <a:solidFill>
                  <a:srgbClr val="0EC89C"/>
                </a:solidFill>
                <a:latin typeface="メイリオ" panose="020B0604030504040204" pitchFamily="50" charset="-128"/>
                <a:ea typeface="メイリオ" panose="020B0604030504040204" pitchFamily="50" charset="-128"/>
                <a:cs typeface="メイリオ" panose="020B0604030504040204" pitchFamily="50" charset="-128"/>
              </a:rPr>
              <a:t>①</a:t>
            </a:r>
            <a:r>
              <a:rPr lang="en-US" altLang="ja-JP" sz="2000" b="1" dirty="0" smtClean="0">
                <a:solidFill>
                  <a:srgbClr val="0EC89C"/>
                </a:solidFill>
                <a:latin typeface="メイリオ" panose="020B0604030504040204" pitchFamily="50" charset="-128"/>
                <a:ea typeface="メイリオ" panose="020B0604030504040204" pitchFamily="50" charset="-128"/>
                <a:cs typeface="メイリオ" panose="020B0604030504040204" pitchFamily="50" charset="-128"/>
              </a:rPr>
              <a:t>15~20</a:t>
            </a:r>
            <a:r>
              <a:rPr lang="ja-JP" altLang="en-US" sz="2000" b="1" dirty="0" smtClean="0">
                <a:solidFill>
                  <a:srgbClr val="0EC89C"/>
                </a:solidFill>
                <a:latin typeface="メイリオ" panose="020B0604030504040204" pitchFamily="50" charset="-128"/>
                <a:ea typeface="メイリオ" panose="020B0604030504040204" pitchFamily="50" charset="-128"/>
                <a:cs typeface="メイリオ" panose="020B0604030504040204" pitchFamily="50" charset="-128"/>
              </a:rPr>
              <a:t>校の高校訪問</a:t>
            </a:r>
            <a:endParaRPr lang="en-US" altLang="ja-JP" sz="20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→物理的な距離が近い高校を訪問していく</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高校生が就職先を選ぶとき、「</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自宅からの距離」が重要な評価点と</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なる）</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rPr>
              <a:t>②既存社員の出身高校</a:t>
            </a:r>
            <a:endParaRPr lang="en-US" altLang="ja-JP" sz="20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OB</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OG</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が活躍していると就職課からの印象も良い</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（社員はできれば若手が好ましい）</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rPr>
              <a:t>③就職率が高い普通科高校</a:t>
            </a:r>
            <a:endParaRPr lang="en-US" altLang="ja-JP" sz="20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→商業・工業高校は競合が多く採用実績がないと困難</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就職率は「高卒就職情報</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提供サービス」で調査可能</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 name="図 29"/>
          <p:cNvPicPr>
            <a:picLocks noChangeAspect="1"/>
          </p:cNvPicPr>
          <p:nvPr/>
        </p:nvPicPr>
        <p:blipFill>
          <a:blip r:embed="rId3"/>
          <a:stretch>
            <a:fillRect/>
          </a:stretch>
        </p:blipFill>
        <p:spPr>
          <a:xfrm>
            <a:off x="7108595" y="4079934"/>
            <a:ext cx="2634343" cy="2252128"/>
          </a:xfrm>
          <a:prstGeom prst="rect">
            <a:avLst/>
          </a:prstGeom>
        </p:spPr>
      </p:pic>
      <p:pic>
        <p:nvPicPr>
          <p:cNvPr id="31" name="Picture 2" descr="ããã¤ã³ã ç´ æãã®ç»åæ¤ç´¢çµ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88935">
            <a:off x="479164" y="1395236"/>
            <a:ext cx="410243" cy="44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43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高校訪問のポイント</a:t>
            </a:r>
            <a:endParaRPr kumimoji="1" lang="ja-JP" altLang="en-US" dirty="0"/>
          </a:p>
        </p:txBody>
      </p:sp>
      <p:sp>
        <p:nvSpPr>
          <p:cNvPr id="6" name="テキスト ボックス 5"/>
          <p:cNvSpPr txBox="1"/>
          <p:nvPr/>
        </p:nvSpPr>
        <p:spPr>
          <a:xfrm>
            <a:off x="604007" y="683852"/>
            <a:ext cx="4124847" cy="461665"/>
          </a:xfrm>
          <a:prstGeom prst="rect">
            <a:avLst/>
          </a:prstGeom>
          <a:noFill/>
        </p:spPr>
        <p:txBody>
          <a:bodyPr wrap="none" rtlCol="0">
            <a:spAutoFit/>
          </a:bodyPr>
          <a:lstStyle/>
          <a:p>
            <a:r>
              <a:rPr lang="ja-JP" altLang="en-US" sz="2400" b="1" dirty="0" smtClean="0">
                <a:solidFill>
                  <a:srgbClr val="767171"/>
                </a:solidFill>
              </a:rPr>
              <a:t>ターゲット</a:t>
            </a:r>
            <a:r>
              <a:rPr lang="ja-JP" altLang="en-US" sz="2400" b="1" dirty="0">
                <a:solidFill>
                  <a:srgbClr val="767171"/>
                </a:solidFill>
              </a:rPr>
              <a:t>となる高校を選定する</a:t>
            </a:r>
          </a:p>
        </p:txBody>
      </p:sp>
      <p:sp>
        <p:nvSpPr>
          <p:cNvPr id="9" name="スライド番号プレースホルダー 8"/>
          <p:cNvSpPr>
            <a:spLocks noGrp="1"/>
          </p:cNvSpPr>
          <p:nvPr>
            <p:ph type="sldNum" sz="quarter" idx="12"/>
          </p:nvPr>
        </p:nvSpPr>
        <p:spPr/>
        <p:txBody>
          <a:bodyPr/>
          <a:lstStyle/>
          <a:p>
            <a:fld id="{F576F634-1144-4E34-95EF-25E8A7010EC8}" type="slidenum">
              <a:rPr lang="ja-JP" altLang="en-US" smtClean="0"/>
              <a:pPr/>
              <a:t>5</a:t>
            </a:fld>
            <a:endParaRPr lang="ja-JP" altLang="en-US" dirty="0"/>
          </a:p>
        </p:txBody>
      </p:sp>
      <p:sp>
        <p:nvSpPr>
          <p:cNvPr id="10" name="正方形/長方形 9"/>
          <p:cNvSpPr/>
          <p:nvPr/>
        </p:nvSpPr>
        <p:spPr>
          <a:xfrm>
            <a:off x="5201251" y="3631143"/>
            <a:ext cx="4544102" cy="1986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346225" y="3631144"/>
            <a:ext cx="4544102" cy="1986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618369" y="1562859"/>
            <a:ext cx="8767762" cy="496407"/>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C000"/>
              </a:solidFill>
            </a:endParaRPr>
          </a:p>
        </p:txBody>
      </p:sp>
      <p:sp>
        <p:nvSpPr>
          <p:cNvPr id="13" name="正方形/長方形 25"/>
          <p:cNvSpPr>
            <a:spLocks noChangeArrowheads="1"/>
          </p:cNvSpPr>
          <p:nvPr/>
        </p:nvSpPr>
        <p:spPr bwMode="auto">
          <a:xfrm>
            <a:off x="666676" y="1637383"/>
            <a:ext cx="8512628" cy="400110"/>
          </a:xfrm>
          <a:prstGeom prst="rect">
            <a:avLst/>
          </a:prstGeom>
          <a:noFill/>
          <a:ln w="9525">
            <a:noFill/>
            <a:miter lim="800000"/>
            <a:headEnd/>
            <a:tailEnd/>
          </a:ln>
        </p:spPr>
        <p:txBody>
          <a:bodyPr wrap="square">
            <a:spAutoFit/>
          </a:bodyPr>
          <a:lstStyle/>
          <a:p>
            <a:pPr algn="ct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高校訪問は最低でも各校２回ずつ、時期を考えて訪問すること</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Picture 2" descr="ããã¤ã³ã ç´ æãã®ç»åæ¤ç´¢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88935">
            <a:off x="479164" y="1395236"/>
            <a:ext cx="410243" cy="445010"/>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p:cNvSpPr/>
          <p:nvPr/>
        </p:nvSpPr>
        <p:spPr>
          <a:xfrm>
            <a:off x="503387" y="2245824"/>
            <a:ext cx="4223658"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求人票公開前（～</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日）</a:t>
            </a:r>
          </a:p>
        </p:txBody>
      </p:sp>
      <p:sp>
        <p:nvSpPr>
          <p:cNvPr id="16" name="正方形/長方形 15"/>
          <p:cNvSpPr/>
          <p:nvPr/>
        </p:nvSpPr>
        <p:spPr>
          <a:xfrm>
            <a:off x="5195126" y="2245823"/>
            <a:ext cx="4223658"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求人票公開後（</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日～）</a:t>
            </a:r>
          </a:p>
        </p:txBody>
      </p:sp>
      <p:sp>
        <p:nvSpPr>
          <p:cNvPr id="17" name="正方形/長方形 25"/>
          <p:cNvSpPr>
            <a:spLocks noChangeArrowheads="1"/>
          </p:cNvSpPr>
          <p:nvPr/>
        </p:nvSpPr>
        <p:spPr bwMode="auto">
          <a:xfrm>
            <a:off x="525158" y="2867465"/>
            <a:ext cx="4191002" cy="646331"/>
          </a:xfrm>
          <a:prstGeom prst="rect">
            <a:avLst/>
          </a:prstGeom>
          <a:noFill/>
          <a:ln w="9525">
            <a:noFill/>
            <a:miter lim="800000"/>
            <a:headEnd/>
            <a:tailEnd/>
          </a:ln>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小目標：</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就職状況の情報収集・自社の印象付け</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25"/>
          <p:cNvSpPr>
            <a:spLocks noChangeArrowheads="1"/>
          </p:cNvSpPr>
          <p:nvPr/>
        </p:nvSpPr>
        <p:spPr bwMode="auto">
          <a:xfrm>
            <a:off x="361867" y="3585918"/>
            <a:ext cx="4452260" cy="2031325"/>
          </a:xfrm>
          <a:prstGeom prst="rect">
            <a:avLst/>
          </a:prstGeom>
          <a:solidFill>
            <a:schemeClr val="accent6">
              <a:lumMod val="20000"/>
              <a:lumOff val="80000"/>
            </a:schemeClr>
          </a:solidFill>
          <a:ln w="9525">
            <a:noFill/>
            <a:miter lim="800000"/>
            <a:headEnd/>
            <a:tailEnd/>
          </a:ln>
        </p:spPr>
        <p:txBody>
          <a:bodyPr wrap="square">
            <a:spAutoFit/>
          </a:bodyPr>
          <a:lstStyle/>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・直近数年での就職希望者数、内定状況は？</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・職場見学やインターンシップは実施しているか？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・生徒はいつ頃から就職先を検討しはじめるのか？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・進路ガイダンスはいつか？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・どんな求人が多いのか？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・先生と生徒は企業側のどんな情報を欲しているか？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25"/>
          <p:cNvSpPr>
            <a:spLocks noChangeArrowheads="1"/>
          </p:cNvSpPr>
          <p:nvPr/>
        </p:nvSpPr>
        <p:spPr bwMode="auto">
          <a:xfrm>
            <a:off x="5195126" y="2867465"/>
            <a:ext cx="4191002" cy="646331"/>
          </a:xfrm>
          <a:prstGeom prst="rect">
            <a:avLst/>
          </a:prstGeom>
          <a:noFill/>
          <a:ln w="9525">
            <a:noFill/>
            <a:miter lim="800000"/>
            <a:headEnd/>
            <a:tailEnd/>
          </a:ln>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小目標：</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職場見学への誘導・自社の印象付け</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25"/>
          <p:cNvSpPr>
            <a:spLocks noChangeArrowheads="1"/>
          </p:cNvSpPr>
          <p:nvPr/>
        </p:nvSpPr>
        <p:spPr bwMode="auto">
          <a:xfrm>
            <a:off x="165927" y="5654202"/>
            <a:ext cx="4724400" cy="584775"/>
          </a:xfrm>
          <a:prstGeom prst="rect">
            <a:avLst/>
          </a:prstGeom>
          <a:noFill/>
          <a:ln w="9525">
            <a:noFill/>
            <a:miter lim="800000"/>
            <a:headEnd/>
            <a:tailEnd/>
          </a:ln>
        </p:spPr>
        <p:txBody>
          <a:bodyPr wrap="square">
            <a:spAutoFit/>
          </a:bodyPr>
          <a:lstStyle/>
          <a:p>
            <a:pPr algn="ctr"/>
            <a:r>
              <a:rPr lang="ja-JP" altLang="en-US" sz="16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rPr>
              <a:t>毎年同じ質問でも</a:t>
            </a:r>
            <a:r>
              <a:rPr lang="en-US" altLang="ja-JP" sz="16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rPr>
              <a:t>OK</a:t>
            </a:r>
            <a:r>
              <a:rPr lang="ja-JP" altLang="en-US" sz="1600" b="1" dirty="0" err="1">
                <a:solidFill>
                  <a:srgbClr val="0EC89C"/>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rPr>
              <a:t>担当が変わる可能性もあるので訪問しておく</a:t>
            </a:r>
            <a:endParaRPr lang="en-US" altLang="ja-JP" sz="16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5"/>
          <p:cNvSpPr>
            <a:spLocks noChangeArrowheads="1"/>
          </p:cNvSpPr>
          <p:nvPr/>
        </p:nvSpPr>
        <p:spPr bwMode="auto">
          <a:xfrm>
            <a:off x="5184238" y="3585918"/>
            <a:ext cx="4452260" cy="2031325"/>
          </a:xfrm>
          <a:prstGeom prst="rect">
            <a:avLst/>
          </a:prstGeom>
          <a:solidFill>
            <a:schemeClr val="accent6">
              <a:lumMod val="20000"/>
              <a:lumOff val="80000"/>
            </a:schemeClr>
          </a:solidFill>
          <a:ln w="9525">
            <a:noFill/>
            <a:miter lim="800000"/>
            <a:headEnd/>
            <a:tailEnd/>
          </a:ln>
        </p:spPr>
        <p:txBody>
          <a:bodyPr wrap="square">
            <a:spAutoFit/>
          </a:bodyPr>
          <a:lstStyle/>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・求人票を提出</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・応募前職場見学の案内チラシを提出</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・会社概要、沿革、事業内容、募集職種を伝える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・入社後に新人が活躍する姿、イメージを伝える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・教育体制や福利厚生をアピール</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・現３年生の就職活動の状況もヒアリングしておく</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5"/>
          <p:cNvSpPr>
            <a:spLocks noChangeArrowheads="1"/>
          </p:cNvSpPr>
          <p:nvPr/>
        </p:nvSpPr>
        <p:spPr bwMode="auto">
          <a:xfrm>
            <a:off x="5064497" y="5654202"/>
            <a:ext cx="4724400" cy="584775"/>
          </a:xfrm>
          <a:prstGeom prst="rect">
            <a:avLst/>
          </a:prstGeom>
          <a:noFill/>
          <a:ln w="9525">
            <a:noFill/>
            <a:miter lim="800000"/>
            <a:headEnd/>
            <a:tailEnd/>
          </a:ln>
        </p:spPr>
        <p:txBody>
          <a:bodyPr wrap="square">
            <a:spAutoFit/>
          </a:bodyPr>
          <a:lstStyle/>
          <a:p>
            <a:pPr algn="ctr"/>
            <a:r>
              <a:rPr lang="ja-JP" altLang="en-US" sz="16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rPr>
              <a:t>ツールを最大限駆使してアピール！</a:t>
            </a:r>
            <a:endParaRPr lang="en-US" altLang="ja-JP" sz="16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rPr>
              <a:t>先方も企業のことを知りたがっている</a:t>
            </a:r>
            <a:endParaRPr lang="en-US" altLang="ja-JP" sz="1600" b="1" dirty="0">
              <a:solidFill>
                <a:srgbClr val="0EC89C"/>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8874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高校訪問のポイント</a:t>
            </a:r>
            <a:endParaRPr kumimoji="1" lang="ja-JP" altLang="en-US" dirty="0"/>
          </a:p>
        </p:txBody>
      </p:sp>
      <p:sp>
        <p:nvSpPr>
          <p:cNvPr id="6" name="テキスト ボックス 5"/>
          <p:cNvSpPr txBox="1"/>
          <p:nvPr/>
        </p:nvSpPr>
        <p:spPr>
          <a:xfrm>
            <a:off x="604007" y="683852"/>
            <a:ext cx="917239" cy="461665"/>
          </a:xfrm>
          <a:prstGeom prst="rect">
            <a:avLst/>
          </a:prstGeom>
          <a:noFill/>
        </p:spPr>
        <p:txBody>
          <a:bodyPr wrap="none" rtlCol="0">
            <a:spAutoFit/>
          </a:bodyPr>
          <a:lstStyle/>
          <a:p>
            <a:r>
              <a:rPr lang="ja-JP" altLang="en-US" sz="2400" b="1" dirty="0" smtClean="0">
                <a:solidFill>
                  <a:srgbClr val="767171"/>
                </a:solidFill>
              </a:rPr>
              <a:t>まとめ</a:t>
            </a:r>
            <a:endParaRPr lang="ja-JP" altLang="en-US" sz="2400" b="1" dirty="0">
              <a:solidFill>
                <a:srgbClr val="767171"/>
              </a:solidFill>
            </a:endParaRPr>
          </a:p>
        </p:txBody>
      </p:sp>
      <p:sp>
        <p:nvSpPr>
          <p:cNvPr id="9" name="スライド番号プレースホルダー 8"/>
          <p:cNvSpPr>
            <a:spLocks noGrp="1"/>
          </p:cNvSpPr>
          <p:nvPr>
            <p:ph type="sldNum" sz="quarter" idx="12"/>
          </p:nvPr>
        </p:nvSpPr>
        <p:spPr/>
        <p:txBody>
          <a:bodyPr/>
          <a:lstStyle/>
          <a:p>
            <a:fld id="{F576F634-1144-4E34-95EF-25E8A7010EC8}" type="slidenum">
              <a:rPr lang="ja-JP" altLang="en-US" smtClean="0"/>
              <a:pPr/>
              <a:t>6</a:t>
            </a:fld>
            <a:endParaRPr lang="ja-JP" altLang="en-US" dirty="0"/>
          </a:p>
        </p:txBody>
      </p:sp>
      <p:sp>
        <p:nvSpPr>
          <p:cNvPr id="23" name="角丸四角形 22"/>
          <p:cNvSpPr/>
          <p:nvPr/>
        </p:nvSpPr>
        <p:spPr>
          <a:xfrm>
            <a:off x="3737934" y="1786879"/>
            <a:ext cx="4984596" cy="165895"/>
          </a:xfrm>
          <a:prstGeom prst="round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4"/>
          <p:cNvSpPr txBox="1">
            <a:spLocks/>
          </p:cNvSpPr>
          <p:nvPr/>
        </p:nvSpPr>
        <p:spPr>
          <a:xfrm>
            <a:off x="864332" y="1307145"/>
            <a:ext cx="8177336" cy="5626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b="1" dirty="0" smtClean="0"/>
              <a:t>高卒採用において</a:t>
            </a:r>
            <a:r>
              <a:rPr lang="ja-JP" altLang="en-US" sz="3600" b="1" dirty="0" smtClean="0"/>
              <a:t>高校訪問は必要なのか？</a:t>
            </a:r>
            <a:endParaRPr lang="ja-JP" altLang="en-US" sz="3600" b="1" dirty="0"/>
          </a:p>
        </p:txBody>
      </p:sp>
      <p:sp>
        <p:nvSpPr>
          <p:cNvPr id="25" name="正方形/長方形 24"/>
          <p:cNvSpPr/>
          <p:nvPr/>
        </p:nvSpPr>
        <p:spPr>
          <a:xfrm>
            <a:off x="1333861" y="2173133"/>
            <a:ext cx="7227895" cy="414294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480730" y="2319451"/>
            <a:ext cx="6924908" cy="3693319"/>
          </a:xfrm>
          <a:prstGeom prst="rect">
            <a:avLst/>
          </a:prstGeom>
          <a:noFill/>
        </p:spPr>
        <p:txBody>
          <a:bodyPr wrap="square" rtlCol="0">
            <a:spAutoFit/>
          </a:bodyPr>
          <a:lstStyle/>
          <a:p>
            <a:r>
              <a:rPr lang="ja-JP" altLang="en-US" dirty="0" smtClean="0"/>
              <a:t>高卒採用を実施されたことのある担当者様であれば、「高卒採用において高校訪問は必要なのか」と疑問をお持ちの方は多くいらっしゃるのではないでしょうか？</a:t>
            </a:r>
            <a:endParaRPr lang="en-US" altLang="ja-JP" dirty="0" smtClean="0"/>
          </a:p>
          <a:p>
            <a:endParaRPr lang="en-US" altLang="ja-JP" dirty="0"/>
          </a:p>
          <a:p>
            <a:r>
              <a:rPr lang="ja-JP" altLang="en-US" dirty="0" smtClean="0"/>
              <a:t>結論から申し上げると、採用確度を少しでも上げるためにも高校訪問は非常に重要なので、行っていただくことをおすすめします。</a:t>
            </a:r>
            <a:endParaRPr lang="en-US" altLang="ja-JP" dirty="0" smtClean="0"/>
          </a:p>
          <a:p>
            <a:endParaRPr lang="en-US" altLang="ja-JP" dirty="0"/>
          </a:p>
          <a:p>
            <a:r>
              <a:rPr lang="ja-JP" altLang="en-US" dirty="0" smtClean="0"/>
              <a:t> 高校新卒の就職活動は、ほとんどが学校による職業斡旋によるもので、学校に届く求人票から情報収集を行っています。</a:t>
            </a:r>
            <a:endParaRPr lang="en-US" altLang="ja-JP" dirty="0" smtClean="0"/>
          </a:p>
          <a:p>
            <a:endParaRPr lang="en-US" altLang="ja-JP" dirty="0"/>
          </a:p>
          <a:p>
            <a:r>
              <a:rPr lang="ja-JP" altLang="en-US" dirty="0" smtClean="0"/>
              <a:t>多い 学校には数千社からの求人票が届くため、その中から自社の求人を選んでいただき、生徒に勧めてもらうためには、</a:t>
            </a:r>
            <a:r>
              <a:rPr lang="ja-JP" altLang="en-US" b="1" dirty="0" smtClean="0">
                <a:solidFill>
                  <a:srgbClr val="FF0000"/>
                </a:solidFill>
              </a:rPr>
              <a:t>学校の先生との関係構築</a:t>
            </a:r>
            <a:r>
              <a:rPr lang="ja-JP" altLang="en-US" dirty="0" smtClean="0"/>
              <a:t>は必要不可欠です。</a:t>
            </a:r>
            <a:endParaRPr kumimoji="1" lang="ja-JP" altLang="en-US" dirty="0"/>
          </a:p>
        </p:txBody>
      </p:sp>
    </p:spTree>
    <p:extLst>
      <p:ext uri="{BB962C8B-B14F-4D97-AF65-F5344CB8AC3E}">
        <p14:creationId xmlns:p14="http://schemas.microsoft.com/office/powerpoint/2010/main" val="388052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お問い合わせ</a:t>
            </a:r>
            <a:endParaRPr kumimoji="1" lang="ja-JP" altLang="en-US" dirty="0"/>
          </a:p>
        </p:txBody>
      </p:sp>
      <p:sp>
        <p:nvSpPr>
          <p:cNvPr id="3" name="スライド番号プレースホルダー 2"/>
          <p:cNvSpPr>
            <a:spLocks noGrp="1"/>
          </p:cNvSpPr>
          <p:nvPr>
            <p:ph type="sldNum" sz="quarter" idx="12"/>
          </p:nvPr>
        </p:nvSpPr>
        <p:spPr/>
        <p:txBody>
          <a:bodyPr/>
          <a:lstStyle/>
          <a:p>
            <a:fld id="{F576F634-1144-4E34-95EF-25E8A7010EC8}" type="slidenum">
              <a:rPr lang="ja-JP" altLang="en-US" smtClean="0"/>
              <a:pPr/>
              <a:t>7</a:t>
            </a:fld>
            <a:endParaRPr lang="ja-JP" altLang="en-US" dirty="0"/>
          </a:p>
        </p:txBody>
      </p:sp>
      <p:sp>
        <p:nvSpPr>
          <p:cNvPr id="4" name="テキスト ボックス 3"/>
          <p:cNvSpPr txBox="1"/>
          <p:nvPr/>
        </p:nvSpPr>
        <p:spPr>
          <a:xfrm>
            <a:off x="941325" y="788565"/>
            <a:ext cx="8023350" cy="1569660"/>
          </a:xfrm>
          <a:prstGeom prst="rect">
            <a:avLst/>
          </a:prstGeom>
          <a:noFill/>
        </p:spPr>
        <p:txBody>
          <a:bodyPr wrap="none" rtlCol="0">
            <a:spAutoFit/>
          </a:bodyPr>
          <a:lstStyle/>
          <a:p>
            <a:r>
              <a:rPr lang="ja-JP" altLang="en-US" sz="2400" b="1" dirty="0">
                <a:ln w="57150">
                  <a:solidFill>
                    <a:srgbClr val="0EC89C"/>
                  </a:solidFill>
                </a:ln>
                <a:solidFill>
                  <a:srgbClr val="0EC89C"/>
                </a:solidFill>
              </a:rPr>
              <a:t>・採用計画について相談したい</a:t>
            </a:r>
          </a:p>
          <a:p>
            <a:r>
              <a:rPr lang="ja-JP" altLang="en-US" sz="2400" b="1" dirty="0">
                <a:ln w="57150">
                  <a:solidFill>
                    <a:srgbClr val="0EC89C"/>
                  </a:solidFill>
                </a:ln>
                <a:solidFill>
                  <a:srgbClr val="0EC89C"/>
                </a:solidFill>
              </a:rPr>
              <a:t>・採用計画を立てるためのシート</a:t>
            </a:r>
            <a:r>
              <a:rPr lang="ja-JP" altLang="en-US" sz="2400" b="1" dirty="0" smtClean="0">
                <a:ln w="57150">
                  <a:solidFill>
                    <a:srgbClr val="0EC89C"/>
                  </a:solidFill>
                </a:ln>
                <a:solidFill>
                  <a:srgbClr val="0EC89C"/>
                </a:solidFill>
              </a:rPr>
              <a:t>がほしい</a:t>
            </a:r>
            <a:endParaRPr lang="ja-JP" altLang="en-US" sz="2400" b="1" dirty="0">
              <a:ln w="57150">
                <a:solidFill>
                  <a:srgbClr val="0EC89C"/>
                </a:solidFill>
              </a:ln>
              <a:solidFill>
                <a:srgbClr val="0EC89C"/>
              </a:solidFill>
            </a:endParaRPr>
          </a:p>
          <a:p>
            <a:r>
              <a:rPr lang="ja-JP" altLang="en-US" sz="2400" b="1" dirty="0">
                <a:ln w="57150">
                  <a:solidFill>
                    <a:srgbClr val="0EC89C"/>
                  </a:solidFill>
                </a:ln>
                <a:solidFill>
                  <a:srgbClr val="0EC89C"/>
                </a:solidFill>
              </a:rPr>
              <a:t>・今自社に必要なツールを教えてほしい</a:t>
            </a:r>
          </a:p>
          <a:p>
            <a:r>
              <a:rPr lang="ja-JP" altLang="en-US" sz="2400" b="1" dirty="0" smtClean="0">
                <a:solidFill>
                  <a:srgbClr val="0EC89C"/>
                </a:solidFill>
              </a:rPr>
              <a:t>などのご要望がございましたら、お気軽にお問い合わせください。</a:t>
            </a:r>
            <a:endParaRPr kumimoji="1" lang="ja-JP" altLang="en-US" sz="2400" b="1" dirty="0">
              <a:solidFill>
                <a:srgbClr val="0EC89C"/>
              </a:solidFill>
            </a:endParaRPr>
          </a:p>
        </p:txBody>
      </p:sp>
      <p:sp>
        <p:nvSpPr>
          <p:cNvPr id="5" name="正方形/長方形 4"/>
          <p:cNvSpPr/>
          <p:nvPr/>
        </p:nvSpPr>
        <p:spPr>
          <a:xfrm>
            <a:off x="941325" y="788565"/>
            <a:ext cx="6180939" cy="1200329"/>
          </a:xfrm>
          <a:prstGeom prst="rect">
            <a:avLst/>
          </a:prstGeom>
          <a:ln>
            <a:solidFill>
              <a:schemeClr val="bg1"/>
            </a:solidFill>
          </a:ln>
        </p:spPr>
        <p:txBody>
          <a:bodyPr wrap="square">
            <a:spAutoFit/>
          </a:bodyPr>
          <a:lstStyle/>
          <a:p>
            <a:r>
              <a:rPr lang="ja-JP" altLang="en-US" sz="2400" b="1" dirty="0" smtClean="0">
                <a:solidFill>
                  <a:schemeClr val="bg1"/>
                </a:solidFill>
              </a:rPr>
              <a:t>・採用計画について相談したい</a:t>
            </a:r>
            <a:endParaRPr lang="en-US" altLang="ja-JP" sz="2400" b="1" dirty="0" smtClean="0">
              <a:solidFill>
                <a:schemeClr val="bg1"/>
              </a:solidFill>
            </a:endParaRPr>
          </a:p>
          <a:p>
            <a:r>
              <a:rPr lang="ja-JP" altLang="en-US" sz="2400" b="1" dirty="0">
                <a:solidFill>
                  <a:schemeClr val="bg1"/>
                </a:solidFill>
              </a:rPr>
              <a:t>・採用計画を立てるためのシート</a:t>
            </a:r>
            <a:r>
              <a:rPr lang="ja-JP" altLang="en-US" sz="2400" b="1" dirty="0" smtClean="0">
                <a:solidFill>
                  <a:schemeClr val="bg1"/>
                </a:solidFill>
              </a:rPr>
              <a:t>が</a:t>
            </a:r>
            <a:r>
              <a:rPr lang="ja-JP" altLang="en-US" sz="2400" b="1" dirty="0">
                <a:solidFill>
                  <a:schemeClr val="bg1"/>
                </a:solidFill>
              </a:rPr>
              <a:t>ほ</a:t>
            </a:r>
            <a:r>
              <a:rPr lang="ja-JP" altLang="en-US" sz="2400" b="1" dirty="0" smtClean="0">
                <a:solidFill>
                  <a:schemeClr val="bg1"/>
                </a:solidFill>
              </a:rPr>
              <a:t>しい</a:t>
            </a:r>
            <a:endParaRPr lang="en-US" altLang="ja-JP" sz="2400" b="1" dirty="0">
              <a:solidFill>
                <a:schemeClr val="bg1"/>
              </a:solidFill>
            </a:endParaRPr>
          </a:p>
          <a:p>
            <a:r>
              <a:rPr lang="ja-JP" altLang="en-US" sz="2400" b="1" dirty="0" smtClean="0">
                <a:solidFill>
                  <a:schemeClr val="bg1"/>
                </a:solidFill>
              </a:rPr>
              <a:t>・今自社に必要なツールを教えてほしい</a:t>
            </a:r>
            <a:endParaRPr lang="en-US" altLang="ja-JP" sz="2400" b="1" dirty="0">
              <a:solidFill>
                <a:schemeClr val="bg1"/>
              </a:solidFill>
            </a:endParaRPr>
          </a:p>
        </p:txBody>
      </p:sp>
      <p:sp>
        <p:nvSpPr>
          <p:cNvPr id="6" name="正方形/長方形 5"/>
          <p:cNvSpPr/>
          <p:nvPr/>
        </p:nvSpPr>
        <p:spPr>
          <a:xfrm>
            <a:off x="377504" y="2447488"/>
            <a:ext cx="4575495" cy="1931565"/>
          </a:xfrm>
          <a:prstGeom prst="rect">
            <a:avLst/>
          </a:prstGeom>
          <a:solidFill>
            <a:srgbClr val="0EC89C"/>
          </a:solidFill>
          <a:ln>
            <a:noFill/>
          </a:ln>
          <a:scene3d>
            <a:camera prst="obliqueBottom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377504" y="4468316"/>
            <a:ext cx="4575495" cy="1931565"/>
          </a:xfrm>
          <a:prstGeom prst="rect">
            <a:avLst/>
          </a:prstGeom>
          <a:solidFill>
            <a:srgbClr val="0EC89C"/>
          </a:solidFill>
          <a:ln>
            <a:noFill/>
          </a:ln>
          <a:scene3d>
            <a:camera prst="obliqueBottom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587229" y="2816819"/>
            <a:ext cx="1166070" cy="1166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625329" y="2854919"/>
            <a:ext cx="1089870" cy="1089870"/>
          </a:xfrm>
          <a:prstGeom prst="ellipse">
            <a:avLst/>
          </a:prstGeom>
          <a:solidFill>
            <a:schemeClr val="bg1"/>
          </a:solidFill>
          <a:ln>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86359">
            <a:off x="628546" y="2869487"/>
            <a:ext cx="1115736" cy="1115736"/>
          </a:xfrm>
          <a:prstGeom prst="rect">
            <a:avLst/>
          </a:prstGeom>
        </p:spPr>
      </p:pic>
      <p:sp>
        <p:nvSpPr>
          <p:cNvPr id="11" name="楕円 10"/>
          <p:cNvSpPr/>
          <p:nvPr/>
        </p:nvSpPr>
        <p:spPr>
          <a:xfrm>
            <a:off x="587229" y="4884280"/>
            <a:ext cx="1166070" cy="1166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625329" y="4922380"/>
            <a:ext cx="1089870" cy="1089870"/>
          </a:xfrm>
          <a:prstGeom prst="ellipse">
            <a:avLst/>
          </a:prstGeom>
          <a:solidFill>
            <a:schemeClr val="bg1"/>
          </a:solidFill>
          <a:ln>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579" y="4931142"/>
            <a:ext cx="1095670" cy="1095670"/>
          </a:xfrm>
          <a:prstGeom prst="rect">
            <a:avLst/>
          </a:prstGeom>
        </p:spPr>
      </p:pic>
      <p:sp>
        <p:nvSpPr>
          <p:cNvPr id="14" name="正方形/長方形 13"/>
          <p:cNvSpPr/>
          <p:nvPr/>
        </p:nvSpPr>
        <p:spPr>
          <a:xfrm>
            <a:off x="1830033" y="3090410"/>
            <a:ext cx="2957861" cy="523220"/>
          </a:xfrm>
          <a:prstGeom prst="rect">
            <a:avLst/>
          </a:prstGeom>
        </p:spPr>
        <p:txBody>
          <a:bodyPr wrap="none">
            <a:spAutoFit/>
          </a:bodyPr>
          <a:lstStyle/>
          <a:p>
            <a:pPr lvl="0">
              <a:defRPr/>
            </a:pPr>
            <a:r>
              <a:rPr kumimoji="0" lang="en-US" altLang="ja-JP" sz="2800" b="1" kern="0" dirty="0">
                <a:solidFill>
                  <a:prstClr val="white"/>
                </a:solidFill>
              </a:rPr>
              <a:t>024-534-7135</a:t>
            </a:r>
            <a:endParaRPr kumimoji="0" lang="ja-JP" altLang="en-US" sz="2800" b="1" kern="0" dirty="0">
              <a:solidFill>
                <a:prstClr val="white"/>
              </a:solidFill>
            </a:endParaRPr>
          </a:p>
        </p:txBody>
      </p:sp>
      <p:sp>
        <p:nvSpPr>
          <p:cNvPr id="15" name="正方形/長方形 14"/>
          <p:cNvSpPr/>
          <p:nvPr/>
        </p:nvSpPr>
        <p:spPr>
          <a:xfrm>
            <a:off x="1411241" y="3779173"/>
            <a:ext cx="3690434" cy="369332"/>
          </a:xfrm>
          <a:prstGeom prst="rect">
            <a:avLst/>
          </a:prstGeom>
        </p:spPr>
        <p:txBody>
          <a:bodyPr wrap="none">
            <a:spAutoFit/>
          </a:bodyPr>
          <a:lstStyle/>
          <a:p>
            <a:pPr lvl="0">
              <a:defRPr/>
            </a:pPr>
            <a:r>
              <a:rPr kumimoji="0" lang="ja-JP" altLang="en-US" b="1" kern="0" dirty="0">
                <a:solidFill>
                  <a:prstClr val="white"/>
                </a:solidFill>
              </a:rPr>
              <a:t>（営業時間　</a:t>
            </a:r>
            <a:r>
              <a:rPr kumimoji="0" lang="ja-JP" altLang="en-US" b="1" kern="0" dirty="0" smtClean="0">
                <a:solidFill>
                  <a:prstClr val="white"/>
                </a:solidFill>
              </a:rPr>
              <a:t>平日</a:t>
            </a:r>
            <a:r>
              <a:rPr kumimoji="0" lang="en-US" altLang="ja-JP" b="1" kern="0" dirty="0" smtClean="0">
                <a:solidFill>
                  <a:prstClr val="white"/>
                </a:solidFill>
              </a:rPr>
              <a:t>8</a:t>
            </a:r>
            <a:r>
              <a:rPr kumimoji="0" lang="en-US" altLang="ja-JP" b="1" kern="0" dirty="0" smtClean="0">
                <a:solidFill>
                  <a:prstClr val="white"/>
                </a:solidFill>
              </a:rPr>
              <a:t>:30</a:t>
            </a:r>
            <a:r>
              <a:rPr kumimoji="0" lang="ja-JP" altLang="en-US" b="1" kern="0" dirty="0">
                <a:solidFill>
                  <a:prstClr val="white"/>
                </a:solidFill>
              </a:rPr>
              <a:t>～</a:t>
            </a:r>
            <a:r>
              <a:rPr kumimoji="0" lang="en-US" altLang="ja-JP" b="1" kern="0" dirty="0" smtClean="0">
                <a:solidFill>
                  <a:prstClr val="white"/>
                </a:solidFill>
              </a:rPr>
              <a:t>17:00</a:t>
            </a:r>
            <a:r>
              <a:rPr kumimoji="0" lang="ja-JP" altLang="en-US" b="1" kern="0" dirty="0">
                <a:solidFill>
                  <a:prstClr val="white"/>
                </a:solidFill>
              </a:rPr>
              <a:t>）</a:t>
            </a:r>
          </a:p>
        </p:txBody>
      </p:sp>
      <p:sp>
        <p:nvSpPr>
          <p:cNvPr id="16" name="正方形/長方形 15"/>
          <p:cNvSpPr/>
          <p:nvPr/>
        </p:nvSpPr>
        <p:spPr>
          <a:xfrm>
            <a:off x="1830033" y="5205705"/>
            <a:ext cx="3046027" cy="523220"/>
          </a:xfrm>
          <a:prstGeom prst="rect">
            <a:avLst/>
          </a:prstGeom>
        </p:spPr>
        <p:txBody>
          <a:bodyPr wrap="none">
            <a:spAutoFit/>
          </a:bodyPr>
          <a:lstStyle/>
          <a:p>
            <a:r>
              <a:rPr lang="en-US" altLang="ja-JP" sz="2800" b="1" dirty="0">
                <a:solidFill>
                  <a:schemeClr val="bg1"/>
                </a:solidFill>
                <a:latin typeface="+mn-ea"/>
              </a:rPr>
              <a:t>course@kpri.jp</a:t>
            </a:r>
            <a:endParaRPr lang="ja-JP" altLang="en-US" sz="2800" b="1" dirty="0">
              <a:solidFill>
                <a:schemeClr val="bg1"/>
              </a:solidFill>
              <a:latin typeface="+mn-ea"/>
            </a:endParaRPr>
          </a:p>
        </p:txBody>
      </p:sp>
      <p:sp>
        <p:nvSpPr>
          <p:cNvPr id="18" name="対角する 2 つの角を切り取った四角形 17"/>
          <p:cNvSpPr/>
          <p:nvPr/>
        </p:nvSpPr>
        <p:spPr>
          <a:xfrm>
            <a:off x="5129587" y="2444423"/>
            <a:ext cx="1858441" cy="410496"/>
          </a:xfrm>
          <a:prstGeom prst="snip2Diag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226341" y="2517984"/>
            <a:ext cx="1677798" cy="2435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0EC89C"/>
                </a:solidFill>
              </a:rPr>
              <a:t>会社</a:t>
            </a:r>
            <a:r>
              <a:rPr lang="ja-JP" altLang="en-US" sz="1400" b="1" dirty="0">
                <a:solidFill>
                  <a:srgbClr val="0EC89C"/>
                </a:solidFill>
              </a:rPr>
              <a:t>概要</a:t>
            </a:r>
            <a:endParaRPr kumimoji="1" lang="ja-JP" altLang="en-US" sz="1400" b="1" dirty="0">
              <a:solidFill>
                <a:srgbClr val="0EC89C"/>
              </a:solidFill>
            </a:endParaRPr>
          </a:p>
        </p:txBody>
      </p:sp>
      <p:graphicFrame>
        <p:nvGraphicFramePr>
          <p:cNvPr id="20" name="表 19"/>
          <p:cNvGraphicFramePr>
            <a:graphicFrameLocks noGrp="1"/>
          </p:cNvGraphicFramePr>
          <p:nvPr>
            <p:extLst/>
          </p:nvPr>
        </p:nvGraphicFramePr>
        <p:xfrm>
          <a:off x="5129105" y="2880082"/>
          <a:ext cx="4529799" cy="2514140"/>
        </p:xfrm>
        <a:graphic>
          <a:graphicData uri="http://schemas.openxmlformats.org/drawingml/2006/table">
            <a:tbl>
              <a:tblPr bandRow="1">
                <a:tableStyleId>{68D230F3-CF80-4859-8CE7-A43EE81993B5}</a:tableStyleId>
              </a:tblPr>
              <a:tblGrid>
                <a:gridCol w="1293812">
                  <a:extLst>
                    <a:ext uri="{9D8B030D-6E8A-4147-A177-3AD203B41FA5}">
                      <a16:colId xmlns:a16="http://schemas.microsoft.com/office/drawing/2014/main" val="4242449181"/>
                    </a:ext>
                  </a:extLst>
                </a:gridCol>
                <a:gridCol w="3235987">
                  <a:extLst>
                    <a:ext uri="{9D8B030D-6E8A-4147-A177-3AD203B41FA5}">
                      <a16:colId xmlns:a16="http://schemas.microsoft.com/office/drawing/2014/main" val="2454030520"/>
                    </a:ext>
                  </a:extLst>
                </a:gridCol>
              </a:tblGrid>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smtClean="0"/>
                        <a:t>会社名</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r>
                        <a:rPr kumimoji="1" lang="ja-JP" altLang="en-US" sz="1100" dirty="0" smtClean="0"/>
                        <a:t>株式会社クサカ印刷所</a:t>
                      </a:r>
                      <a:endParaRPr kumimoji="1" lang="ja-JP" altLang="en-US" sz="1100" b="1" dirty="0">
                        <a:solidFill>
                          <a:srgbClr val="767171"/>
                        </a:solidFill>
                      </a:endParaRPr>
                    </a:p>
                  </a:txBody>
                  <a:tcPr anchor="ctr"/>
                </a:tc>
                <a:extLst>
                  <a:ext uri="{0D108BD9-81ED-4DB2-BD59-A6C34878D82A}">
                    <a16:rowId xmlns:a16="http://schemas.microsoft.com/office/drawing/2014/main" val="1874257043"/>
                  </a:ext>
                </a:extLst>
              </a:tr>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smtClean="0"/>
                        <a:t>所在地</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r>
                        <a:rPr kumimoji="1" lang="zh-TW" altLang="en-US" sz="1100" dirty="0" smtClean="0"/>
                        <a:t>福島県福島市東浜町</a:t>
                      </a:r>
                      <a:r>
                        <a:rPr kumimoji="1" lang="en-US" altLang="zh-TW" sz="1100" dirty="0" smtClean="0"/>
                        <a:t>7-35</a:t>
                      </a:r>
                      <a:endParaRPr kumimoji="1" lang="ja-JP" altLang="en-US" sz="1100" b="1" dirty="0">
                        <a:solidFill>
                          <a:srgbClr val="767171"/>
                        </a:solidFill>
                      </a:endParaRPr>
                    </a:p>
                  </a:txBody>
                  <a:tcPr anchor="ctr"/>
                </a:tc>
                <a:extLst>
                  <a:ext uri="{0D108BD9-81ED-4DB2-BD59-A6C34878D82A}">
                    <a16:rowId xmlns:a16="http://schemas.microsoft.com/office/drawing/2014/main" val="2075167461"/>
                  </a:ext>
                </a:extLst>
              </a:tr>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smtClean="0"/>
                        <a:t>資本金</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r>
                        <a:rPr kumimoji="1" lang="en-US" altLang="ja-JP" sz="1100" dirty="0" smtClean="0"/>
                        <a:t>2,000</a:t>
                      </a:r>
                      <a:r>
                        <a:rPr kumimoji="1" lang="ja-JP" altLang="en-US" sz="1100" dirty="0" smtClean="0"/>
                        <a:t>万円</a:t>
                      </a:r>
                      <a:endParaRPr kumimoji="1" lang="ja-JP" altLang="en-US" sz="1100" b="1" dirty="0">
                        <a:solidFill>
                          <a:srgbClr val="767171"/>
                        </a:solidFill>
                      </a:endParaRPr>
                    </a:p>
                  </a:txBody>
                  <a:tcPr anchor="ctr"/>
                </a:tc>
                <a:extLst>
                  <a:ext uri="{0D108BD9-81ED-4DB2-BD59-A6C34878D82A}">
                    <a16:rowId xmlns:a16="http://schemas.microsoft.com/office/drawing/2014/main" val="2852852599"/>
                  </a:ext>
                </a:extLst>
              </a:tr>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smtClean="0"/>
                        <a:t>代表</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r>
                        <a:rPr kumimoji="1" lang="ja-JP" altLang="en-US" sz="1100" b="0" dirty="0" smtClean="0">
                          <a:solidFill>
                            <a:schemeClr val="tx1"/>
                          </a:solidFill>
                        </a:rPr>
                        <a:t>日下直哉</a:t>
                      </a:r>
                      <a:endParaRPr kumimoji="1" lang="ja-JP" altLang="en-US" sz="1100" b="1" dirty="0">
                        <a:solidFill>
                          <a:srgbClr val="767171"/>
                        </a:solidFill>
                      </a:endParaRPr>
                    </a:p>
                  </a:txBody>
                  <a:tcPr anchor="ctr"/>
                </a:tc>
                <a:extLst>
                  <a:ext uri="{0D108BD9-81ED-4DB2-BD59-A6C34878D82A}">
                    <a16:rowId xmlns:a16="http://schemas.microsoft.com/office/drawing/2014/main" val="1367631327"/>
                  </a:ext>
                </a:extLst>
              </a:tr>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smtClean="0"/>
                        <a:t>ホームページ</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endParaRPr kumimoji="1" lang="en-US" altLang="ja-JP" sz="1100" dirty="0" smtClean="0"/>
                    </a:p>
                    <a:p>
                      <a:r>
                        <a:rPr kumimoji="1" lang="en-US" altLang="ja-JP" sz="1100" dirty="0" smtClean="0"/>
                        <a:t>https://k-recruit.kpri.jp/kusaka/</a:t>
                      </a:r>
                      <a:endParaRPr kumimoji="1" lang="ja-JP" altLang="en-US" sz="1100" b="1" dirty="0">
                        <a:solidFill>
                          <a:srgbClr val="767171"/>
                        </a:solidFill>
                      </a:endParaRPr>
                    </a:p>
                  </a:txBody>
                  <a:tcPr anchor="ctr"/>
                </a:tc>
                <a:extLst>
                  <a:ext uri="{0D108BD9-81ED-4DB2-BD59-A6C34878D82A}">
                    <a16:rowId xmlns:a16="http://schemas.microsoft.com/office/drawing/2014/main" val="1318636229"/>
                  </a:ext>
                </a:extLst>
              </a:tr>
            </a:tbl>
          </a:graphicData>
        </a:graphic>
      </p:graphicFrame>
    </p:spTree>
    <p:extLst>
      <p:ext uri="{BB962C8B-B14F-4D97-AF65-F5344CB8AC3E}">
        <p14:creationId xmlns:p14="http://schemas.microsoft.com/office/powerpoint/2010/main" val="63922542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A8CDCCC1-6BFF-4549-8514-205BFA42C77B}" vid="{E51E497E-1E5E-435B-8001-B18F3D1665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プレゼンテーション1</Template>
  <TotalTime>14670</TotalTime>
  <Words>833</Words>
  <Application>Microsoft Office PowerPoint</Application>
  <PresentationFormat>A4 210 x 297 mm</PresentationFormat>
  <Paragraphs>107</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Meiryo UI</vt:lpstr>
      <vt:lpstr>メイリオ</vt:lpstr>
      <vt:lpstr>游ゴシック</vt:lpstr>
      <vt:lpstr>Arial</vt:lpstr>
      <vt:lpstr>Office テーマ</vt:lpstr>
      <vt:lpstr>PowerPoint プレゼンテーション</vt:lpstr>
      <vt:lpstr>高校訪問のポイント</vt:lpstr>
      <vt:lpstr>高校訪問のポイント</vt:lpstr>
      <vt:lpstr>高校訪問のポイント</vt:lpstr>
      <vt:lpstr>高校訪問のポイント</vt:lpstr>
      <vt:lpstr>高校訪問のポイント</vt:lpstr>
      <vt:lpstr>お問い合わせ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採用ツール一覧</dc:title>
  <dc:creator>Windows ユーザー</dc:creator>
  <cp:lastModifiedBy>Windows ユーザー</cp:lastModifiedBy>
  <cp:revision>262</cp:revision>
  <dcterms:created xsi:type="dcterms:W3CDTF">2020-12-24T05:33:56Z</dcterms:created>
  <dcterms:modified xsi:type="dcterms:W3CDTF">2022-06-26T05:09:07Z</dcterms:modified>
</cp:coreProperties>
</file>