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2" r:id="rId2"/>
  </p:sldMasterIdLst>
  <p:notesMasterIdLst>
    <p:notesMasterId r:id="rId16"/>
  </p:notesMasterIdLst>
  <p:sldIdLst>
    <p:sldId id="302" r:id="rId3"/>
    <p:sldId id="276" r:id="rId4"/>
    <p:sldId id="257" r:id="rId5"/>
    <p:sldId id="296" r:id="rId6"/>
    <p:sldId id="295" r:id="rId7"/>
    <p:sldId id="300" r:id="rId8"/>
    <p:sldId id="293" r:id="rId9"/>
    <p:sldId id="297" r:id="rId10"/>
    <p:sldId id="301" r:id="rId11"/>
    <p:sldId id="294" r:id="rId12"/>
    <p:sldId id="298" r:id="rId13"/>
    <p:sldId id="299" r:id="rId14"/>
    <p:sldId id="274" r:id="rId1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guide id="3" pos="398" userDrawn="1">
          <p15:clr>
            <a:srgbClr val="A4A3A4"/>
          </p15:clr>
        </p15:guide>
        <p15:guide id="4" pos="5842" userDrawn="1">
          <p15:clr>
            <a:srgbClr val="A4A3A4"/>
          </p15:clr>
        </p15:guide>
        <p15:guide id="5" orient="horz" pos="799" userDrawn="1">
          <p15:clr>
            <a:srgbClr val="A4A3A4"/>
          </p15:clr>
        </p15:guide>
        <p15:guide id="6" orient="horz" pos="39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C89C"/>
    <a:srgbClr val="38E838"/>
    <a:srgbClr val="ADF9E7"/>
    <a:srgbClr val="FFFFFF"/>
    <a:srgbClr val="C9FBEF"/>
    <a:srgbClr val="3CF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97" autoAdjust="0"/>
    <p:restoredTop sz="94660"/>
  </p:normalViewPr>
  <p:slideViewPr>
    <p:cSldViewPr snapToGrid="0" showGuides="1">
      <p:cViewPr varScale="1">
        <p:scale>
          <a:sx n="70" d="100"/>
          <a:sy n="70" d="100"/>
        </p:scale>
        <p:origin x="76" y="196"/>
      </p:cViewPr>
      <p:guideLst>
        <p:guide orient="horz" pos="2183"/>
        <p:guide pos="3120"/>
        <p:guide pos="398"/>
        <p:guide pos="5842"/>
        <p:guide orient="horz" pos="799"/>
        <p:guide orient="horz" pos="39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4"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6978-4147-AF3D-30E3169D8365}"/>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6978-4147-AF3D-30E3169D8365}"/>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6978-4147-AF3D-30E3169D8365}"/>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Sheet1!$I$33:$I$35</c:f>
              <c:strCache>
                <c:ptCount val="3"/>
                <c:pt idx="0">
                  <c:v>1年生</c:v>
                </c:pt>
                <c:pt idx="1">
                  <c:v>2年生</c:v>
                </c:pt>
                <c:pt idx="2">
                  <c:v>3年生</c:v>
                </c:pt>
              </c:strCache>
            </c:strRef>
          </c:cat>
          <c:val>
            <c:numRef>
              <c:f>Sheet1!$J$33:$J$35</c:f>
              <c:numCache>
                <c:formatCode>General</c:formatCode>
                <c:ptCount val="3"/>
                <c:pt idx="0">
                  <c:v>431</c:v>
                </c:pt>
                <c:pt idx="1">
                  <c:v>585</c:v>
                </c:pt>
                <c:pt idx="2">
                  <c:v>928</c:v>
                </c:pt>
              </c:numCache>
            </c:numRef>
          </c:val>
          <c:extLst>
            <c:ext xmlns:c16="http://schemas.microsoft.com/office/drawing/2014/chart" uri="{C3380CC4-5D6E-409C-BE32-E72D297353CC}">
              <c16:uniqueId val="{00000006-6978-4147-AF3D-30E3169D8365}"/>
            </c:ext>
          </c:extLst>
        </c:ser>
        <c:dLbls>
          <c:showLegendKey val="0"/>
          <c:showVal val="1"/>
          <c:showCatName val="0"/>
          <c:showSerName val="0"/>
          <c:showPercent val="0"/>
          <c:showBubbleSize val="0"/>
          <c:showLeaderLines val="1"/>
        </c:dLbls>
        <c:firstSliceAng val="0"/>
        <c:holeSize val="30"/>
      </c:doughnutChart>
      <c:spPr>
        <a:noFill/>
        <a:ln>
          <a:noFill/>
        </a:ln>
        <a:effectLst/>
      </c:spPr>
    </c:plotArea>
    <c:legend>
      <c:legendPos val="r"/>
      <c:layout>
        <c:manualLayout>
          <c:xMode val="edge"/>
          <c:yMode val="edge"/>
          <c:x val="0.8097281410727406"/>
          <c:y val="0.3687368956524914"/>
          <c:w val="0.11532696546656872"/>
          <c:h val="0.288755933386298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8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8BEE-423D-B207-47376A432346}"/>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8BEE-423D-B207-47376A432346}"/>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8BEE-423D-B207-47376A432346}"/>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8BEE-423D-B207-47376A432346}"/>
              </c:ext>
            </c:extLst>
          </c:dPt>
          <c:dLbls>
            <c:dLbl>
              <c:idx val="2"/>
              <c:layout>
                <c:manualLayout>
                  <c:x val="-9.5097387865336586E-2"/>
                  <c:y val="-0.17286623016328045"/>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BEE-423D-B207-47376A432346}"/>
                </c:ext>
              </c:extLst>
            </c:dLbl>
            <c:dLbl>
              <c:idx val="3"/>
              <c:layout>
                <c:manualLayout>
                  <c:x val="-3.0676576730754301E-3"/>
                  <c:y val="-0.16762785955227194"/>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8BEE-423D-B207-47376A432346}"/>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Sheet1!$I$19:$I$22</c:f>
              <c:strCache>
                <c:ptCount val="4"/>
                <c:pt idx="0">
                  <c:v>進学</c:v>
                </c:pt>
                <c:pt idx="1">
                  <c:v>就職</c:v>
                </c:pt>
                <c:pt idx="2">
                  <c:v>検討中</c:v>
                </c:pt>
                <c:pt idx="3">
                  <c:v>無回答</c:v>
                </c:pt>
              </c:strCache>
            </c:strRef>
          </c:cat>
          <c:val>
            <c:numRef>
              <c:f>Sheet1!$J$19:$J$22</c:f>
              <c:numCache>
                <c:formatCode>#,##0_);[Red]\(#,##0\)</c:formatCode>
                <c:ptCount val="4"/>
                <c:pt idx="0">
                  <c:v>755</c:v>
                </c:pt>
                <c:pt idx="1">
                  <c:v>1027</c:v>
                </c:pt>
                <c:pt idx="2">
                  <c:v>148</c:v>
                </c:pt>
                <c:pt idx="3">
                  <c:v>14</c:v>
                </c:pt>
              </c:numCache>
            </c:numRef>
          </c:val>
          <c:extLst>
            <c:ext xmlns:c16="http://schemas.microsoft.com/office/drawing/2014/chart" uri="{C3380CC4-5D6E-409C-BE32-E72D297353CC}">
              <c16:uniqueId val="{00000008-8BEE-423D-B207-47376A432346}"/>
            </c:ext>
          </c:extLst>
        </c:ser>
        <c:dLbls>
          <c:showLegendKey val="0"/>
          <c:showVal val="1"/>
          <c:showCatName val="0"/>
          <c:showSerName val="0"/>
          <c:showPercent val="0"/>
          <c:showBubbleSize val="0"/>
          <c:showLeaderLines val="1"/>
        </c:dLbls>
        <c:firstSliceAng val="0"/>
        <c:holeSize val="30"/>
      </c:doughnutChart>
      <c:spPr>
        <a:noFill/>
        <a:ln>
          <a:noFill/>
        </a:ln>
        <a:effectLst/>
      </c:spPr>
    </c:plotArea>
    <c:legend>
      <c:legendPos val="r"/>
      <c:layout>
        <c:manualLayout>
          <c:xMode val="edge"/>
          <c:yMode val="edge"/>
          <c:x val="0.71794150110821442"/>
          <c:y val="0.29681818181818181"/>
          <c:w val="0.18378538695340996"/>
          <c:h val="0.3811111111111111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8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690B-4848-99CE-2E3A1B7CD618}"/>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690B-4848-99CE-2E3A1B7CD618}"/>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690B-4848-99CE-2E3A1B7CD618}"/>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Sheet1!$J$24:$J$26</c:f>
              <c:strCache>
                <c:ptCount val="3"/>
                <c:pt idx="0">
                  <c:v>県内</c:v>
                </c:pt>
                <c:pt idx="1">
                  <c:v>県外</c:v>
                </c:pt>
                <c:pt idx="2">
                  <c:v>未定</c:v>
                </c:pt>
              </c:strCache>
            </c:strRef>
          </c:cat>
          <c:val>
            <c:numRef>
              <c:f>Sheet1!$K$24:$K$26</c:f>
              <c:numCache>
                <c:formatCode>#,##0_);[Red]\(#,##0\)</c:formatCode>
                <c:ptCount val="3"/>
                <c:pt idx="0">
                  <c:v>755</c:v>
                </c:pt>
                <c:pt idx="1">
                  <c:v>130</c:v>
                </c:pt>
                <c:pt idx="2">
                  <c:v>142</c:v>
                </c:pt>
              </c:numCache>
            </c:numRef>
          </c:val>
          <c:extLst>
            <c:ext xmlns:c16="http://schemas.microsoft.com/office/drawing/2014/chart" uri="{C3380CC4-5D6E-409C-BE32-E72D297353CC}">
              <c16:uniqueId val="{00000006-690B-4848-99CE-2E3A1B7CD618}"/>
            </c:ext>
          </c:extLst>
        </c:ser>
        <c:dLbls>
          <c:showLegendKey val="0"/>
          <c:showVal val="0"/>
          <c:showCatName val="0"/>
          <c:showSerName val="0"/>
          <c:showPercent val="0"/>
          <c:showBubbleSize val="0"/>
          <c:showLeaderLines val="1"/>
        </c:dLbls>
        <c:firstSliceAng val="0"/>
        <c:holeSize val="30"/>
      </c:doughnutChart>
      <c:spPr>
        <a:noFill/>
        <a:ln>
          <a:noFill/>
        </a:ln>
        <a:effectLst/>
      </c:spPr>
    </c:plotArea>
    <c:legend>
      <c:legendPos val="r"/>
      <c:layout>
        <c:manualLayout>
          <c:xMode val="edge"/>
          <c:yMode val="edge"/>
          <c:x val="0.78354151359294633"/>
          <c:y val="0.33598098689128769"/>
          <c:w val="0.17678177810433504"/>
          <c:h val="0.33307719839565486"/>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8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2"/>
            </a:solidFill>
            <a:ln>
              <a:noFill/>
            </a:ln>
            <a:effectLst/>
          </c:spPr>
          <c:invertIfNegative val="0"/>
          <c:dPt>
            <c:idx val="1"/>
            <c:invertIfNegative val="0"/>
            <c:bubble3D val="0"/>
            <c:spPr>
              <a:solidFill>
                <a:schemeClr val="accent4"/>
              </a:solidFill>
              <a:ln>
                <a:noFill/>
              </a:ln>
              <a:effectLst/>
            </c:spPr>
            <c:extLst>
              <c:ext xmlns:c16="http://schemas.microsoft.com/office/drawing/2014/chart" uri="{C3380CC4-5D6E-409C-BE32-E72D297353CC}">
                <c16:uniqueId val="{00000001-7DD8-4F4F-B67A-5D40193C87A3}"/>
              </c:ext>
            </c:extLst>
          </c:dPt>
          <c:dPt>
            <c:idx val="2"/>
            <c:invertIfNegative val="0"/>
            <c:bubble3D val="0"/>
            <c:spPr>
              <a:solidFill>
                <a:schemeClr val="accent6"/>
              </a:solidFill>
              <a:ln>
                <a:noFill/>
              </a:ln>
              <a:effectLst/>
            </c:spPr>
            <c:extLst>
              <c:ext xmlns:c16="http://schemas.microsoft.com/office/drawing/2014/chart" uri="{C3380CC4-5D6E-409C-BE32-E72D297353CC}">
                <c16:uniqueId val="{00000002-7DD8-4F4F-B67A-5D40193C87A3}"/>
              </c:ext>
            </c:extLst>
          </c:dPt>
          <c:dPt>
            <c:idx val="3"/>
            <c:invertIfNegative val="0"/>
            <c:bubble3D val="0"/>
            <c:spPr>
              <a:solidFill>
                <a:srgbClr val="C00000"/>
              </a:solidFill>
              <a:ln>
                <a:noFill/>
              </a:ln>
              <a:effectLst/>
            </c:spPr>
            <c:extLst>
              <c:ext xmlns:c16="http://schemas.microsoft.com/office/drawing/2014/chart" uri="{C3380CC4-5D6E-409C-BE32-E72D297353CC}">
                <c16:uniqueId val="{00000003-7DD8-4F4F-B67A-5D40193C87A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4-7DD8-4F4F-B67A-5D40193C87A3}"/>
              </c:ext>
            </c:extLst>
          </c:dPt>
          <c:dPt>
            <c:idx val="5"/>
            <c:invertIfNegative val="0"/>
            <c:bubble3D val="0"/>
            <c:spPr>
              <a:solidFill>
                <a:srgbClr val="92D050"/>
              </a:solidFill>
              <a:ln>
                <a:noFill/>
              </a:ln>
              <a:effectLst/>
            </c:spPr>
            <c:extLst>
              <c:ext xmlns:c16="http://schemas.microsoft.com/office/drawing/2014/chart" uri="{C3380CC4-5D6E-409C-BE32-E72D297353CC}">
                <c16:uniqueId val="{00000005-7DD8-4F4F-B67A-5D40193C87A3}"/>
              </c:ext>
            </c:extLst>
          </c:dPt>
          <c:dPt>
            <c:idx val="6"/>
            <c:invertIfNegative val="0"/>
            <c:bubble3D val="0"/>
            <c:spPr>
              <a:solidFill>
                <a:srgbClr val="7030A0"/>
              </a:solidFill>
              <a:ln>
                <a:noFill/>
              </a:ln>
              <a:effectLst/>
            </c:spPr>
            <c:extLst>
              <c:ext xmlns:c16="http://schemas.microsoft.com/office/drawing/2014/chart" uri="{C3380CC4-5D6E-409C-BE32-E72D297353CC}">
                <c16:uniqueId val="{00000006-7DD8-4F4F-B67A-5D40193C87A3}"/>
              </c:ext>
            </c:extLst>
          </c:dPt>
          <c:dPt>
            <c:idx val="7"/>
            <c:invertIfNegative val="0"/>
            <c:bubble3D val="0"/>
            <c:spPr>
              <a:solidFill>
                <a:srgbClr val="FF0000"/>
              </a:solidFill>
              <a:ln>
                <a:noFill/>
              </a:ln>
              <a:effectLst/>
            </c:spPr>
            <c:extLst>
              <c:ext xmlns:c16="http://schemas.microsoft.com/office/drawing/2014/chart" uri="{C3380CC4-5D6E-409C-BE32-E72D297353CC}">
                <c16:uniqueId val="{00000007-7DD8-4F4F-B67A-5D40193C87A3}"/>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Sheet1!$H$7:$H$14</c:f>
              <c:strCache>
                <c:ptCount val="8"/>
                <c:pt idx="0">
                  <c:v>仕事内容</c:v>
                </c:pt>
                <c:pt idx="1">
                  <c:v>給料</c:v>
                </c:pt>
                <c:pt idx="2">
                  <c:v>職場の雰囲気</c:v>
                </c:pt>
                <c:pt idx="3">
                  <c:v>働きやすさ</c:v>
                </c:pt>
                <c:pt idx="4">
                  <c:v>勤務地</c:v>
                </c:pt>
                <c:pt idx="5">
                  <c:v>福利厚生</c:v>
                </c:pt>
                <c:pt idx="6">
                  <c:v>会社の評判</c:v>
                </c:pt>
                <c:pt idx="7">
                  <c:v>会社の知名度</c:v>
                </c:pt>
              </c:strCache>
            </c:strRef>
          </c:cat>
          <c:val>
            <c:numRef>
              <c:f>Sheet1!$I$7:$I$14</c:f>
              <c:numCache>
                <c:formatCode>General</c:formatCode>
                <c:ptCount val="8"/>
                <c:pt idx="0">
                  <c:v>481</c:v>
                </c:pt>
                <c:pt idx="1">
                  <c:v>466</c:v>
                </c:pt>
                <c:pt idx="2">
                  <c:v>389</c:v>
                </c:pt>
                <c:pt idx="3">
                  <c:v>370</c:v>
                </c:pt>
                <c:pt idx="4">
                  <c:v>151</c:v>
                </c:pt>
                <c:pt idx="5">
                  <c:v>135</c:v>
                </c:pt>
                <c:pt idx="6">
                  <c:v>111</c:v>
                </c:pt>
                <c:pt idx="7">
                  <c:v>43</c:v>
                </c:pt>
              </c:numCache>
            </c:numRef>
          </c:val>
          <c:extLst>
            <c:ext xmlns:c16="http://schemas.microsoft.com/office/drawing/2014/chart" uri="{C3380CC4-5D6E-409C-BE32-E72D297353CC}">
              <c16:uniqueId val="{00000000-7DD8-4F4F-B67A-5D40193C87A3}"/>
            </c:ext>
          </c:extLst>
        </c:ser>
        <c:dLbls>
          <c:dLblPos val="outEnd"/>
          <c:showLegendKey val="0"/>
          <c:showVal val="1"/>
          <c:showCatName val="0"/>
          <c:showSerName val="0"/>
          <c:showPercent val="0"/>
          <c:showBubbleSize val="0"/>
        </c:dLbls>
        <c:gapWidth val="219"/>
        <c:overlap val="-27"/>
        <c:axId val="880731040"/>
        <c:axId val="880736864"/>
      </c:barChart>
      <c:catAx>
        <c:axId val="88073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880736864"/>
        <c:crosses val="autoZero"/>
        <c:auto val="1"/>
        <c:lblAlgn val="ctr"/>
        <c:lblOffset val="100"/>
        <c:noMultiLvlLbl val="0"/>
      </c:catAx>
      <c:valAx>
        <c:axId val="880736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880731040"/>
        <c:crosses val="autoZero"/>
        <c:crossBetween val="between"/>
      </c:valAx>
      <c:spPr>
        <a:noFill/>
        <a:ln>
          <a:noFill/>
        </a:ln>
        <a:effectLst/>
      </c:spPr>
    </c:plotArea>
    <c:plotVisOnly val="1"/>
    <c:dispBlanksAs val="gap"/>
    <c:showDLblsOverMax val="0"/>
  </c:chart>
  <c:spPr>
    <a:noFill/>
    <a:ln>
      <a:noFill/>
    </a:ln>
    <a:effectLst/>
  </c:spPr>
  <c:txPr>
    <a:bodyPr/>
    <a:lstStyle/>
    <a:p>
      <a:pPr>
        <a:defRPr sz="12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34FD-4B65-81E5-E6A3116FD799}"/>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34FD-4B65-81E5-E6A3116FD799}"/>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34FD-4B65-81E5-E6A3116FD799}"/>
              </c:ext>
            </c:extLst>
          </c:dPt>
          <c:dPt>
            <c:idx val="3"/>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7-34FD-4B65-81E5-E6A3116FD799}"/>
              </c:ext>
            </c:extLst>
          </c:dPt>
          <c:dPt>
            <c:idx val="4"/>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9-34FD-4B65-81E5-E6A3116FD799}"/>
              </c:ext>
            </c:extLst>
          </c:dPt>
          <c:dPt>
            <c:idx val="5"/>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B-34FD-4B65-81E5-E6A3116FD799}"/>
              </c:ext>
            </c:extLst>
          </c:dPt>
          <c:dLbls>
            <c:dLbl>
              <c:idx val="0"/>
              <c:layout>
                <c:manualLayout>
                  <c:x val="2.3512123438648051E-2"/>
                  <c:y val="-2.5196852893233593E-3"/>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34FD-4B65-81E5-E6A3116FD799}"/>
                </c:ext>
              </c:extLst>
            </c:dLbl>
            <c:dLbl>
              <c:idx val="3"/>
              <c:layout>
                <c:manualLayout>
                  <c:x val="-0.18368846436443792"/>
                  <c:y val="-0.12850394975549131"/>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34FD-4B65-81E5-E6A3116FD799}"/>
                </c:ext>
              </c:extLst>
            </c:dLbl>
            <c:dLbl>
              <c:idx val="4"/>
              <c:layout>
                <c:manualLayout>
                  <c:x val="-8.2292432035268162E-2"/>
                  <c:y val="-0.1965354525672220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34FD-4B65-81E5-E6A3116FD799}"/>
                </c:ext>
              </c:extLst>
            </c:dLbl>
            <c:dLbl>
              <c:idx val="5"/>
              <c:layout>
                <c:manualLayout>
                  <c:x val="2.9390154298310064E-3"/>
                  <c:y val="-0.1914960819885753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34FD-4B65-81E5-E6A3116FD799}"/>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Sheet1!$L$5:$L$10</c:f>
              <c:strCache>
                <c:ptCount val="6"/>
                <c:pt idx="0">
                  <c:v>大変参考になる</c:v>
                </c:pt>
                <c:pt idx="1">
                  <c:v>参考になる</c:v>
                </c:pt>
                <c:pt idx="2">
                  <c:v>どちらともいえない</c:v>
                </c:pt>
                <c:pt idx="3">
                  <c:v>参考になりにくい</c:v>
                </c:pt>
                <c:pt idx="4">
                  <c:v>参考にならない</c:v>
                </c:pt>
                <c:pt idx="5">
                  <c:v>無回答</c:v>
                </c:pt>
              </c:strCache>
            </c:strRef>
          </c:cat>
          <c:val>
            <c:numRef>
              <c:f>Sheet1!$M$5:$M$10</c:f>
              <c:numCache>
                <c:formatCode>General</c:formatCode>
                <c:ptCount val="6"/>
                <c:pt idx="0">
                  <c:v>296</c:v>
                </c:pt>
                <c:pt idx="1">
                  <c:v>1152</c:v>
                </c:pt>
                <c:pt idx="2">
                  <c:v>311</c:v>
                </c:pt>
                <c:pt idx="3">
                  <c:v>30</c:v>
                </c:pt>
                <c:pt idx="4">
                  <c:v>19</c:v>
                </c:pt>
                <c:pt idx="5">
                  <c:v>138</c:v>
                </c:pt>
              </c:numCache>
            </c:numRef>
          </c:val>
          <c:extLst>
            <c:ext xmlns:c16="http://schemas.microsoft.com/office/drawing/2014/chart" uri="{C3380CC4-5D6E-409C-BE32-E72D297353CC}">
              <c16:uniqueId val="{0000000C-34FD-4B65-81E5-E6A3116FD799}"/>
            </c:ext>
          </c:extLst>
        </c:ser>
        <c:dLbls>
          <c:showLegendKey val="0"/>
          <c:showVal val="1"/>
          <c:showCatName val="0"/>
          <c:showSerName val="0"/>
          <c:showPercent val="0"/>
          <c:showBubbleSize val="0"/>
          <c:showLeaderLines val="1"/>
        </c:dLbls>
        <c:firstSliceAng val="0"/>
        <c:holeSize val="30"/>
      </c:doughnut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8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2"/>
            </a:solidFill>
            <a:ln>
              <a:noFill/>
            </a:ln>
            <a:effectLst/>
          </c:spPr>
          <c:invertIfNegative val="0"/>
          <c:dPt>
            <c:idx val="1"/>
            <c:invertIfNegative val="0"/>
            <c:bubble3D val="0"/>
            <c:spPr>
              <a:solidFill>
                <a:schemeClr val="accent4"/>
              </a:solidFill>
              <a:ln>
                <a:noFill/>
              </a:ln>
              <a:effectLst/>
            </c:spPr>
            <c:extLst>
              <c:ext xmlns:c16="http://schemas.microsoft.com/office/drawing/2014/chart" uri="{C3380CC4-5D6E-409C-BE32-E72D297353CC}">
                <c16:uniqueId val="{00000001-CBA3-44E8-BC76-AF85F1C006C5}"/>
              </c:ext>
            </c:extLst>
          </c:dPt>
          <c:dPt>
            <c:idx val="2"/>
            <c:invertIfNegative val="0"/>
            <c:bubble3D val="0"/>
            <c:spPr>
              <a:solidFill>
                <a:schemeClr val="accent6"/>
              </a:solidFill>
              <a:ln>
                <a:noFill/>
              </a:ln>
              <a:effectLst/>
            </c:spPr>
            <c:extLst>
              <c:ext xmlns:c16="http://schemas.microsoft.com/office/drawing/2014/chart" uri="{C3380CC4-5D6E-409C-BE32-E72D297353CC}">
                <c16:uniqueId val="{00000002-CBA3-44E8-BC76-AF85F1C006C5}"/>
              </c:ext>
            </c:extLst>
          </c:dPt>
          <c:dPt>
            <c:idx val="3"/>
            <c:invertIfNegative val="0"/>
            <c:bubble3D val="0"/>
            <c:spPr>
              <a:solidFill>
                <a:srgbClr val="C00000"/>
              </a:solidFill>
              <a:ln>
                <a:noFill/>
              </a:ln>
              <a:effectLst/>
            </c:spPr>
            <c:extLst>
              <c:ext xmlns:c16="http://schemas.microsoft.com/office/drawing/2014/chart" uri="{C3380CC4-5D6E-409C-BE32-E72D297353CC}">
                <c16:uniqueId val="{00000003-CBA3-44E8-BC76-AF85F1C006C5}"/>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4-CBA3-44E8-BC76-AF85F1C006C5}"/>
              </c:ext>
            </c:extLst>
          </c:dPt>
          <c:dPt>
            <c:idx val="5"/>
            <c:invertIfNegative val="0"/>
            <c:bubble3D val="0"/>
            <c:spPr>
              <a:solidFill>
                <a:srgbClr val="92D050"/>
              </a:solidFill>
              <a:ln>
                <a:noFill/>
              </a:ln>
              <a:effectLst/>
            </c:spPr>
            <c:extLst>
              <c:ext xmlns:c16="http://schemas.microsoft.com/office/drawing/2014/chart" uri="{C3380CC4-5D6E-409C-BE32-E72D297353CC}">
                <c16:uniqueId val="{00000005-CBA3-44E8-BC76-AF85F1C006C5}"/>
              </c:ext>
            </c:extLst>
          </c:dPt>
          <c:dPt>
            <c:idx val="6"/>
            <c:invertIfNegative val="0"/>
            <c:bubble3D val="0"/>
            <c:spPr>
              <a:solidFill>
                <a:srgbClr val="FF0000"/>
              </a:solidFill>
              <a:ln>
                <a:noFill/>
              </a:ln>
              <a:effectLst/>
            </c:spPr>
            <c:extLst>
              <c:ext xmlns:c16="http://schemas.microsoft.com/office/drawing/2014/chart" uri="{C3380CC4-5D6E-409C-BE32-E72D297353CC}">
                <c16:uniqueId val="{00000006-CBA3-44E8-BC76-AF85F1C006C5}"/>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Sheet1!$L$26:$L$32</c:f>
              <c:strCache>
                <c:ptCount val="7"/>
                <c:pt idx="0">
                  <c:v>たくさんの会社が載っている</c:v>
                </c:pt>
                <c:pt idx="1">
                  <c:v>記事が読みやすい</c:v>
                </c:pt>
                <c:pt idx="2">
                  <c:v>先輩のインタビュー</c:v>
                </c:pt>
                <c:pt idx="3">
                  <c:v>職場作業風景</c:v>
                </c:pt>
                <c:pt idx="4">
                  <c:v>地元の企業が載っている</c:v>
                </c:pt>
                <c:pt idx="5">
                  <c:v>気になる企業・業種が載っている</c:v>
                </c:pt>
                <c:pt idx="6">
                  <c:v>社長からのメッセージ</c:v>
                </c:pt>
              </c:strCache>
            </c:strRef>
          </c:cat>
          <c:val>
            <c:numRef>
              <c:f>Sheet1!$M$26:$M$32</c:f>
              <c:numCache>
                <c:formatCode>#,##0_);[Red]\(#,##0\)</c:formatCode>
                <c:ptCount val="7"/>
                <c:pt idx="0">
                  <c:v>697</c:v>
                </c:pt>
                <c:pt idx="1">
                  <c:v>363</c:v>
                </c:pt>
                <c:pt idx="2">
                  <c:v>354</c:v>
                </c:pt>
                <c:pt idx="3">
                  <c:v>295</c:v>
                </c:pt>
                <c:pt idx="4">
                  <c:v>280</c:v>
                </c:pt>
                <c:pt idx="5">
                  <c:v>106</c:v>
                </c:pt>
                <c:pt idx="6">
                  <c:v>59</c:v>
                </c:pt>
              </c:numCache>
            </c:numRef>
          </c:val>
          <c:extLst>
            <c:ext xmlns:c16="http://schemas.microsoft.com/office/drawing/2014/chart" uri="{C3380CC4-5D6E-409C-BE32-E72D297353CC}">
              <c16:uniqueId val="{00000000-CBA3-44E8-BC76-AF85F1C006C5}"/>
            </c:ext>
          </c:extLst>
        </c:ser>
        <c:dLbls>
          <c:dLblPos val="outEnd"/>
          <c:showLegendKey val="0"/>
          <c:showVal val="1"/>
          <c:showCatName val="0"/>
          <c:showSerName val="0"/>
          <c:showPercent val="0"/>
          <c:showBubbleSize val="0"/>
        </c:dLbls>
        <c:gapWidth val="219"/>
        <c:overlap val="-27"/>
        <c:axId val="875869360"/>
        <c:axId val="875850224"/>
      </c:barChart>
      <c:catAx>
        <c:axId val="875869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875850224"/>
        <c:crosses val="autoZero"/>
        <c:auto val="1"/>
        <c:lblAlgn val="ctr"/>
        <c:lblOffset val="100"/>
        <c:noMultiLvlLbl val="0"/>
      </c:catAx>
      <c:valAx>
        <c:axId val="87585022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875869360"/>
        <c:crosses val="autoZero"/>
        <c:crossBetween val="between"/>
      </c:valAx>
      <c:spPr>
        <a:noFill/>
        <a:ln>
          <a:noFill/>
        </a:ln>
        <a:effectLst/>
      </c:spPr>
    </c:plotArea>
    <c:plotVisOnly val="1"/>
    <c:dispBlanksAs val="gap"/>
    <c:showDLblsOverMax val="0"/>
  </c:chart>
  <c:spPr>
    <a:noFill/>
    <a:ln>
      <a:noFill/>
    </a:ln>
    <a:effectLst/>
  </c:spPr>
  <c:txPr>
    <a:bodyPr/>
    <a:lstStyle/>
    <a:p>
      <a:pPr>
        <a:defRPr sz="1100" b="1">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042B27-B50B-4FC5-96BC-8F86B14BF6A2}" type="datetimeFigureOut">
              <a:rPr kumimoji="1" lang="ja-JP" altLang="en-US" smtClean="0"/>
              <a:t>2022/1/24</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8D014-9FBD-4E23-A0FD-0D883D2DB3C4}" type="slidenum">
              <a:rPr kumimoji="1" lang="ja-JP" altLang="en-US" smtClean="0"/>
              <a:t>‹#›</a:t>
            </a:fld>
            <a:endParaRPr kumimoji="1" lang="ja-JP" altLang="en-US"/>
          </a:p>
        </p:txBody>
      </p:sp>
    </p:spTree>
    <p:extLst>
      <p:ext uri="{BB962C8B-B14F-4D97-AF65-F5344CB8AC3E}">
        <p14:creationId xmlns:p14="http://schemas.microsoft.com/office/powerpoint/2010/main" val="3993545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295194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386630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3372791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4AF211E-4616-4748-85BA-BCB0B52CFA87}"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100237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0E173B4-96F6-42F3-8DEC-CDF288E3A58C}"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1326108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A9FF228-1EF5-42CF-9AEC-354DD7AD94B5}"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1952194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7555805-BEC1-4C21-8BFB-709665669D6E}"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2317371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1B8958-126D-4D6C-A426-434F17B311E0}"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3224328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48887" y="0"/>
            <a:ext cx="9457113" cy="649026"/>
          </a:xfrm>
        </p:spPr>
        <p:txBody>
          <a:bodyPr>
            <a:normAutofit/>
          </a:bodyPr>
          <a:lstStyle>
            <a:lvl1pPr>
              <a:defRPr sz="3200" b="1">
                <a:solidFill>
                  <a:schemeClr val="bg2">
                    <a:lumMod val="50000"/>
                  </a:schemeClr>
                </a:solidFill>
              </a:defRPr>
            </a:lvl1pPr>
          </a:lstStyle>
          <a:p>
            <a:r>
              <a:rPr lang="ja-JP" altLang="en-US" dirty="0" smtClean="0"/>
              <a:t>マスター タイトルの書式設定</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B8B07B6-B1EA-4C43-9A36-4F14B3F03545}"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
        <p:nvSpPr>
          <p:cNvPr id="5" name="Slide Number Placeholder 4"/>
          <p:cNvSpPr>
            <a:spLocks noGrp="1"/>
          </p:cNvSpPr>
          <p:nvPr>
            <p:ph type="sldNum" sz="quarter" idx="12"/>
          </p:nvPr>
        </p:nvSpPr>
        <p:spPr>
          <a:xfrm>
            <a:off x="7128683" y="6629645"/>
            <a:ext cx="2228850" cy="254174"/>
          </a:xfrm>
        </p:spPr>
        <p:txBody>
          <a:bodyPr/>
          <a:lstStyle>
            <a:lvl1pPr>
              <a:defRPr sz="1050" b="1">
                <a:solidFill>
                  <a:schemeClr val="bg2">
                    <a:lumMod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050" b="1" i="0" u="none" strike="noStrike" kern="1200" cap="none" spc="0" normalizeH="0" baseline="0" noProof="0" smtClean="0">
                <a:ln>
                  <a:noFill/>
                </a:ln>
                <a:solidFill>
                  <a:srgbClr val="E7E6E6">
                    <a:lumMod val="50000"/>
                  </a:srgb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050" b="1" i="0" u="none" strike="noStrike" kern="1200" cap="none" spc="0" normalizeH="0" baseline="0" noProof="0" dirty="0">
              <a:ln>
                <a:noFill/>
              </a:ln>
              <a:solidFill>
                <a:srgbClr val="E7E6E6">
                  <a:lumMod val="50000"/>
                </a:srgbClr>
              </a:solidFill>
              <a:effectLst/>
              <a:uLnTx/>
              <a:uFillTx/>
              <a:latin typeface="Meiryo UI"/>
              <a:ea typeface="Meiryo UI"/>
              <a:cs typeface="+mn-cs"/>
            </a:endParaRPr>
          </a:p>
        </p:txBody>
      </p:sp>
      <p:cxnSp>
        <p:nvCxnSpPr>
          <p:cNvPr id="7" name="直線コネクタ 6"/>
          <p:cNvCxnSpPr/>
          <p:nvPr userDrawn="1"/>
        </p:nvCxnSpPr>
        <p:spPr>
          <a:xfrm flipH="1">
            <a:off x="307571" y="0"/>
            <a:ext cx="8313" cy="872836"/>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userDrawn="1"/>
        </p:nvCxnSpPr>
        <p:spPr>
          <a:xfrm>
            <a:off x="0" y="640713"/>
            <a:ext cx="9906000" cy="8313"/>
          </a:xfrm>
          <a:prstGeom prst="line">
            <a:avLst/>
          </a:prstGeom>
          <a:ln w="38100">
            <a:solidFill>
              <a:srgbClr val="0EC89C"/>
            </a:solidFill>
          </a:ln>
        </p:spPr>
        <p:style>
          <a:lnRef idx="1">
            <a:schemeClr val="accent1"/>
          </a:lnRef>
          <a:fillRef idx="0">
            <a:schemeClr val="accent1"/>
          </a:fillRef>
          <a:effectRef idx="0">
            <a:schemeClr val="accent1"/>
          </a:effectRef>
          <a:fontRef idx="minor">
            <a:schemeClr val="tx1"/>
          </a:fontRef>
        </p:style>
      </p:cxnSp>
      <p:sp>
        <p:nvSpPr>
          <p:cNvPr id="15" name="楕円 14"/>
          <p:cNvSpPr/>
          <p:nvPr userDrawn="1"/>
        </p:nvSpPr>
        <p:spPr>
          <a:xfrm flipV="1">
            <a:off x="171948" y="496777"/>
            <a:ext cx="287871" cy="287871"/>
          </a:xfrm>
          <a:prstGeom prst="ellipse">
            <a:avLst/>
          </a:prstGeom>
          <a:no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6" name="正方形/長方形 15"/>
          <p:cNvSpPr/>
          <p:nvPr userDrawn="1"/>
        </p:nvSpPr>
        <p:spPr>
          <a:xfrm>
            <a:off x="2618" y="6676442"/>
            <a:ext cx="8958501" cy="186210"/>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7" name="正方形/長方形 16"/>
          <p:cNvSpPr/>
          <p:nvPr userDrawn="1"/>
        </p:nvSpPr>
        <p:spPr>
          <a:xfrm>
            <a:off x="9357532" y="6676442"/>
            <a:ext cx="548467" cy="181559"/>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8" name="正方形/長方形 17"/>
          <p:cNvSpPr/>
          <p:nvPr userDrawn="1"/>
        </p:nvSpPr>
        <p:spPr>
          <a:xfrm>
            <a:off x="0" y="6634682"/>
            <a:ext cx="5020887" cy="2308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white"/>
                </a:solidFill>
                <a:effectLst/>
                <a:uLnTx/>
                <a:uFillTx/>
                <a:latin typeface="Meiryo UI"/>
                <a:ea typeface="Meiryo UI"/>
                <a:cs typeface="+mn-cs"/>
              </a:rPr>
              <a:t>Copyright   </a:t>
            </a:r>
            <a:r>
              <a:rPr kumimoji="1" lang="en-US" altLang="ja-JP" sz="900" b="0" i="0" u="none" strike="noStrike" kern="1200" cap="none" spc="0" normalizeH="0" baseline="0" noProof="0" dirty="0" err="1" smtClean="0">
                <a:ln>
                  <a:noFill/>
                </a:ln>
                <a:solidFill>
                  <a:prstClr val="white"/>
                </a:solidFill>
                <a:effectLst/>
                <a:uLnTx/>
                <a:uFillTx/>
                <a:latin typeface="Meiryo UI"/>
                <a:ea typeface="Meiryo UI"/>
                <a:cs typeface="+mn-cs"/>
              </a:rPr>
              <a:t>Hakuro</a:t>
            </a:r>
            <a:r>
              <a:rPr kumimoji="1" lang="en-US" altLang="ja-JP" sz="900" b="0" i="0" u="none" strike="noStrike" kern="1200" cap="none" spc="0" normalizeH="0" baseline="0" noProof="0" dirty="0" smtClean="0">
                <a:ln>
                  <a:noFill/>
                </a:ln>
                <a:solidFill>
                  <a:prstClr val="white"/>
                </a:solidFill>
                <a:effectLst/>
                <a:uLnTx/>
                <a:uFillTx/>
                <a:latin typeface="Meiryo UI"/>
                <a:ea typeface="Meiryo UI"/>
                <a:cs typeface="+mn-cs"/>
              </a:rPr>
              <a:t> Printing  Incorporated All  rights reserved</a:t>
            </a:r>
            <a:endParaRPr kumimoji="1" lang="en-US" altLang="ja-JP" sz="900" b="0"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19" name="正方形/長方形 18"/>
          <p:cNvSpPr/>
          <p:nvPr userDrawn="1"/>
        </p:nvSpPr>
        <p:spPr>
          <a:xfrm>
            <a:off x="532777" y="728565"/>
            <a:ext cx="62841" cy="372241"/>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3108" y="43983"/>
            <a:ext cx="1563763" cy="572432"/>
          </a:xfrm>
          <a:prstGeom prst="rect">
            <a:avLst/>
          </a:prstGeom>
        </p:spPr>
      </p:pic>
    </p:spTree>
    <p:extLst>
      <p:ext uri="{BB962C8B-B14F-4D97-AF65-F5344CB8AC3E}">
        <p14:creationId xmlns:p14="http://schemas.microsoft.com/office/powerpoint/2010/main" val="34311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A2A738-29A5-4FDA-ABC6-359ECFB8F772}"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4186685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24B3BED-3AC5-4E0A-AB73-37C2AD1A7D77}"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136647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26054022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F6B9CB-4129-492F-899B-DF67B304C63D}"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698804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771442E-7FAA-4F81-81DE-0D07A5046DF7}"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40614331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2253F30-7C59-4486-A1BC-AFD6339889EE}"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2554413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87809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13282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90785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287023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1" name="Title 1"/>
          <p:cNvSpPr>
            <a:spLocks noGrp="1"/>
          </p:cNvSpPr>
          <p:nvPr>
            <p:ph type="title"/>
          </p:nvPr>
        </p:nvSpPr>
        <p:spPr>
          <a:xfrm>
            <a:off x="448887" y="0"/>
            <a:ext cx="9457113" cy="649026"/>
          </a:xfrm>
        </p:spPr>
        <p:txBody>
          <a:bodyPr>
            <a:normAutofit/>
          </a:bodyPr>
          <a:lstStyle>
            <a:lvl1pPr>
              <a:defRPr sz="3200" b="1">
                <a:solidFill>
                  <a:schemeClr val="bg2">
                    <a:lumMod val="50000"/>
                  </a:schemeClr>
                </a:solidFill>
              </a:defRPr>
            </a:lvl1pPr>
          </a:lstStyle>
          <a:p>
            <a:r>
              <a:rPr lang="ja-JP" altLang="en-US" dirty="0" smtClean="0"/>
              <a:t>マスター タイトルの書式設定</a:t>
            </a:r>
            <a:endParaRPr lang="en-US" dirty="0"/>
          </a:p>
        </p:txBody>
      </p:sp>
      <p:cxnSp>
        <p:nvCxnSpPr>
          <p:cNvPr id="12" name="直線コネクタ 11"/>
          <p:cNvCxnSpPr/>
          <p:nvPr userDrawn="1"/>
        </p:nvCxnSpPr>
        <p:spPr>
          <a:xfrm flipH="1">
            <a:off x="307571" y="0"/>
            <a:ext cx="8313" cy="872836"/>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40713"/>
            <a:ext cx="9906000" cy="8313"/>
          </a:xfrm>
          <a:prstGeom prst="line">
            <a:avLst/>
          </a:prstGeom>
          <a:ln w="38100">
            <a:solidFill>
              <a:srgbClr val="0EC89C"/>
            </a:solidFill>
          </a:ln>
        </p:spPr>
        <p:style>
          <a:lnRef idx="1">
            <a:schemeClr val="accent1"/>
          </a:lnRef>
          <a:fillRef idx="0">
            <a:schemeClr val="accent1"/>
          </a:fillRef>
          <a:effectRef idx="0">
            <a:schemeClr val="accent1"/>
          </a:effectRef>
          <a:fontRef idx="minor">
            <a:schemeClr val="tx1"/>
          </a:fontRef>
        </p:style>
      </p:cxnSp>
      <p:sp>
        <p:nvSpPr>
          <p:cNvPr id="14" name="楕円 13"/>
          <p:cNvSpPr/>
          <p:nvPr userDrawn="1"/>
        </p:nvSpPr>
        <p:spPr>
          <a:xfrm flipV="1">
            <a:off x="171948" y="496777"/>
            <a:ext cx="287871" cy="287871"/>
          </a:xfrm>
          <a:prstGeom prst="ellipse">
            <a:avLst/>
          </a:prstGeom>
          <a:noFill/>
          <a:ln w="381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userDrawn="1"/>
        </p:nvSpPr>
        <p:spPr>
          <a:xfrm>
            <a:off x="532777" y="728565"/>
            <a:ext cx="62841" cy="372241"/>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0" y="6634682"/>
            <a:ext cx="5020887" cy="230832"/>
          </a:xfrm>
          <a:prstGeom prst="rect">
            <a:avLst/>
          </a:prstGeom>
        </p:spPr>
        <p:txBody>
          <a:bodyPr wrap="square">
            <a:spAutoFit/>
          </a:bodyPr>
          <a:lstStyle/>
          <a:p>
            <a:r>
              <a:rPr lang="en-US" altLang="ja-JP" sz="900" dirty="0" smtClean="0">
                <a:solidFill>
                  <a:prstClr val="white"/>
                </a:solidFill>
                <a:latin typeface="Meiryo UI"/>
                <a:ea typeface="Meiryo UI"/>
              </a:rPr>
              <a:t>Copyright   </a:t>
            </a:r>
            <a:r>
              <a:rPr lang="en-US" altLang="ja-JP" sz="900" dirty="0" err="1" smtClean="0">
                <a:solidFill>
                  <a:prstClr val="white"/>
                </a:solidFill>
                <a:latin typeface="Meiryo UI"/>
                <a:ea typeface="Meiryo UI"/>
              </a:rPr>
              <a:t>Hakuro</a:t>
            </a:r>
            <a:r>
              <a:rPr lang="en-US" altLang="ja-JP" sz="900" dirty="0" smtClean="0">
                <a:solidFill>
                  <a:prstClr val="white"/>
                </a:solidFill>
                <a:latin typeface="Meiryo UI"/>
                <a:ea typeface="Meiryo UI"/>
              </a:rPr>
              <a:t> Printing  Incorporated All  rights reserved</a:t>
            </a:r>
            <a:endParaRPr lang="en-US" altLang="ja-JP" sz="900" dirty="0">
              <a:solidFill>
                <a:prstClr val="white"/>
              </a:solidFill>
              <a:latin typeface="Meiryo UI"/>
              <a:ea typeface="Meiryo UI"/>
            </a:endParaRPr>
          </a:p>
        </p:txBody>
      </p:sp>
      <p:sp>
        <p:nvSpPr>
          <p:cNvPr id="19" name="正方形/長方形 18"/>
          <p:cNvSpPr/>
          <p:nvPr userDrawn="1"/>
        </p:nvSpPr>
        <p:spPr>
          <a:xfrm>
            <a:off x="2618" y="6676442"/>
            <a:ext cx="8958501" cy="186210"/>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userDrawn="1"/>
        </p:nvSpPr>
        <p:spPr>
          <a:xfrm>
            <a:off x="156556" y="6654131"/>
            <a:ext cx="5020887" cy="230832"/>
          </a:xfrm>
          <a:prstGeom prst="rect">
            <a:avLst/>
          </a:prstGeom>
        </p:spPr>
        <p:txBody>
          <a:bodyPr wrap="square">
            <a:spAutoFit/>
          </a:bodyPr>
          <a:lstStyle/>
          <a:p>
            <a:pPr algn="l"/>
            <a:r>
              <a:rPr lang="en-US" altLang="ja-JP" sz="900" dirty="0" smtClean="0">
                <a:solidFill>
                  <a:schemeClr val="bg1"/>
                </a:solidFill>
                <a:latin typeface="+mn-ea"/>
                <a:ea typeface="+mn-ea"/>
              </a:rPr>
              <a:t>Copyright   </a:t>
            </a:r>
            <a:r>
              <a:rPr lang="en-US" altLang="ja-JP" sz="900" dirty="0" err="1" smtClean="0">
                <a:solidFill>
                  <a:schemeClr val="bg1"/>
                </a:solidFill>
                <a:latin typeface="+mn-ea"/>
                <a:ea typeface="+mn-ea"/>
              </a:rPr>
              <a:t>Kusaka</a:t>
            </a:r>
            <a:r>
              <a:rPr lang="en-US" altLang="ja-JP" sz="900" dirty="0" smtClean="0">
                <a:solidFill>
                  <a:schemeClr val="bg1"/>
                </a:solidFill>
                <a:latin typeface="+mn-ea"/>
                <a:ea typeface="+mn-ea"/>
              </a:rPr>
              <a:t> Printing  Incorporated All  rights reserved</a:t>
            </a:r>
          </a:p>
        </p:txBody>
      </p:sp>
      <p:sp>
        <p:nvSpPr>
          <p:cNvPr id="21" name="Slide Number Placeholder 4"/>
          <p:cNvSpPr txBox="1">
            <a:spLocks/>
          </p:cNvSpPr>
          <p:nvPr userDrawn="1"/>
        </p:nvSpPr>
        <p:spPr>
          <a:xfrm>
            <a:off x="7128683" y="6629645"/>
            <a:ext cx="2228850" cy="254174"/>
          </a:xfrm>
          <a:prstGeom prst="rect">
            <a:avLst/>
          </a:prstGeom>
        </p:spPr>
        <p:txBody>
          <a:bodyPr vert="horz" lIns="91440" tIns="45720" rIns="91440" bIns="45720" rtlCol="0" anchor="ctr"/>
          <a:lstStyle>
            <a:defPPr>
              <a:defRPr lang="ja-JP"/>
            </a:defPPr>
            <a:lvl1pPr marL="0" algn="r" defTabSz="914400" rtl="0" eaLnBrk="1" latinLnBrk="0" hangingPunct="1">
              <a:defRPr kumimoji="1" sz="1050" b="1" kern="1200">
                <a:solidFill>
                  <a:schemeClr val="bg2">
                    <a:lumMod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576F634-1144-4E34-95EF-25E8A7010EC8}" type="slidenum">
              <a:rPr lang="ja-JP" altLang="en-US" smtClean="0"/>
              <a:pPr/>
              <a:t>‹#›</a:t>
            </a:fld>
            <a:endParaRPr lang="ja-JP" altLang="en-US" dirty="0"/>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3108" y="43983"/>
            <a:ext cx="1563763" cy="572432"/>
          </a:xfrm>
          <a:prstGeom prst="rect">
            <a:avLst/>
          </a:prstGeom>
        </p:spPr>
      </p:pic>
      <p:sp>
        <p:nvSpPr>
          <p:cNvPr id="17" name="正方形/長方形 16"/>
          <p:cNvSpPr/>
          <p:nvPr userDrawn="1"/>
        </p:nvSpPr>
        <p:spPr>
          <a:xfrm>
            <a:off x="9357533" y="6676442"/>
            <a:ext cx="579206" cy="179900"/>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9285514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275185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2B0D822-66B0-49DC-BBBC-464BDCB1F3C3}" type="datetimeFigureOut">
              <a:rPr kumimoji="1" lang="ja-JP" altLang="en-US" smtClean="0"/>
              <a:t>2022/1/24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2402907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0D822-66B0-49DC-BBBC-464BDCB1F3C3}" type="datetimeFigureOut">
              <a:rPr kumimoji="1" lang="ja-JP" altLang="en-US" smtClean="0"/>
              <a:t>2022/1/24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23991-D79D-4BA5-8F62-480493D2A604}" type="slidenum">
              <a:rPr kumimoji="1" lang="ja-JP" altLang="en-US" smtClean="0"/>
              <a:t>‹#›</a:t>
            </a:fld>
            <a:endParaRPr kumimoji="1" lang="ja-JP" altLang="en-US"/>
          </a:p>
        </p:txBody>
      </p:sp>
    </p:spTree>
    <p:extLst>
      <p:ext uri="{BB962C8B-B14F-4D97-AF65-F5344CB8AC3E}">
        <p14:creationId xmlns:p14="http://schemas.microsoft.com/office/powerpoint/2010/main" val="373288998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3F3D019-E98A-43F2-AAA4-833CBD36C48D}" type="datetime1">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2022/1/24</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29318297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extLst>
              <a:ext uri="{28A0092B-C50C-407E-A947-70E740481C1C}">
                <a14:useLocalDpi xmlns:a14="http://schemas.microsoft.com/office/drawing/2010/main" val="0"/>
              </a:ext>
            </a:extLst>
          </a:blip>
          <a:srcRect r="32800"/>
          <a:stretch/>
        </p:blipFill>
        <p:spPr>
          <a:xfrm>
            <a:off x="0" y="0"/>
            <a:ext cx="8193024" cy="6858000"/>
          </a:xfrm>
          <a:prstGeom prst="rect">
            <a:avLst/>
          </a:prstGeom>
        </p:spPr>
      </p:pic>
      <p:pic>
        <p:nvPicPr>
          <p:cNvPr id="5" name="図 4"/>
          <p:cNvPicPr>
            <a:picLocks noChangeAspect="1"/>
          </p:cNvPicPr>
          <p:nvPr/>
        </p:nvPicPr>
        <p:blipFill rotWithShape="1">
          <a:blip r:embed="rId2">
            <a:extLst>
              <a:ext uri="{28A0092B-C50C-407E-A947-70E740481C1C}">
                <a14:useLocalDpi xmlns:a14="http://schemas.microsoft.com/office/drawing/2010/main" val="0"/>
              </a:ext>
            </a:extLst>
          </a:blip>
          <a:srcRect l="69300"/>
          <a:stretch/>
        </p:blipFill>
        <p:spPr>
          <a:xfrm>
            <a:off x="6163056" y="0"/>
            <a:ext cx="3742944" cy="6858000"/>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7262" y="5395551"/>
            <a:ext cx="3551475" cy="1300055"/>
          </a:xfrm>
          <a:prstGeom prst="rect">
            <a:avLst/>
          </a:prstGeom>
        </p:spPr>
      </p:pic>
      <p:sp>
        <p:nvSpPr>
          <p:cNvPr id="7" name="正方形/長方形 6"/>
          <p:cNvSpPr/>
          <p:nvPr/>
        </p:nvSpPr>
        <p:spPr>
          <a:xfrm>
            <a:off x="4885112" y="0"/>
            <a:ext cx="5020887" cy="246221"/>
          </a:xfrm>
          <a:prstGeom prst="rect">
            <a:avLst/>
          </a:prstGeom>
        </p:spPr>
        <p:txBody>
          <a:bodyPr wrap="square">
            <a:spAutoFit/>
          </a:bodyPr>
          <a:lstStyle/>
          <a:p>
            <a:pPr algn="r"/>
            <a:r>
              <a:rPr lang="en-US" altLang="ja-JP" sz="1000" dirty="0" smtClean="0">
                <a:solidFill>
                  <a:srgbClr val="767171"/>
                </a:solidFill>
                <a:latin typeface="+mn-ea"/>
                <a:ea typeface="+mn-ea"/>
              </a:rPr>
              <a:t>Copyright   </a:t>
            </a:r>
            <a:r>
              <a:rPr lang="en-US" altLang="ja-JP" sz="1000" dirty="0" err="1" smtClean="0">
                <a:solidFill>
                  <a:srgbClr val="767171"/>
                </a:solidFill>
                <a:latin typeface="+mn-ea"/>
              </a:rPr>
              <a:t>Kusaka</a:t>
            </a:r>
            <a:r>
              <a:rPr lang="en-US" altLang="ja-JP" sz="1000" dirty="0" smtClean="0">
                <a:solidFill>
                  <a:srgbClr val="767171"/>
                </a:solidFill>
                <a:latin typeface="+mn-ea"/>
                <a:ea typeface="+mn-ea"/>
              </a:rPr>
              <a:t> Printing  Incorporated All  rights reserved</a:t>
            </a:r>
            <a:endParaRPr lang="en-US" altLang="ja-JP" sz="1000" dirty="0">
              <a:solidFill>
                <a:srgbClr val="767171"/>
              </a:solidFill>
              <a:latin typeface="+mn-ea"/>
              <a:ea typeface="+mn-ea"/>
            </a:endParaRPr>
          </a:p>
        </p:txBody>
      </p:sp>
      <p:sp>
        <p:nvSpPr>
          <p:cNvPr id="8" name="正方形/長方形 7"/>
          <p:cNvSpPr/>
          <p:nvPr/>
        </p:nvSpPr>
        <p:spPr>
          <a:xfrm>
            <a:off x="1677646" y="2221992"/>
            <a:ext cx="45719" cy="2414016"/>
          </a:xfrm>
          <a:prstGeom prst="rect">
            <a:avLst/>
          </a:prstGeom>
          <a:solidFill>
            <a:srgbClr val="ADF9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815454" y="3940409"/>
            <a:ext cx="3926075" cy="646331"/>
          </a:xfrm>
          <a:prstGeom prst="rect">
            <a:avLst/>
          </a:prstGeom>
          <a:noFill/>
        </p:spPr>
        <p:txBody>
          <a:bodyPr wrap="none" rtlCol="0">
            <a:spAutoFit/>
          </a:bodyPr>
          <a:lstStyle/>
          <a:p>
            <a:pPr algn="ctr"/>
            <a:r>
              <a:rPr lang="en-US" altLang="ja-JP" sz="2400" b="1" dirty="0" smtClean="0">
                <a:solidFill>
                  <a:srgbClr val="0EC89C"/>
                </a:solidFill>
                <a:latin typeface="メイリオ" panose="020B0604030504040204" pitchFamily="50" charset="-128"/>
                <a:ea typeface="メイリオ" panose="020B0604030504040204" pitchFamily="50" charset="-128"/>
              </a:rPr>
              <a:t>- COURSE</a:t>
            </a:r>
            <a:r>
              <a:rPr lang="ja-JP" altLang="en-US" sz="2400" b="1" dirty="0" smtClean="0">
                <a:solidFill>
                  <a:srgbClr val="0EC89C"/>
                </a:solidFill>
                <a:latin typeface="メイリオ" panose="020B0604030504040204" pitchFamily="50" charset="-128"/>
                <a:ea typeface="メイリオ" panose="020B0604030504040204" pitchFamily="50" charset="-128"/>
              </a:rPr>
              <a:t>を読んだ感想 </a:t>
            </a:r>
            <a:r>
              <a:rPr lang="en-US" altLang="ja-JP" sz="2400" b="1" dirty="0" smtClean="0">
                <a:solidFill>
                  <a:srgbClr val="0EC89C"/>
                </a:solidFill>
                <a:latin typeface="メイリオ" panose="020B0604030504040204" pitchFamily="50" charset="-128"/>
                <a:ea typeface="メイリオ" panose="020B0604030504040204" pitchFamily="50" charset="-128"/>
              </a:rPr>
              <a:t>–</a:t>
            </a:r>
          </a:p>
          <a:p>
            <a:pPr algn="ctr"/>
            <a:r>
              <a:rPr lang="en-US" altLang="ja-JP" sz="1200" b="1" dirty="0" smtClean="0">
                <a:solidFill>
                  <a:srgbClr val="0EC89C"/>
                </a:solidFill>
                <a:latin typeface="メイリオ" panose="020B0604030504040204" pitchFamily="50" charset="-128"/>
                <a:ea typeface="メイリオ" panose="020B0604030504040204" pitchFamily="50" charset="-128"/>
              </a:rPr>
              <a:t>COURSE2021</a:t>
            </a:r>
            <a:r>
              <a:rPr lang="ja-JP" altLang="en-US" sz="1200" b="1" dirty="0" smtClean="0">
                <a:solidFill>
                  <a:srgbClr val="0EC89C"/>
                </a:solidFill>
                <a:latin typeface="メイリオ" panose="020B0604030504040204" pitchFamily="50" charset="-128"/>
                <a:ea typeface="メイリオ" panose="020B0604030504040204" pitchFamily="50" charset="-128"/>
              </a:rPr>
              <a:t>県中・県南版、県北・相双版</a:t>
            </a:r>
            <a:endParaRPr lang="ja-JP" altLang="en-US" sz="1200" b="1" dirty="0">
              <a:solidFill>
                <a:srgbClr val="0EC89C"/>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1628390" y="2167128"/>
            <a:ext cx="45719" cy="2414016"/>
          </a:xfrm>
          <a:prstGeom prst="rect">
            <a:avLst/>
          </a:prstGeom>
          <a:solidFill>
            <a:srgbClr val="38E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815015" y="3429000"/>
            <a:ext cx="7056824" cy="42976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765759" y="2120275"/>
            <a:ext cx="7152920" cy="1938992"/>
          </a:xfrm>
          <a:prstGeom prst="rect">
            <a:avLst/>
          </a:prstGeom>
          <a:noFill/>
        </p:spPr>
        <p:txBody>
          <a:bodyPr wrap="none" rtlCol="0">
            <a:spAutoFit/>
          </a:bodyPr>
          <a:lstStyle/>
          <a:p>
            <a:r>
              <a:rPr kumimoji="1" lang="ja-JP" altLang="en-US" sz="6000" b="1" dirty="0" smtClean="0">
                <a:ln w="9525">
                  <a:solidFill>
                    <a:schemeClr val="bg1"/>
                  </a:solidFill>
                  <a:prstDash val="solid"/>
                </a:ln>
                <a:solidFill>
                  <a:srgbClr val="0EC89C"/>
                </a:solidFill>
                <a:effectLst>
                  <a:outerShdw blurRad="12700" dist="38100" dir="2700000" algn="tl" rotWithShape="0">
                    <a:schemeClr val="bg1">
                      <a:lumMod val="50000"/>
                    </a:schemeClr>
                  </a:outerShdw>
                </a:effectLst>
                <a:latin typeface="メイリオ" panose="020B0604030504040204" pitchFamily="50" charset="-128"/>
                <a:ea typeface="メイリオ" panose="020B0604030504040204" pitchFamily="50" charset="-128"/>
              </a:rPr>
              <a:t>福島県の高校生</a:t>
            </a:r>
            <a:endParaRPr kumimoji="1" lang="en-US" altLang="ja-JP" sz="6000" b="1" dirty="0" smtClean="0">
              <a:ln w="9525">
                <a:solidFill>
                  <a:schemeClr val="bg1"/>
                </a:solidFill>
                <a:prstDash val="solid"/>
              </a:ln>
              <a:solidFill>
                <a:srgbClr val="0EC89C"/>
              </a:solidFill>
              <a:effectLst>
                <a:outerShdw blurRad="12700" dist="38100" dir="2700000" algn="tl" rotWithShape="0">
                  <a:schemeClr val="bg1">
                    <a:lumMod val="50000"/>
                  </a:schemeClr>
                </a:outerShdw>
              </a:effectLst>
              <a:latin typeface="メイリオ" panose="020B0604030504040204" pitchFamily="50" charset="-128"/>
              <a:ea typeface="メイリオ" panose="020B0604030504040204" pitchFamily="50" charset="-128"/>
            </a:endParaRPr>
          </a:p>
          <a:p>
            <a:r>
              <a:rPr kumimoji="1" lang="en-US" altLang="ja-JP" sz="6000" b="1" dirty="0" smtClean="0">
                <a:ln w="9525">
                  <a:solidFill>
                    <a:schemeClr val="bg1"/>
                  </a:solidFill>
                  <a:prstDash val="solid"/>
                </a:ln>
                <a:solidFill>
                  <a:srgbClr val="0EC89C"/>
                </a:solidFill>
                <a:effectLst>
                  <a:outerShdw blurRad="12700" dist="38100" dir="2700000" algn="tl" rotWithShape="0">
                    <a:schemeClr val="bg1">
                      <a:lumMod val="50000"/>
                    </a:schemeClr>
                  </a:outerShdw>
                </a:effectLst>
                <a:latin typeface="メイリオ" panose="020B0604030504040204" pitchFamily="50" charset="-128"/>
                <a:ea typeface="メイリオ" panose="020B0604030504040204" pitchFamily="50" charset="-128"/>
              </a:rPr>
              <a:t>2,000</a:t>
            </a:r>
            <a:r>
              <a:rPr kumimoji="1" lang="ja-JP" altLang="en-US" sz="6000" b="1" dirty="0" smtClean="0">
                <a:ln w="9525">
                  <a:solidFill>
                    <a:schemeClr val="bg1"/>
                  </a:solidFill>
                  <a:prstDash val="solid"/>
                </a:ln>
                <a:solidFill>
                  <a:srgbClr val="0EC89C"/>
                </a:solidFill>
                <a:effectLst>
                  <a:outerShdw blurRad="12700" dist="38100" dir="2700000" algn="tl" rotWithShape="0">
                    <a:schemeClr val="bg1">
                      <a:lumMod val="50000"/>
                    </a:schemeClr>
                  </a:outerShdw>
                </a:effectLst>
                <a:latin typeface="メイリオ" panose="020B0604030504040204" pitchFamily="50" charset="-128"/>
                <a:ea typeface="メイリオ" panose="020B0604030504040204" pitchFamily="50" charset="-128"/>
              </a:rPr>
              <a:t>人アンケート</a:t>
            </a:r>
            <a:endParaRPr kumimoji="1" lang="ja-JP" altLang="en-US" sz="6000" b="1" dirty="0">
              <a:ln w="9525">
                <a:solidFill>
                  <a:schemeClr val="bg1"/>
                </a:solidFill>
                <a:prstDash val="solid"/>
              </a:ln>
              <a:solidFill>
                <a:srgbClr val="0EC89C"/>
              </a:solidFill>
              <a:effectLst>
                <a:outerShdw blurRad="12700" dist="38100" dir="2700000" algn="tl" rotWithShape="0">
                  <a:schemeClr val="bg1">
                    <a:lumMod val="50000"/>
                  </a:scheme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1506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7369325"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福島県内の高校生の就職応援メディア「</a:t>
            </a:r>
            <a:r>
              <a:rPr lang="en-US" altLang="ja-JP" sz="2400" b="1" dirty="0" smtClean="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en-US" altLang="ja-JP" sz="3200" b="1" dirty="0" smtClean="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福島とは</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4791454" y="1585252"/>
            <a:ext cx="4901185" cy="1477328"/>
          </a:xfrm>
          <a:prstGeom prst="rect">
            <a:avLst/>
          </a:prstGeom>
        </p:spPr>
        <p:txBody>
          <a:bodyPr wrap="square">
            <a:spAutoFit/>
          </a:bodyPr>
          <a:lstStyle/>
          <a:p>
            <a:r>
              <a:rPr lang="ja-JP" altLang="en-US" b="1" dirty="0">
                <a:solidFill>
                  <a:srgbClr val="0EC89C"/>
                </a:solidFill>
                <a:latin typeface="メイリオ" panose="020B0604030504040204" pitchFamily="50" charset="-128"/>
                <a:ea typeface="メイリオ" panose="020B0604030504040204" pitchFamily="50" charset="-128"/>
              </a:rPr>
              <a:t>高校生のための就職応援メディア「</a:t>
            </a:r>
            <a:r>
              <a:rPr lang="en-US" altLang="ja-JP" b="1" dirty="0">
                <a:solidFill>
                  <a:srgbClr val="0EC89C"/>
                </a:solidFill>
                <a:latin typeface="メイリオ" panose="020B0604030504040204" pitchFamily="50" charset="-128"/>
                <a:ea typeface="メイリオ" panose="020B0604030504040204" pitchFamily="50" charset="-128"/>
              </a:rPr>
              <a:t>COURSE</a:t>
            </a:r>
            <a:r>
              <a:rPr lang="ja-JP" altLang="en-US" b="1" dirty="0">
                <a:solidFill>
                  <a:srgbClr val="0EC89C"/>
                </a:solidFill>
                <a:latin typeface="メイリオ" panose="020B0604030504040204" pitchFamily="50" charset="-128"/>
                <a:ea typeface="メイリオ" panose="020B0604030504040204" pitchFamily="50" charset="-128"/>
              </a:rPr>
              <a:t>」</a:t>
            </a:r>
          </a:p>
          <a:p>
            <a:r>
              <a:rPr lang="en-US" altLang="ja-JP" b="1" dirty="0">
                <a:solidFill>
                  <a:srgbClr val="0EC89C"/>
                </a:solidFill>
                <a:latin typeface="メイリオ" panose="020B0604030504040204" pitchFamily="50" charset="-128"/>
                <a:ea typeface="メイリオ" panose="020B0604030504040204" pitchFamily="50" charset="-128"/>
              </a:rPr>
              <a:t>COURSE</a:t>
            </a:r>
            <a:r>
              <a:rPr lang="ja-JP" altLang="en-US" b="1" dirty="0">
                <a:solidFill>
                  <a:srgbClr val="0EC89C"/>
                </a:solidFill>
                <a:latin typeface="メイリオ" panose="020B0604030504040204" pitchFamily="50" charset="-128"/>
                <a:ea typeface="メイリオ" panose="020B0604030504040204" pitchFamily="50" charset="-128"/>
              </a:rPr>
              <a:t>は地元企業の魅力を様々な角度から紹介する、</a:t>
            </a:r>
          </a:p>
          <a:p>
            <a:r>
              <a:rPr lang="ja-JP" altLang="en-US" b="1" dirty="0">
                <a:solidFill>
                  <a:srgbClr val="0EC89C"/>
                </a:solidFill>
                <a:latin typeface="メイリオ" panose="020B0604030504040204" pitchFamily="50" charset="-128"/>
                <a:ea typeface="メイリオ" panose="020B0604030504040204" pitchFamily="50" charset="-128"/>
              </a:rPr>
              <a:t>新しいカタチの就職応援メディアです。</a:t>
            </a:r>
          </a:p>
        </p:txBody>
      </p:sp>
      <p:pic>
        <p:nvPicPr>
          <p:cNvPr id="5" name="図 4"/>
          <p:cNvPicPr>
            <a:picLocks noChangeAspect="1"/>
          </p:cNvPicPr>
          <p:nvPr/>
        </p:nvPicPr>
        <p:blipFill>
          <a:blip r:embed="rId2"/>
          <a:stretch>
            <a:fillRect/>
          </a:stretch>
        </p:blipFill>
        <p:spPr>
          <a:xfrm>
            <a:off x="851280" y="1067327"/>
            <a:ext cx="3764393" cy="2297747"/>
          </a:xfrm>
          <a:prstGeom prst="rect">
            <a:avLst/>
          </a:prstGeom>
        </p:spPr>
      </p:pic>
      <p:pic>
        <p:nvPicPr>
          <p:cNvPr id="6" name="図 5"/>
          <p:cNvPicPr>
            <a:picLocks noChangeAspect="1"/>
          </p:cNvPicPr>
          <p:nvPr/>
        </p:nvPicPr>
        <p:blipFill>
          <a:blip r:embed="rId3"/>
          <a:stretch>
            <a:fillRect/>
          </a:stretch>
        </p:blipFill>
        <p:spPr>
          <a:xfrm>
            <a:off x="1279637" y="3664270"/>
            <a:ext cx="3162300" cy="2276475"/>
          </a:xfrm>
          <a:prstGeom prst="rect">
            <a:avLst/>
          </a:prstGeom>
        </p:spPr>
      </p:pic>
      <p:pic>
        <p:nvPicPr>
          <p:cNvPr id="7" name="図 6"/>
          <p:cNvPicPr>
            <a:picLocks noChangeAspect="1"/>
          </p:cNvPicPr>
          <p:nvPr/>
        </p:nvPicPr>
        <p:blipFill>
          <a:blip r:embed="rId4"/>
          <a:stretch>
            <a:fillRect/>
          </a:stretch>
        </p:blipFill>
        <p:spPr>
          <a:xfrm>
            <a:off x="5404866" y="3835719"/>
            <a:ext cx="3467100" cy="1933575"/>
          </a:xfrm>
          <a:prstGeom prst="rect">
            <a:avLst/>
          </a:prstGeom>
        </p:spPr>
      </p:pic>
      <p:sp>
        <p:nvSpPr>
          <p:cNvPr id="9" name="正方形/長方形 8"/>
          <p:cNvSpPr/>
          <p:nvPr/>
        </p:nvSpPr>
        <p:spPr>
          <a:xfrm>
            <a:off x="1880993" y="3456349"/>
            <a:ext cx="1704966" cy="400110"/>
          </a:xfrm>
          <a:prstGeom prst="rect">
            <a:avLst/>
          </a:prstGeom>
        </p:spPr>
        <p:txBody>
          <a:bodyPr wrap="square">
            <a:spAutoFit/>
          </a:bodyPr>
          <a:lstStyle/>
          <a:p>
            <a:pPr marL="342900" indent="-342900" algn="ctr">
              <a:buFontTx/>
              <a:buChar char="-"/>
            </a:pPr>
            <a:r>
              <a:rPr lang="en-US" altLang="ja-JP" sz="2000" b="1" dirty="0" smtClean="0">
                <a:solidFill>
                  <a:srgbClr val="0EC89C"/>
                </a:solidFill>
                <a:latin typeface="メイリオ" panose="020B0604030504040204" pitchFamily="50" charset="-128"/>
                <a:ea typeface="メイリオ" panose="020B0604030504040204" pitchFamily="50" charset="-128"/>
              </a:rPr>
              <a:t>Book</a:t>
            </a:r>
            <a:r>
              <a:rPr lang="ja-JP" altLang="en-US" sz="2000" b="1" dirty="0" smtClean="0">
                <a:solidFill>
                  <a:srgbClr val="0EC89C"/>
                </a:solidFill>
                <a:latin typeface="メイリオ" panose="020B0604030504040204" pitchFamily="50" charset="-128"/>
                <a:ea typeface="メイリオ" panose="020B0604030504040204" pitchFamily="50" charset="-128"/>
              </a:rPr>
              <a:t>版 </a:t>
            </a:r>
            <a:r>
              <a:rPr lang="en-US" altLang="ja-JP" sz="2000" b="1" dirty="0" smtClean="0">
                <a:solidFill>
                  <a:srgbClr val="0EC89C"/>
                </a:solidFill>
                <a:latin typeface="メイリオ" panose="020B0604030504040204" pitchFamily="50" charset="-128"/>
                <a:ea typeface="メイリオ" panose="020B0604030504040204" pitchFamily="50" charset="-128"/>
              </a:rPr>
              <a:t>-</a:t>
            </a:r>
            <a:endParaRPr lang="ja-JP" altLang="en-US" sz="2000" b="1" dirty="0">
              <a:solidFill>
                <a:srgbClr val="0EC89C"/>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6285933" y="3456349"/>
            <a:ext cx="1704966" cy="400110"/>
          </a:xfrm>
          <a:prstGeom prst="rect">
            <a:avLst/>
          </a:prstGeom>
        </p:spPr>
        <p:txBody>
          <a:bodyPr wrap="square">
            <a:spAutoFit/>
          </a:bodyPr>
          <a:lstStyle/>
          <a:p>
            <a:pPr algn="ctr"/>
            <a:r>
              <a:rPr lang="en-US" altLang="ja-JP" sz="2000" b="1" dirty="0" smtClean="0">
                <a:solidFill>
                  <a:srgbClr val="0EC89C"/>
                </a:solidFill>
                <a:latin typeface="メイリオ" panose="020B0604030504040204" pitchFamily="50" charset="-128"/>
                <a:ea typeface="メイリオ" panose="020B0604030504040204" pitchFamily="50" charset="-128"/>
              </a:rPr>
              <a:t>- Web</a:t>
            </a:r>
            <a:r>
              <a:rPr lang="ja-JP" altLang="en-US" sz="2000" b="1" dirty="0" smtClean="0">
                <a:solidFill>
                  <a:srgbClr val="0EC89C"/>
                </a:solidFill>
                <a:latin typeface="メイリオ" panose="020B0604030504040204" pitchFamily="50" charset="-128"/>
                <a:ea typeface="メイリオ" panose="020B0604030504040204" pitchFamily="50" charset="-128"/>
              </a:rPr>
              <a:t>版 </a:t>
            </a:r>
            <a:r>
              <a:rPr lang="en-US" altLang="ja-JP" sz="2000" b="1" dirty="0" smtClean="0">
                <a:solidFill>
                  <a:srgbClr val="0EC89C"/>
                </a:solidFill>
                <a:latin typeface="メイリオ" panose="020B0604030504040204" pitchFamily="50" charset="-128"/>
                <a:ea typeface="メイリオ" panose="020B0604030504040204" pitchFamily="50" charset="-128"/>
              </a:rPr>
              <a:t>-</a:t>
            </a:r>
            <a:endParaRPr lang="ja-JP" altLang="en-US" sz="2000" b="1" dirty="0">
              <a:solidFill>
                <a:srgbClr val="0EC89C"/>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741552" y="5848584"/>
            <a:ext cx="3983847" cy="600164"/>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地元企業の魅力を発信！求人票のみでは伝わらない、経営者 の想いや仕事仲間、仕事内容など、知りたいけどなかなか</a:t>
            </a:r>
            <a:r>
              <a:rPr lang="ja-JP" altLang="en-US" sz="1100" dirty="0" smtClean="0">
                <a:latin typeface="メイリオ" panose="020B0604030504040204" pitchFamily="50" charset="-128"/>
                <a:ea typeface="メイリオ" panose="020B0604030504040204" pitchFamily="50" charset="-128"/>
              </a:rPr>
              <a:t>知れなかった</a:t>
            </a:r>
            <a:r>
              <a:rPr lang="ja-JP" altLang="en-US" sz="1100" dirty="0">
                <a:latin typeface="メイリオ" panose="020B0604030504040204" pitchFamily="50" charset="-128"/>
                <a:ea typeface="メイリオ" panose="020B0604030504040204" pitchFamily="50" charset="-128"/>
              </a:rPr>
              <a:t>情報を高校生目線でお届けします！</a:t>
            </a:r>
            <a:endParaRPr lang="ja-JP" altLang="en-US" sz="1100" b="1" dirty="0">
              <a:solidFill>
                <a:srgbClr val="0EC89C"/>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5250122" y="5848584"/>
            <a:ext cx="3983847" cy="600164"/>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インターンシップや職場見学の情報など、</a:t>
            </a:r>
            <a:r>
              <a:rPr lang="en-US" altLang="ja-JP" sz="1100" dirty="0">
                <a:latin typeface="メイリオ" panose="020B0604030504040204" pitchFamily="50" charset="-128"/>
                <a:ea typeface="メイリオ" panose="020B0604030504040204" pitchFamily="50" charset="-128"/>
              </a:rPr>
              <a:t>BOOK </a:t>
            </a:r>
            <a:r>
              <a:rPr lang="ja-JP" altLang="en-US" sz="1100" dirty="0">
                <a:latin typeface="メイリオ" panose="020B0604030504040204" pitchFamily="50" charset="-128"/>
                <a:ea typeface="メイリオ" panose="020B0604030504040204" pitchFamily="50" charset="-128"/>
              </a:rPr>
              <a:t>版では伝え</a:t>
            </a:r>
          </a:p>
          <a:p>
            <a:r>
              <a:rPr lang="ja-JP" altLang="en-US" sz="1100" dirty="0">
                <a:latin typeface="メイリオ" panose="020B0604030504040204" pitchFamily="50" charset="-128"/>
                <a:ea typeface="メイリオ" panose="020B0604030504040204" pitchFamily="50" charset="-128"/>
              </a:rPr>
              <a:t>きれなかった地元企業の情報を、</a:t>
            </a:r>
            <a:r>
              <a:rPr lang="en-US" altLang="ja-JP" sz="1100" dirty="0">
                <a:latin typeface="メイリオ" panose="020B0604030504040204" pitchFamily="50" charset="-128"/>
                <a:ea typeface="メイリオ" panose="020B0604030504040204" pitchFamily="50" charset="-128"/>
              </a:rPr>
              <a:t>web </a:t>
            </a:r>
            <a:r>
              <a:rPr lang="ja-JP" altLang="en-US" sz="1100" dirty="0">
                <a:latin typeface="メイリオ" panose="020B0604030504040204" pitchFamily="50" charset="-128"/>
                <a:ea typeface="メイリオ" panose="020B0604030504040204" pitchFamily="50" charset="-128"/>
              </a:rPr>
              <a:t>上で発信！</a:t>
            </a:r>
            <a:r>
              <a:rPr lang="ja-JP" altLang="en-US" sz="1100" dirty="0" smtClean="0">
                <a:latin typeface="メイリオ" panose="020B0604030504040204" pitchFamily="50" charset="-128"/>
                <a:ea typeface="メイリオ" panose="020B0604030504040204" pitchFamily="50" charset="-128"/>
              </a:rPr>
              <a:t>スマートフォン</a:t>
            </a:r>
            <a:r>
              <a:rPr lang="ja-JP" altLang="en-US" sz="1100" dirty="0">
                <a:latin typeface="メイリオ" panose="020B0604030504040204" pitchFamily="50" charset="-128"/>
                <a:ea typeface="メイリオ" panose="020B0604030504040204" pitchFamily="50" charset="-128"/>
              </a:rPr>
              <a:t>からの情報収集も可能です！</a:t>
            </a:r>
            <a:endParaRPr lang="ja-JP" altLang="en-US" sz="1100" b="1" dirty="0">
              <a:solidFill>
                <a:srgbClr val="0EC89C"/>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4773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6445995" cy="461665"/>
          </a:xfrm>
          <a:prstGeom prst="rect">
            <a:avLst/>
          </a:prstGeom>
          <a:noFill/>
        </p:spPr>
        <p:txBody>
          <a:bodyPr wrap="none" rtlCol="0" anchor="ctr">
            <a:spAutoFit/>
          </a:bodyPr>
          <a:lstStyle/>
          <a:p>
            <a:r>
              <a:rPr lang="en-US" altLang="ja-JP" sz="2400" b="1" dirty="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rPr>
              <a:t>は将来の進路を決める参考に</a:t>
            </a:r>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なるか</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7869252" cy="584775"/>
          </a:xfrm>
          <a:prstGeom prst="rect">
            <a:avLst/>
          </a:prstGeom>
          <a:noFill/>
        </p:spPr>
        <p:txBody>
          <a:bodyPr wrap="square" rtlCol="0" anchor="ctr">
            <a:spAutoFit/>
          </a:bodyPr>
          <a:lstStyle/>
          <a:p>
            <a:r>
              <a:rPr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に</a:t>
            </a:r>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関</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する</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2509264748"/>
              </p:ext>
            </p:extLst>
          </p:nvPr>
        </p:nvGraphicFramePr>
        <p:xfrm>
          <a:off x="631825" y="1268413"/>
          <a:ext cx="8642350" cy="4327715"/>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グループ化 5"/>
          <p:cNvGrpSpPr/>
          <p:nvPr/>
        </p:nvGrpSpPr>
        <p:grpSpPr>
          <a:xfrm>
            <a:off x="649224" y="5468111"/>
            <a:ext cx="8642350" cy="875365"/>
            <a:chOff x="649224" y="5468111"/>
            <a:chExt cx="8642350" cy="875365"/>
          </a:xfrm>
        </p:grpSpPr>
        <p:sp>
          <p:nvSpPr>
            <p:cNvPr id="7" name="角丸四角形 6"/>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526159" y="5512479"/>
              <a:ext cx="7765415" cy="830997"/>
            </a:xfrm>
            <a:prstGeom prst="rect">
              <a:avLst/>
            </a:prstGeom>
            <a:noFill/>
          </p:spPr>
          <p:txBody>
            <a:bodyPr wrap="square" rtlCol="0">
              <a:spAutoFit/>
            </a:bodyPr>
            <a:lstStyle/>
            <a:p>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a:t>
              </a:r>
              <a:r>
                <a:rPr lang="en-US" altLang="ja-JP" sz="1600" dirty="0" smtClean="0">
                  <a:solidFill>
                    <a:schemeClr val="bg2">
                      <a:lumMod val="50000"/>
                    </a:schemeClr>
                  </a:solidFill>
                  <a:latin typeface="メイリオ" panose="020B0604030504040204" pitchFamily="50" charset="-128"/>
                  <a:ea typeface="メイリオ" panose="020B0604030504040204" pitchFamily="50" charset="-128"/>
                </a:rPr>
                <a:t>COURSE</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」が将来の進路を決める上で参考になると回答した割合は、全体の約</a:t>
              </a:r>
              <a:r>
                <a:rPr lang="en-US" altLang="ja-JP" sz="1600" dirty="0" smtClean="0">
                  <a:solidFill>
                    <a:schemeClr val="bg2">
                      <a:lumMod val="50000"/>
                    </a:schemeClr>
                  </a:solidFill>
                  <a:latin typeface="メイリオ" panose="020B0604030504040204" pitchFamily="50" charset="-128"/>
                  <a:ea typeface="メイリオ" panose="020B0604030504040204" pitchFamily="50" charset="-128"/>
                </a:rPr>
                <a:t>4</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分の</a:t>
              </a:r>
              <a:r>
                <a:rPr lang="en-US" altLang="ja-JP" sz="1600" dirty="0" smtClean="0">
                  <a:solidFill>
                    <a:schemeClr val="bg2">
                      <a:lumMod val="50000"/>
                    </a:schemeClr>
                  </a:solidFill>
                  <a:latin typeface="メイリオ" panose="020B0604030504040204" pitchFamily="50" charset="-128"/>
                  <a:ea typeface="メイリオ" panose="020B0604030504040204" pitchFamily="50" charset="-128"/>
                </a:rPr>
                <a:t>3</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となっている。進路選択の支援にはリッチコンテンツによる充実した情報量が求められていると推測される。</a:t>
              </a:r>
              <a:endParaRPr lang="en-US" altLang="ja-JP" sz="1600" dirty="0" smtClean="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963079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6445995" cy="461665"/>
          </a:xfrm>
          <a:prstGeom prst="rect">
            <a:avLst/>
          </a:prstGeom>
          <a:noFill/>
        </p:spPr>
        <p:txBody>
          <a:bodyPr wrap="none" rtlCol="0" anchor="ctr">
            <a:spAutoFit/>
          </a:bodyPr>
          <a:lstStyle/>
          <a:p>
            <a:r>
              <a:rPr lang="en-US" altLang="ja-JP" sz="2400" b="1" dirty="0" smtClean="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福島のここが良かった（複数回答）</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7924116" cy="584775"/>
          </a:xfrm>
          <a:prstGeom prst="rect">
            <a:avLst/>
          </a:prstGeom>
          <a:noFill/>
        </p:spPr>
        <p:txBody>
          <a:bodyPr wrap="square" rtlCol="0" anchor="ctr">
            <a:spAutoFit/>
          </a:bodyPr>
          <a:lstStyle/>
          <a:p>
            <a:r>
              <a:rPr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rPr>
              <a:t>COURSE</a:t>
            </a:r>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に関するアンケート結果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453164980"/>
              </p:ext>
            </p:extLst>
          </p:nvPr>
        </p:nvGraphicFramePr>
        <p:xfrm>
          <a:off x="631825" y="1268413"/>
          <a:ext cx="8642350" cy="4309427"/>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グループ化 5"/>
          <p:cNvGrpSpPr/>
          <p:nvPr/>
        </p:nvGrpSpPr>
        <p:grpSpPr>
          <a:xfrm>
            <a:off x="649224" y="5468111"/>
            <a:ext cx="8642350" cy="859536"/>
            <a:chOff x="649224" y="5468111"/>
            <a:chExt cx="8642350" cy="859536"/>
          </a:xfrm>
        </p:grpSpPr>
        <p:sp>
          <p:nvSpPr>
            <p:cNvPr id="7" name="角丸四角形 6"/>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526159" y="5512479"/>
              <a:ext cx="7765415" cy="738664"/>
            </a:xfrm>
            <a:prstGeom prst="rect">
              <a:avLst/>
            </a:prstGeom>
            <a:noFill/>
          </p:spPr>
          <p:txBody>
            <a:bodyPr wrap="square" rtlCol="0">
              <a:spAutoFit/>
            </a:bodyPr>
            <a:lstStyle/>
            <a:p>
              <a:r>
                <a:rPr lang="ja-JP" altLang="en-US" sz="1400" dirty="0" smtClean="0">
                  <a:solidFill>
                    <a:schemeClr val="bg2">
                      <a:lumMod val="50000"/>
                    </a:schemeClr>
                  </a:solidFill>
                  <a:latin typeface="メイリオ" panose="020B0604030504040204" pitchFamily="50" charset="-128"/>
                  <a:ea typeface="メイリオ" panose="020B0604030504040204" pitchFamily="50" charset="-128"/>
                </a:rPr>
                <a:t>「</a:t>
              </a:r>
              <a:r>
                <a:rPr lang="en-US" altLang="ja-JP" sz="1400" dirty="0" smtClean="0">
                  <a:solidFill>
                    <a:schemeClr val="bg2">
                      <a:lumMod val="50000"/>
                    </a:schemeClr>
                  </a:solidFill>
                  <a:latin typeface="メイリオ" panose="020B0604030504040204" pitchFamily="50" charset="-128"/>
                  <a:ea typeface="メイリオ" panose="020B0604030504040204" pitchFamily="50" charset="-128"/>
                </a:rPr>
                <a:t>COURSE</a:t>
              </a:r>
              <a:r>
                <a:rPr lang="ja-JP" altLang="en-US" sz="1400" dirty="0" smtClean="0">
                  <a:solidFill>
                    <a:schemeClr val="bg2">
                      <a:lumMod val="50000"/>
                    </a:schemeClr>
                  </a:solidFill>
                  <a:latin typeface="メイリオ" panose="020B0604030504040204" pitchFamily="50" charset="-128"/>
                  <a:ea typeface="メイリオ" panose="020B0604030504040204" pitchFamily="50" charset="-128"/>
                </a:rPr>
                <a:t>」が</a:t>
              </a:r>
              <a:r>
                <a:rPr lang="ja-JP" altLang="en-US" sz="1400" dirty="0">
                  <a:solidFill>
                    <a:schemeClr val="bg2">
                      <a:lumMod val="50000"/>
                    </a:schemeClr>
                  </a:solidFill>
                  <a:latin typeface="メイリオ" panose="020B0604030504040204" pitchFamily="50" charset="-128"/>
                  <a:ea typeface="メイリオ" panose="020B0604030504040204" pitchFamily="50" charset="-128"/>
                </a:rPr>
                <a:t>高校生</a:t>
              </a:r>
              <a:r>
                <a:rPr lang="ja-JP" altLang="en-US" sz="1400" dirty="0" smtClean="0">
                  <a:solidFill>
                    <a:schemeClr val="bg2">
                      <a:lumMod val="50000"/>
                    </a:schemeClr>
                  </a:solidFill>
                  <a:latin typeface="メイリオ" panose="020B0604030504040204" pitchFamily="50" charset="-128"/>
                  <a:ea typeface="メイリオ" panose="020B0604030504040204" pitchFamily="50" charset="-128"/>
                </a:rPr>
                <a:t>に指示されているポイント上位は掲載企業数、見やすさ、先輩社員のインタビューとなっている。見やすい冊子で一度の多くの地元企業を知ることができ、かつ年齢の近い先輩のインタビューでその企業にも興味を持ってもらうことができる。</a:t>
              </a:r>
              <a:endParaRPr lang="en-US" altLang="ja-JP" sz="1400" dirty="0" smtClean="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4012994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お問い合わせ</a:t>
            </a:r>
            <a:endParaRPr kumimoji="1" lang="ja-JP" altLang="en-US" dirty="0"/>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76F634-1144-4E34-95EF-25E8A7010EC8}" type="slidenum">
              <a:rPr kumimoji="1" lang="ja-JP" altLang="en-US" sz="1050" b="1" i="0" u="none" strike="noStrike" kern="1200" cap="none" spc="0" normalizeH="0" baseline="0" noProof="0" smtClean="0">
                <a:ln>
                  <a:noFill/>
                </a:ln>
                <a:solidFill>
                  <a:srgbClr val="E7E6E6">
                    <a:lumMod val="50000"/>
                  </a:srgbClr>
                </a:solidFill>
                <a:effectLst/>
                <a:uLnTx/>
                <a:uFillTx/>
                <a:latin typeface="Meiryo UI"/>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050" b="1" i="0" u="none" strike="noStrike" kern="1200" cap="none" spc="0" normalizeH="0" baseline="0" noProof="0" dirty="0">
              <a:ln>
                <a:noFill/>
              </a:ln>
              <a:solidFill>
                <a:srgbClr val="E7E6E6">
                  <a:lumMod val="50000"/>
                </a:srgbClr>
              </a:solidFill>
              <a:effectLst/>
              <a:uLnTx/>
              <a:uFillTx/>
              <a:latin typeface="Meiryo UI"/>
              <a:ea typeface="Meiryo UI"/>
              <a:cs typeface="+mn-cs"/>
            </a:endParaRPr>
          </a:p>
        </p:txBody>
      </p:sp>
      <p:sp>
        <p:nvSpPr>
          <p:cNvPr id="4" name="テキスト ボックス 3"/>
          <p:cNvSpPr txBox="1"/>
          <p:nvPr/>
        </p:nvSpPr>
        <p:spPr>
          <a:xfrm>
            <a:off x="943199" y="788400"/>
            <a:ext cx="8192411"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w="57150">
                  <a:solidFill>
                    <a:srgbClr val="0EC89C"/>
                  </a:solidFill>
                </a:ln>
                <a:solidFill>
                  <a:srgbClr val="0EC89C"/>
                </a:solidFill>
                <a:effectLst/>
                <a:uLnTx/>
                <a:uFillTx/>
                <a:latin typeface="Meiryo UI"/>
                <a:ea typeface="Meiryo UI"/>
              </a:rPr>
              <a:t>・</a:t>
            </a:r>
            <a:r>
              <a:rPr lang="ja-JP" altLang="en-US" sz="2400" b="1" dirty="0">
                <a:ln w="57150">
                  <a:solidFill>
                    <a:srgbClr val="0EC89C"/>
                  </a:solidFill>
                </a:ln>
                <a:solidFill>
                  <a:srgbClr val="0EC89C"/>
                </a:solidFill>
                <a:latin typeface="Meiryo UI"/>
                <a:ea typeface="Meiryo UI"/>
              </a:rPr>
              <a:t>採用</a:t>
            </a:r>
            <a:r>
              <a:rPr lang="ja-JP" altLang="en-US" sz="2400" b="1" dirty="0" smtClean="0">
                <a:ln w="57150">
                  <a:solidFill>
                    <a:srgbClr val="0EC89C"/>
                  </a:solidFill>
                </a:ln>
                <a:solidFill>
                  <a:srgbClr val="0EC89C"/>
                </a:solidFill>
                <a:latin typeface="Meiryo UI"/>
                <a:ea typeface="Meiryo UI"/>
              </a:rPr>
              <a:t>で</a:t>
            </a:r>
            <a:r>
              <a:rPr lang="ja-JP" altLang="en-US" sz="2400" b="1" dirty="0">
                <a:ln w="57150">
                  <a:solidFill>
                    <a:srgbClr val="0EC89C"/>
                  </a:solidFill>
                </a:ln>
                <a:solidFill>
                  <a:srgbClr val="0EC89C"/>
                </a:solidFill>
                <a:latin typeface="Meiryo UI"/>
                <a:ea typeface="Meiryo UI"/>
              </a:rPr>
              <a:t>有効</a:t>
            </a:r>
            <a:r>
              <a:rPr lang="ja-JP" altLang="en-US" sz="2400" b="1" dirty="0" smtClean="0">
                <a:ln w="57150">
                  <a:solidFill>
                    <a:srgbClr val="0EC89C"/>
                  </a:solidFill>
                </a:ln>
                <a:solidFill>
                  <a:srgbClr val="0EC89C"/>
                </a:solidFill>
                <a:latin typeface="Meiryo UI"/>
                <a:ea typeface="Meiryo UI"/>
              </a:rPr>
              <a:t>な施策が打てていない</a:t>
            </a:r>
            <a:endParaRPr lang="en-US" altLang="ja-JP" sz="2400" b="1" dirty="0">
              <a:ln w="57150">
                <a:solidFill>
                  <a:srgbClr val="0EC89C"/>
                </a:solidFill>
              </a:ln>
              <a:solidFill>
                <a:srgbClr val="0EC89C"/>
              </a:solidFill>
              <a:latin typeface="Meiryo UI"/>
              <a:ea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w="57150">
                  <a:solidFill>
                    <a:srgbClr val="0EC89C"/>
                  </a:solidFill>
                </a:ln>
                <a:solidFill>
                  <a:srgbClr val="0EC89C"/>
                </a:solidFill>
                <a:effectLst/>
                <a:uLnTx/>
                <a:uFillTx/>
                <a:latin typeface="Meiryo UI"/>
                <a:ea typeface="Meiryo UI"/>
              </a:rPr>
              <a:t>・他の採用手法を知りたい</a:t>
            </a:r>
            <a:endParaRPr kumimoji="1" lang="ja-JP" altLang="en-US" sz="2400" b="1" i="0" u="none" strike="noStrike" kern="1200" cap="none" spc="0" normalizeH="0" baseline="0" noProof="0" dirty="0">
              <a:ln w="57150">
                <a:solidFill>
                  <a:srgbClr val="0EC89C"/>
                </a:solidFill>
              </a:ln>
              <a:solidFill>
                <a:srgbClr val="0EC89C"/>
              </a:solidFill>
              <a:effectLst/>
              <a:uLnTx/>
              <a:uFillTx/>
              <a:latin typeface="Meiryo UI"/>
              <a:ea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w="57150">
                  <a:solidFill>
                    <a:srgbClr val="0EC89C"/>
                  </a:solidFill>
                </a:ln>
                <a:solidFill>
                  <a:srgbClr val="0EC89C"/>
                </a:solidFill>
                <a:effectLst/>
                <a:uLnTx/>
                <a:uFillTx/>
                <a:latin typeface="Meiryo UI"/>
                <a:ea typeface="Meiryo UI"/>
              </a:rPr>
              <a:t>・今自社に必要なツールを教えてほしい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srgbClr val="0EC89C"/>
                </a:solidFill>
                <a:effectLst/>
                <a:uLnTx/>
                <a:uFillTx/>
                <a:latin typeface="Meiryo UI"/>
                <a:ea typeface="Meiryo UI"/>
              </a:rPr>
              <a:t>などのご要望がございましたら、お気軽にお問い合わせください。</a:t>
            </a:r>
            <a:endParaRPr kumimoji="1" lang="ja-JP" altLang="en-US" sz="2400" b="1" i="0" u="none" strike="noStrike" kern="1200" cap="none" spc="0" normalizeH="0" baseline="0" noProof="0" dirty="0">
              <a:ln>
                <a:noFill/>
              </a:ln>
              <a:solidFill>
                <a:srgbClr val="0EC89C"/>
              </a:solidFill>
              <a:effectLst/>
              <a:uLnTx/>
              <a:uFillTx/>
              <a:latin typeface="Meiryo UI"/>
              <a:ea typeface="Meiryo UI"/>
            </a:endParaRPr>
          </a:p>
        </p:txBody>
      </p:sp>
      <p:sp>
        <p:nvSpPr>
          <p:cNvPr id="5" name="正方形/長方形 4"/>
          <p:cNvSpPr/>
          <p:nvPr/>
        </p:nvSpPr>
        <p:spPr>
          <a:xfrm>
            <a:off x="852424" y="2625229"/>
            <a:ext cx="6180939" cy="1200329"/>
          </a:xfrm>
          <a:prstGeom prst="rect">
            <a:avLst/>
          </a:prstGeom>
          <a:ln>
            <a:solidFill>
              <a:schemeClr val="bg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smtClean="0">
              <a:ln>
                <a:noFill/>
              </a:ln>
              <a:solidFill>
                <a:prstClr val="white"/>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Meiryo UI"/>
                <a:ea typeface="Meiryo UI"/>
                <a:cs typeface="+mn-cs"/>
              </a:rPr>
              <a:t>・</a:t>
            </a:r>
            <a:r>
              <a:rPr kumimoji="1" lang="ja-JP" altLang="en-US" sz="2400" b="1" i="0" u="none" strike="noStrike" kern="1200" cap="none" spc="0" normalizeH="0" baseline="0" noProof="0" dirty="0">
                <a:ln>
                  <a:noFill/>
                </a:ln>
                <a:solidFill>
                  <a:prstClr val="white"/>
                </a:solidFill>
                <a:effectLst/>
                <a:uLnTx/>
                <a:uFillTx/>
                <a:latin typeface="Meiryo UI"/>
                <a:ea typeface="Meiryo UI"/>
                <a:cs typeface="+mn-cs"/>
              </a:rPr>
              <a:t>採用計画を立てるためのシート</a:t>
            </a:r>
            <a:r>
              <a:rPr kumimoji="1" lang="ja-JP" altLang="en-US" sz="2400" b="1" i="0" u="none" strike="noStrike" kern="1200" cap="none" spc="0" normalizeH="0" baseline="0" noProof="0" dirty="0" smtClean="0">
                <a:ln>
                  <a:noFill/>
                </a:ln>
                <a:solidFill>
                  <a:prstClr val="white"/>
                </a:solidFill>
                <a:effectLst/>
                <a:uLnTx/>
                <a:uFillTx/>
                <a:latin typeface="Meiryo UI"/>
                <a:ea typeface="Meiryo UI"/>
                <a:cs typeface="+mn-cs"/>
              </a:rPr>
              <a:t>が</a:t>
            </a:r>
            <a:r>
              <a:rPr kumimoji="1" lang="ja-JP" altLang="en-US" sz="2400" b="1" i="0" u="none" strike="noStrike" kern="1200" cap="none" spc="0" normalizeH="0" baseline="0" noProof="0" dirty="0">
                <a:ln>
                  <a:noFill/>
                </a:ln>
                <a:solidFill>
                  <a:prstClr val="white"/>
                </a:solidFill>
                <a:effectLst/>
                <a:uLnTx/>
                <a:uFillTx/>
                <a:latin typeface="Meiryo UI"/>
                <a:ea typeface="Meiryo UI"/>
                <a:cs typeface="+mn-cs"/>
              </a:rPr>
              <a:t>ほ</a:t>
            </a:r>
            <a:r>
              <a:rPr kumimoji="1" lang="ja-JP" altLang="en-US" sz="2400" b="1" i="0" u="none" strike="noStrike" kern="1200" cap="none" spc="0" normalizeH="0" baseline="0" noProof="0" dirty="0" smtClean="0">
                <a:ln>
                  <a:noFill/>
                </a:ln>
                <a:solidFill>
                  <a:prstClr val="white"/>
                </a:solidFill>
                <a:effectLst/>
                <a:uLnTx/>
                <a:uFillTx/>
                <a:latin typeface="Meiryo UI"/>
                <a:ea typeface="Meiryo UI"/>
                <a:cs typeface="+mn-cs"/>
              </a:rPr>
              <a:t>しい</a:t>
            </a:r>
            <a:endParaRPr kumimoji="1" lang="en-US" altLang="ja-JP" sz="2400" b="1" i="0" u="none" strike="noStrike" kern="1200" cap="none" spc="0" normalizeH="0" baseline="0" noProof="0" dirty="0">
              <a:ln>
                <a:noFill/>
              </a:ln>
              <a:solidFill>
                <a:prstClr val="white"/>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Meiryo UI"/>
                <a:ea typeface="Meiryo UI"/>
                <a:cs typeface="+mn-cs"/>
              </a:rPr>
              <a:t>・今自社に必要なツールを教えてほしい</a:t>
            </a:r>
            <a:endParaRPr kumimoji="1" lang="en-US" altLang="ja-JP" sz="2400" b="1"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6" name="正方形/長方形 5"/>
          <p:cNvSpPr/>
          <p:nvPr/>
        </p:nvSpPr>
        <p:spPr>
          <a:xfrm>
            <a:off x="377504" y="2447488"/>
            <a:ext cx="4575495" cy="1931565"/>
          </a:xfrm>
          <a:prstGeom prst="rect">
            <a:avLst/>
          </a:prstGeom>
          <a:solidFill>
            <a:srgbClr val="0EC89C"/>
          </a:solidFill>
          <a:ln>
            <a:noFill/>
          </a:ln>
          <a:scene3d>
            <a:camera prst="obliqueBottom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7" name="正方形/長方形 6"/>
          <p:cNvSpPr/>
          <p:nvPr/>
        </p:nvSpPr>
        <p:spPr>
          <a:xfrm>
            <a:off x="377504" y="4468316"/>
            <a:ext cx="4575495" cy="1931565"/>
          </a:xfrm>
          <a:prstGeom prst="rect">
            <a:avLst/>
          </a:prstGeom>
          <a:solidFill>
            <a:srgbClr val="0EC89C"/>
          </a:solidFill>
          <a:ln>
            <a:noFill/>
          </a:ln>
          <a:scene3d>
            <a:camera prst="obliqueBottomRigh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8" name="楕円 7"/>
          <p:cNvSpPr/>
          <p:nvPr/>
        </p:nvSpPr>
        <p:spPr>
          <a:xfrm>
            <a:off x="587229" y="2816819"/>
            <a:ext cx="1166070" cy="11660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9" name="楕円 8"/>
          <p:cNvSpPr/>
          <p:nvPr/>
        </p:nvSpPr>
        <p:spPr>
          <a:xfrm>
            <a:off x="625329" y="2854919"/>
            <a:ext cx="1089870" cy="1089870"/>
          </a:xfrm>
          <a:prstGeom prst="ellipse">
            <a:avLst/>
          </a:prstGeom>
          <a:solidFill>
            <a:schemeClr val="bg1"/>
          </a:solidFill>
          <a:ln>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086359">
            <a:off x="628546" y="2869487"/>
            <a:ext cx="1115736" cy="1115736"/>
          </a:xfrm>
          <a:prstGeom prst="rect">
            <a:avLst/>
          </a:prstGeom>
        </p:spPr>
      </p:pic>
      <p:sp>
        <p:nvSpPr>
          <p:cNvPr id="11" name="楕円 10"/>
          <p:cNvSpPr/>
          <p:nvPr/>
        </p:nvSpPr>
        <p:spPr>
          <a:xfrm>
            <a:off x="587229" y="4884280"/>
            <a:ext cx="1166070" cy="11660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2" name="楕円 11"/>
          <p:cNvSpPr/>
          <p:nvPr/>
        </p:nvSpPr>
        <p:spPr>
          <a:xfrm>
            <a:off x="625329" y="4922380"/>
            <a:ext cx="1089870" cy="1089870"/>
          </a:xfrm>
          <a:prstGeom prst="ellipse">
            <a:avLst/>
          </a:prstGeom>
          <a:solidFill>
            <a:schemeClr val="bg1"/>
          </a:solidFill>
          <a:ln>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8579" y="4931142"/>
            <a:ext cx="1095670" cy="1095670"/>
          </a:xfrm>
          <a:prstGeom prst="rect">
            <a:avLst/>
          </a:prstGeom>
        </p:spPr>
      </p:pic>
      <p:sp>
        <p:nvSpPr>
          <p:cNvPr id="14" name="正方形/長方形 13"/>
          <p:cNvSpPr/>
          <p:nvPr/>
        </p:nvSpPr>
        <p:spPr>
          <a:xfrm>
            <a:off x="1830033" y="3090410"/>
            <a:ext cx="2957861" cy="523220"/>
          </a:xfrm>
          <a:prstGeom prst="rect">
            <a:avLst/>
          </a:prstGeom>
        </p:spPr>
        <p:txBody>
          <a:bodyPr wrap="none">
            <a:spAutoFit/>
          </a:bodyPr>
          <a:lstStyle/>
          <a:p>
            <a:pPr lvl="0">
              <a:defRPr/>
            </a:pPr>
            <a:r>
              <a:rPr kumimoji="0" lang="en-US" altLang="ja-JP" sz="2800" b="1" kern="0" dirty="0">
                <a:solidFill>
                  <a:prstClr val="white"/>
                </a:solidFill>
              </a:rPr>
              <a:t>024-534-7135</a:t>
            </a:r>
            <a:endParaRPr kumimoji="0" lang="ja-JP" altLang="en-US" sz="2800" b="1" kern="0" dirty="0">
              <a:solidFill>
                <a:prstClr val="white"/>
              </a:solidFill>
            </a:endParaRPr>
          </a:p>
        </p:txBody>
      </p:sp>
      <p:sp>
        <p:nvSpPr>
          <p:cNvPr id="15" name="正方形/長方形 14"/>
          <p:cNvSpPr/>
          <p:nvPr/>
        </p:nvSpPr>
        <p:spPr>
          <a:xfrm>
            <a:off x="1411241" y="3779173"/>
            <a:ext cx="3690434" cy="369332"/>
          </a:xfrm>
          <a:prstGeom prst="rect">
            <a:avLst/>
          </a:prstGeom>
        </p:spPr>
        <p:txBody>
          <a:bodyPr wrap="none">
            <a:spAutoFit/>
          </a:bodyPr>
          <a:lstStyle/>
          <a:p>
            <a:pPr lvl="0">
              <a:defRPr/>
            </a:pPr>
            <a:r>
              <a:rPr kumimoji="0" lang="ja-JP" altLang="en-US" b="1" kern="0" dirty="0">
                <a:solidFill>
                  <a:prstClr val="white"/>
                </a:solidFill>
              </a:rPr>
              <a:t>（営業時間　</a:t>
            </a:r>
            <a:r>
              <a:rPr kumimoji="0" lang="ja-JP" altLang="en-US" b="1" kern="0" dirty="0" smtClean="0">
                <a:solidFill>
                  <a:prstClr val="white"/>
                </a:solidFill>
              </a:rPr>
              <a:t>平日</a:t>
            </a:r>
            <a:r>
              <a:rPr kumimoji="0" lang="en-US" altLang="ja-JP" b="1" kern="0" dirty="0" smtClean="0">
                <a:solidFill>
                  <a:prstClr val="white"/>
                </a:solidFill>
              </a:rPr>
              <a:t>8</a:t>
            </a:r>
            <a:r>
              <a:rPr kumimoji="0" lang="en-US" altLang="ja-JP" b="1" kern="0" dirty="0" smtClean="0">
                <a:solidFill>
                  <a:prstClr val="white"/>
                </a:solidFill>
              </a:rPr>
              <a:t>:30</a:t>
            </a:r>
            <a:r>
              <a:rPr kumimoji="0" lang="ja-JP" altLang="en-US" b="1" kern="0" dirty="0">
                <a:solidFill>
                  <a:prstClr val="white"/>
                </a:solidFill>
              </a:rPr>
              <a:t>～</a:t>
            </a:r>
            <a:r>
              <a:rPr kumimoji="0" lang="en-US" altLang="ja-JP" b="1" kern="0" dirty="0" smtClean="0">
                <a:solidFill>
                  <a:prstClr val="white"/>
                </a:solidFill>
              </a:rPr>
              <a:t>17:00</a:t>
            </a:r>
            <a:r>
              <a:rPr kumimoji="0" lang="ja-JP" altLang="en-US" b="1" kern="0" dirty="0">
                <a:solidFill>
                  <a:prstClr val="white"/>
                </a:solidFill>
              </a:rPr>
              <a:t>）</a:t>
            </a:r>
          </a:p>
        </p:txBody>
      </p:sp>
      <p:sp>
        <p:nvSpPr>
          <p:cNvPr id="16" name="正方形/長方形 15"/>
          <p:cNvSpPr/>
          <p:nvPr/>
        </p:nvSpPr>
        <p:spPr>
          <a:xfrm>
            <a:off x="1830033" y="5205705"/>
            <a:ext cx="3046027" cy="523220"/>
          </a:xfrm>
          <a:prstGeom prst="rect">
            <a:avLst/>
          </a:prstGeom>
        </p:spPr>
        <p:txBody>
          <a:bodyPr wrap="none">
            <a:spAutoFit/>
          </a:bodyPr>
          <a:lstStyle/>
          <a:p>
            <a:pPr lvl="0">
              <a:defRPr/>
            </a:pPr>
            <a:r>
              <a:rPr lang="en-US" altLang="ja-JP" sz="2800" b="1" dirty="0">
                <a:solidFill>
                  <a:prstClr val="white"/>
                </a:solidFill>
              </a:rPr>
              <a:t>course@kpri.jp</a:t>
            </a:r>
            <a:endParaRPr kumimoji="1" lang="ja-JP" altLang="en-US" sz="2800" b="1" i="0" u="none" strike="noStrike" kern="1200" cap="none" spc="0" normalizeH="0" baseline="0" noProof="0" dirty="0">
              <a:ln>
                <a:noFill/>
              </a:ln>
              <a:solidFill>
                <a:prstClr val="white"/>
              </a:solidFill>
              <a:effectLst/>
              <a:uLnTx/>
              <a:uFillTx/>
              <a:latin typeface="Meiryo UI"/>
              <a:ea typeface="Meiryo UI"/>
              <a:cs typeface="+mn-cs"/>
            </a:endParaRPr>
          </a:p>
        </p:txBody>
      </p:sp>
      <p:graphicFrame>
        <p:nvGraphicFramePr>
          <p:cNvPr id="17" name="表 16"/>
          <p:cNvGraphicFramePr>
            <a:graphicFrameLocks noGrp="1"/>
          </p:cNvGraphicFramePr>
          <p:nvPr>
            <p:extLst>
              <p:ext uri="{D42A27DB-BD31-4B8C-83A1-F6EECF244321}">
                <p14:modId xmlns:p14="http://schemas.microsoft.com/office/powerpoint/2010/main" val="3471859995"/>
              </p:ext>
            </p:extLst>
          </p:nvPr>
        </p:nvGraphicFramePr>
        <p:xfrm>
          <a:off x="5129105" y="2880082"/>
          <a:ext cx="4529799" cy="2514140"/>
        </p:xfrm>
        <a:graphic>
          <a:graphicData uri="http://schemas.openxmlformats.org/drawingml/2006/table">
            <a:tbl>
              <a:tblPr bandRow="1">
                <a:tableStyleId>{68D230F3-CF80-4859-8CE7-A43EE81993B5}</a:tableStyleId>
              </a:tblPr>
              <a:tblGrid>
                <a:gridCol w="1293812">
                  <a:extLst>
                    <a:ext uri="{9D8B030D-6E8A-4147-A177-3AD203B41FA5}">
                      <a16:colId xmlns:a16="http://schemas.microsoft.com/office/drawing/2014/main" val="4242449181"/>
                    </a:ext>
                  </a:extLst>
                </a:gridCol>
                <a:gridCol w="3235987">
                  <a:extLst>
                    <a:ext uri="{9D8B030D-6E8A-4147-A177-3AD203B41FA5}">
                      <a16:colId xmlns:a16="http://schemas.microsoft.com/office/drawing/2014/main" val="2454030520"/>
                    </a:ext>
                  </a:extLst>
                </a:gridCol>
              </a:tblGrid>
              <a:tr h="502828">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100" dirty="0" smtClean="0"/>
                        <a:t>会社名</a:t>
                      </a:r>
                      <a:endParaRPr kumimoji="1" lang="ja-JP" altLang="en-US" sz="1100" b="1" dirty="0">
                        <a:solidFill>
                          <a:srgbClr val="767171"/>
                        </a:solidFill>
                      </a:endParaRPr>
                    </a:p>
                  </a:txBody>
                  <a:tcPr anchor="ct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r>
                        <a:rPr kumimoji="1" lang="ja-JP" altLang="en-US" sz="1100" dirty="0" smtClean="0"/>
                        <a:t>株式会社クサカ印刷所</a:t>
                      </a:r>
                      <a:endParaRPr kumimoji="1" lang="ja-JP" altLang="en-US" sz="1100" b="1" dirty="0">
                        <a:solidFill>
                          <a:srgbClr val="767171"/>
                        </a:solidFill>
                      </a:endParaRPr>
                    </a:p>
                  </a:txBody>
                  <a:tcPr anchor="ctr"/>
                </a:tc>
                <a:extLst>
                  <a:ext uri="{0D108BD9-81ED-4DB2-BD59-A6C34878D82A}">
                    <a16:rowId xmlns:a16="http://schemas.microsoft.com/office/drawing/2014/main" val="1874257043"/>
                  </a:ext>
                </a:extLst>
              </a:tr>
              <a:tr h="502828">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100" dirty="0" smtClean="0"/>
                        <a:t>所在地</a:t>
                      </a:r>
                      <a:endParaRPr kumimoji="1" lang="ja-JP" altLang="en-US" sz="1100" b="1" dirty="0">
                        <a:solidFill>
                          <a:srgbClr val="767171"/>
                        </a:solidFill>
                      </a:endParaRPr>
                    </a:p>
                  </a:txBody>
                  <a:tcPr anchor="ct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r>
                        <a:rPr kumimoji="1" lang="zh-TW" altLang="en-US" sz="1100" dirty="0" smtClean="0"/>
                        <a:t>福島県福島市東浜町</a:t>
                      </a:r>
                      <a:r>
                        <a:rPr kumimoji="1" lang="en-US" altLang="zh-TW" sz="1100" dirty="0" smtClean="0"/>
                        <a:t>7-35</a:t>
                      </a:r>
                      <a:endParaRPr kumimoji="1" lang="ja-JP" altLang="en-US" sz="1100" b="1" dirty="0">
                        <a:solidFill>
                          <a:srgbClr val="767171"/>
                        </a:solidFill>
                      </a:endParaRPr>
                    </a:p>
                  </a:txBody>
                  <a:tcPr anchor="ctr"/>
                </a:tc>
                <a:extLst>
                  <a:ext uri="{0D108BD9-81ED-4DB2-BD59-A6C34878D82A}">
                    <a16:rowId xmlns:a16="http://schemas.microsoft.com/office/drawing/2014/main" val="2075167461"/>
                  </a:ext>
                </a:extLst>
              </a:tr>
              <a:tr h="502828">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100" dirty="0" smtClean="0"/>
                        <a:t>資本金</a:t>
                      </a:r>
                      <a:endParaRPr kumimoji="1" lang="ja-JP" altLang="en-US" sz="1100" b="1" dirty="0">
                        <a:solidFill>
                          <a:srgbClr val="767171"/>
                        </a:solidFill>
                      </a:endParaRPr>
                    </a:p>
                  </a:txBody>
                  <a:tcPr anchor="ct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r>
                        <a:rPr kumimoji="1" lang="en-US" altLang="ja-JP" sz="1100" dirty="0" smtClean="0"/>
                        <a:t>2,000</a:t>
                      </a:r>
                      <a:r>
                        <a:rPr kumimoji="1" lang="ja-JP" altLang="en-US" sz="1100" dirty="0" smtClean="0"/>
                        <a:t>万円</a:t>
                      </a:r>
                      <a:endParaRPr kumimoji="1" lang="ja-JP" altLang="en-US" sz="1100" b="1" dirty="0">
                        <a:solidFill>
                          <a:srgbClr val="767171"/>
                        </a:solidFill>
                      </a:endParaRPr>
                    </a:p>
                  </a:txBody>
                  <a:tcPr anchor="ctr"/>
                </a:tc>
                <a:extLst>
                  <a:ext uri="{0D108BD9-81ED-4DB2-BD59-A6C34878D82A}">
                    <a16:rowId xmlns:a16="http://schemas.microsoft.com/office/drawing/2014/main" val="2852852599"/>
                  </a:ext>
                </a:extLst>
              </a:tr>
              <a:tr h="502828">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100" dirty="0" smtClean="0"/>
                        <a:t>代表</a:t>
                      </a:r>
                      <a:endParaRPr kumimoji="1" lang="ja-JP" altLang="en-US" sz="1100" b="1" dirty="0">
                        <a:solidFill>
                          <a:srgbClr val="767171"/>
                        </a:solidFill>
                      </a:endParaRPr>
                    </a:p>
                  </a:txBody>
                  <a:tcPr anchor="ct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r>
                        <a:rPr kumimoji="1" lang="ja-JP" altLang="en-US" sz="1100" b="0" dirty="0" smtClean="0">
                          <a:solidFill>
                            <a:schemeClr val="tx1"/>
                          </a:solidFill>
                        </a:rPr>
                        <a:t>日下直哉</a:t>
                      </a:r>
                      <a:endParaRPr kumimoji="1" lang="ja-JP" altLang="en-US" sz="1100" b="1" dirty="0">
                        <a:solidFill>
                          <a:srgbClr val="767171"/>
                        </a:solidFill>
                      </a:endParaRPr>
                    </a:p>
                  </a:txBody>
                  <a:tcPr anchor="ctr"/>
                </a:tc>
                <a:extLst>
                  <a:ext uri="{0D108BD9-81ED-4DB2-BD59-A6C34878D82A}">
                    <a16:rowId xmlns:a16="http://schemas.microsoft.com/office/drawing/2014/main" val="1367631327"/>
                  </a:ext>
                </a:extLst>
              </a:tr>
              <a:tr h="502828">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100" dirty="0" smtClean="0"/>
                        <a:t>ホームページ</a:t>
                      </a:r>
                      <a:endParaRPr kumimoji="1" lang="ja-JP" altLang="en-US" sz="1100" b="1" dirty="0">
                        <a:solidFill>
                          <a:srgbClr val="767171"/>
                        </a:solidFill>
                      </a:endParaRPr>
                    </a:p>
                  </a:txBody>
                  <a:tcPr anchor="ct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en-US" altLang="ja-JP" sz="1100" dirty="0" smtClean="0"/>
                    </a:p>
                    <a:p>
                      <a:r>
                        <a:rPr kumimoji="1" lang="en-US" altLang="ja-JP" sz="1100" dirty="0" smtClean="0"/>
                        <a:t>https://k-recruit.kpri.jp/kusaka/</a:t>
                      </a:r>
                      <a:endParaRPr kumimoji="1" lang="ja-JP" altLang="en-US" sz="1100" b="1" dirty="0">
                        <a:solidFill>
                          <a:srgbClr val="767171"/>
                        </a:solidFill>
                      </a:endParaRPr>
                    </a:p>
                  </a:txBody>
                  <a:tcPr anchor="ctr"/>
                </a:tc>
                <a:extLst>
                  <a:ext uri="{0D108BD9-81ED-4DB2-BD59-A6C34878D82A}">
                    <a16:rowId xmlns:a16="http://schemas.microsoft.com/office/drawing/2014/main" val="1318636229"/>
                  </a:ext>
                </a:extLst>
              </a:tr>
            </a:tbl>
          </a:graphicData>
        </a:graphic>
      </p:graphicFrame>
      <p:sp>
        <p:nvSpPr>
          <p:cNvPr id="18" name="対角する 2 つの角を切り取った四角形 17"/>
          <p:cNvSpPr/>
          <p:nvPr/>
        </p:nvSpPr>
        <p:spPr>
          <a:xfrm>
            <a:off x="5129587" y="2444423"/>
            <a:ext cx="1858441" cy="410496"/>
          </a:xfrm>
          <a:prstGeom prst="snip2Diag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19" name="角丸四角形 18"/>
          <p:cNvSpPr/>
          <p:nvPr/>
        </p:nvSpPr>
        <p:spPr>
          <a:xfrm>
            <a:off x="5226341" y="2517984"/>
            <a:ext cx="1677798" cy="24359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EC89C"/>
                </a:solidFill>
                <a:effectLst/>
                <a:uLnTx/>
                <a:uFillTx/>
                <a:latin typeface="Meiryo UI"/>
                <a:ea typeface="Meiryo UI"/>
                <a:cs typeface="+mn-cs"/>
              </a:rPr>
              <a:t>会社</a:t>
            </a:r>
            <a:r>
              <a:rPr kumimoji="1" lang="ja-JP" altLang="en-US" sz="1400" b="1" i="0" u="none" strike="noStrike" kern="1200" cap="none" spc="0" normalizeH="0" baseline="0" noProof="0" dirty="0">
                <a:ln>
                  <a:noFill/>
                </a:ln>
                <a:solidFill>
                  <a:srgbClr val="0EC89C"/>
                </a:solidFill>
                <a:effectLst/>
                <a:uLnTx/>
                <a:uFillTx/>
                <a:latin typeface="Meiryo UI"/>
                <a:ea typeface="Meiryo UI"/>
                <a:cs typeface="+mn-cs"/>
              </a:rPr>
              <a:t>概要</a:t>
            </a:r>
          </a:p>
        </p:txBody>
      </p:sp>
      <p:sp>
        <p:nvSpPr>
          <p:cNvPr id="20" name="正方形/長方形 19"/>
          <p:cNvSpPr/>
          <p:nvPr/>
        </p:nvSpPr>
        <p:spPr>
          <a:xfrm>
            <a:off x="921938" y="785306"/>
            <a:ext cx="8414334" cy="1200329"/>
          </a:xfrm>
          <a:prstGeom prst="rect">
            <a:avLst/>
          </a:prstGeom>
          <a:ln>
            <a:solidFill>
              <a:schemeClr val="bg1"/>
            </a:solidFill>
          </a:ln>
        </p:spPr>
        <p:txBody>
          <a:bodyPr wrap="square">
            <a:spAutoFit/>
          </a:bodyPr>
          <a:lstStyle/>
          <a:p>
            <a:r>
              <a:rPr lang="ja-JP" altLang="en-US" sz="2400" b="1" dirty="0">
                <a:solidFill>
                  <a:schemeClr val="bg1"/>
                </a:solidFill>
                <a:latin typeface="Meiryo UI" panose="020B0604030504040204" pitchFamily="50" charset="-128"/>
                <a:ea typeface="Meiryo UI" panose="020B0604030504040204" pitchFamily="50" charset="-128"/>
              </a:rPr>
              <a:t>・採用で有効な施策が打てて</a:t>
            </a:r>
            <a:r>
              <a:rPr lang="ja-JP" altLang="en-US" sz="2400" b="1" dirty="0" smtClean="0">
                <a:solidFill>
                  <a:schemeClr val="bg1"/>
                </a:solidFill>
                <a:latin typeface="Meiryo UI" panose="020B0604030504040204" pitchFamily="50" charset="-128"/>
                <a:ea typeface="Meiryo UI" panose="020B0604030504040204" pitchFamily="50" charset="-128"/>
              </a:rPr>
              <a:t>いな</a:t>
            </a:r>
            <a:r>
              <a:rPr lang="ja-JP" altLang="en-US" sz="2400" b="1" dirty="0">
                <a:solidFill>
                  <a:schemeClr val="bg1"/>
                </a:solidFill>
                <a:latin typeface="Meiryo UI" panose="020B0604030504040204" pitchFamily="50" charset="-128"/>
                <a:ea typeface="Meiryo UI" panose="020B0604030504040204" pitchFamily="50" charset="-128"/>
              </a:rPr>
              <a:t>い</a:t>
            </a:r>
            <a:endParaRPr lang="en-US" altLang="ja-JP" sz="2400" b="1" dirty="0" smtClean="0">
              <a:solidFill>
                <a:schemeClr val="bg1"/>
              </a:solidFill>
              <a:latin typeface="Meiryo UI" panose="020B0604030504040204" pitchFamily="50" charset="-128"/>
              <a:ea typeface="Meiryo UI" panose="020B0604030504040204" pitchFamily="50" charset="-128"/>
            </a:endParaRPr>
          </a:p>
          <a:p>
            <a:r>
              <a:rPr lang="ja-JP" altLang="en-US" sz="2400" b="1" dirty="0" smtClean="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他</a:t>
            </a:r>
            <a:r>
              <a:rPr lang="ja-JP" altLang="en-US" sz="2400" b="1" dirty="0" smtClean="0">
                <a:solidFill>
                  <a:schemeClr val="bg1"/>
                </a:solidFill>
                <a:latin typeface="Meiryo UI" panose="020B0604030504040204" pitchFamily="50" charset="-128"/>
                <a:ea typeface="Meiryo UI" panose="020B0604030504040204" pitchFamily="50" charset="-128"/>
              </a:rPr>
              <a:t>の採用手法を</a:t>
            </a:r>
            <a:r>
              <a:rPr lang="ja-JP" altLang="en-US" sz="2400" b="1" dirty="0">
                <a:solidFill>
                  <a:schemeClr val="bg1"/>
                </a:solidFill>
                <a:latin typeface="Meiryo UI" panose="020B0604030504040204" pitchFamily="50" charset="-128"/>
                <a:ea typeface="Meiryo UI" panose="020B0604030504040204" pitchFamily="50" charset="-128"/>
              </a:rPr>
              <a:t>知</a:t>
            </a:r>
            <a:r>
              <a:rPr lang="ja-JP" altLang="en-US" sz="2400" b="1" dirty="0" smtClean="0">
                <a:solidFill>
                  <a:schemeClr val="bg1"/>
                </a:solidFill>
                <a:latin typeface="Meiryo UI" panose="020B0604030504040204" pitchFamily="50" charset="-128"/>
                <a:ea typeface="Meiryo UI" panose="020B0604030504040204" pitchFamily="50" charset="-128"/>
              </a:rPr>
              <a:t>りたい</a:t>
            </a:r>
            <a:endParaRPr lang="en-US" altLang="ja-JP" sz="2400" b="1" dirty="0">
              <a:solidFill>
                <a:schemeClr val="bg1"/>
              </a:solidFill>
              <a:latin typeface="Meiryo UI" panose="020B0604030504040204" pitchFamily="50" charset="-128"/>
              <a:ea typeface="Meiryo UI" panose="020B0604030504040204" pitchFamily="50" charset="-128"/>
            </a:endParaRPr>
          </a:p>
          <a:p>
            <a:r>
              <a:rPr lang="ja-JP" altLang="en-US" sz="2400" b="1" dirty="0" smtClean="0">
                <a:solidFill>
                  <a:schemeClr val="bg1"/>
                </a:solidFill>
                <a:latin typeface="Meiryo UI" panose="020B0604030504040204" pitchFamily="50" charset="-128"/>
                <a:ea typeface="Meiryo UI" panose="020B0604030504040204" pitchFamily="50" charset="-128"/>
              </a:rPr>
              <a:t>・今</a:t>
            </a:r>
            <a:r>
              <a:rPr lang="ja-JP" altLang="en-US" sz="2400" b="1" dirty="0">
                <a:solidFill>
                  <a:schemeClr val="bg1"/>
                </a:solidFill>
                <a:latin typeface="Meiryo UI" panose="020B0604030504040204" pitchFamily="50" charset="-128"/>
                <a:ea typeface="Meiryo UI" panose="020B0604030504040204" pitchFamily="50" charset="-128"/>
              </a:rPr>
              <a:t>自社</a:t>
            </a:r>
            <a:r>
              <a:rPr lang="ja-JP" altLang="en-US" sz="2400" b="1" dirty="0" smtClean="0">
                <a:solidFill>
                  <a:schemeClr val="bg1"/>
                </a:solidFill>
                <a:latin typeface="Meiryo UI" panose="020B0604030504040204" pitchFamily="50" charset="-128"/>
                <a:ea typeface="Meiryo UI" panose="020B0604030504040204" pitchFamily="50" charset="-128"/>
              </a:rPr>
              <a:t>に</a:t>
            </a:r>
            <a:r>
              <a:rPr lang="ja-JP" altLang="en-US" sz="2400" b="1" dirty="0">
                <a:solidFill>
                  <a:schemeClr val="bg1"/>
                </a:solidFill>
                <a:latin typeface="Meiryo UI" panose="020B0604030504040204" pitchFamily="50" charset="-128"/>
                <a:ea typeface="Meiryo UI" panose="020B0604030504040204" pitchFamily="50" charset="-128"/>
              </a:rPr>
              <a:t>必要</a:t>
            </a:r>
            <a:r>
              <a:rPr lang="ja-JP" altLang="en-US" sz="2400" b="1" dirty="0" smtClean="0">
                <a:solidFill>
                  <a:schemeClr val="bg1"/>
                </a:solidFill>
                <a:latin typeface="Meiryo UI" panose="020B0604030504040204" pitchFamily="50" charset="-128"/>
                <a:ea typeface="Meiryo UI" panose="020B0604030504040204" pitchFamily="50" charset="-128"/>
              </a:rPr>
              <a:t>なツールを教えて欲しい</a:t>
            </a:r>
            <a:endParaRPr lang="en-US" altLang="ja-JP"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251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24356" y="62037"/>
            <a:ext cx="6238668" cy="584775"/>
          </a:xfrm>
          <a:prstGeom prst="rect">
            <a:avLst/>
          </a:prstGeom>
          <a:noFill/>
        </p:spPr>
        <p:txBody>
          <a:bodyPr wrap="square" rtlCol="0" anchor="ctr">
            <a:spAutoFit/>
          </a:bodyPr>
          <a:lstStyle/>
          <a:p>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目次</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679508" y="1089310"/>
            <a:ext cx="8690994" cy="914400"/>
            <a:chOff x="679508" y="1409350"/>
            <a:chExt cx="8690994" cy="914400"/>
          </a:xfrm>
        </p:grpSpPr>
        <p:sp>
          <p:nvSpPr>
            <p:cNvPr id="9" name="角丸四角形 8"/>
            <p:cNvSpPr/>
            <p:nvPr/>
          </p:nvSpPr>
          <p:spPr>
            <a:xfrm>
              <a:off x="939567" y="1409350"/>
              <a:ext cx="8430935" cy="914400"/>
            </a:xfrm>
            <a:prstGeom prst="roundRect">
              <a:avLst/>
            </a:prstGeom>
            <a:solidFill>
              <a:schemeClr val="bg1"/>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p:cNvSpPr/>
            <p:nvPr/>
          </p:nvSpPr>
          <p:spPr>
            <a:xfrm>
              <a:off x="679508" y="1409350"/>
              <a:ext cx="914400" cy="914400"/>
            </a:xfrm>
            <a:prstGeom prst="ellipse">
              <a:avLst/>
            </a:prstGeom>
            <a:solidFill>
              <a:srgbClr val="0EC89C"/>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b="1" dirty="0" smtClean="0"/>
                <a:t>1</a:t>
              </a:r>
              <a:endParaRPr kumimoji="1" lang="ja-JP" altLang="en-US" sz="4000" b="1" dirty="0"/>
            </a:p>
          </p:txBody>
        </p:sp>
        <p:sp>
          <p:nvSpPr>
            <p:cNvPr id="10" name="テキスト ボックス 9"/>
            <p:cNvSpPr txBox="1"/>
            <p:nvPr/>
          </p:nvSpPr>
          <p:spPr>
            <a:xfrm>
              <a:off x="1829759" y="1568927"/>
              <a:ext cx="2664512" cy="584775"/>
            </a:xfrm>
            <a:prstGeom prst="rect">
              <a:avLst/>
            </a:prstGeom>
            <a:noFill/>
          </p:spPr>
          <p:txBody>
            <a:bodyPr wrap="none" rtlCol="0">
              <a:spAutoFit/>
            </a:bodyPr>
            <a:lstStyle/>
            <a:p>
              <a:r>
                <a:rPr lang="ja-JP" altLang="en-US" sz="3200" b="1" dirty="0" smtClean="0">
                  <a:solidFill>
                    <a:schemeClr val="bg2">
                      <a:lumMod val="50000"/>
                    </a:schemeClr>
                  </a:solidFill>
                  <a:latin typeface="Meiryo UI" panose="020B0604030504040204" pitchFamily="50" charset="-128"/>
                  <a:ea typeface="Meiryo UI" panose="020B0604030504040204" pitchFamily="50" charset="-128"/>
                </a:rPr>
                <a:t>アンケート概要</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431624" y="1568926"/>
              <a:ext cx="1731949" cy="584775"/>
            </a:xfrm>
            <a:prstGeom prst="rect">
              <a:avLst/>
            </a:prstGeom>
            <a:noFill/>
          </p:spPr>
          <p:txBody>
            <a:bodyPr wrap="none" rtlCol="0">
              <a:spAutoFit/>
            </a:bodyPr>
            <a:lstStyle/>
            <a:p>
              <a:pPr algn="r"/>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a:t>
              </a:r>
              <a:r>
                <a:rPr kumimoji="1" lang="en-US" altLang="ja-JP" sz="3200" b="1" dirty="0" smtClean="0">
                  <a:solidFill>
                    <a:schemeClr val="bg2">
                      <a:lumMod val="50000"/>
                    </a:schemeClr>
                  </a:solidFill>
                  <a:latin typeface="Meiryo UI" panose="020B0604030504040204" pitchFamily="50" charset="-128"/>
                  <a:ea typeface="Meiryo UI" panose="020B0604030504040204" pitchFamily="50" charset="-128"/>
                </a:rPr>
                <a:t>P.03</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grpSp>
      <p:grpSp>
        <p:nvGrpSpPr>
          <p:cNvPr id="14" name="グループ化 13"/>
          <p:cNvGrpSpPr/>
          <p:nvPr/>
        </p:nvGrpSpPr>
        <p:grpSpPr>
          <a:xfrm>
            <a:off x="679508" y="2199854"/>
            <a:ext cx="8690994" cy="914400"/>
            <a:chOff x="679508" y="1409350"/>
            <a:chExt cx="8690994" cy="914400"/>
          </a:xfrm>
        </p:grpSpPr>
        <p:sp>
          <p:nvSpPr>
            <p:cNvPr id="15" name="角丸四角形 14"/>
            <p:cNvSpPr/>
            <p:nvPr/>
          </p:nvSpPr>
          <p:spPr>
            <a:xfrm>
              <a:off x="939567" y="1409350"/>
              <a:ext cx="8430935" cy="914400"/>
            </a:xfrm>
            <a:prstGeom prst="roundRect">
              <a:avLst/>
            </a:prstGeom>
            <a:solidFill>
              <a:schemeClr val="bg1"/>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679508" y="1409350"/>
              <a:ext cx="914400" cy="914400"/>
            </a:xfrm>
            <a:prstGeom prst="ellipse">
              <a:avLst/>
            </a:prstGeom>
            <a:solidFill>
              <a:srgbClr val="0EC89C"/>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b="1" dirty="0"/>
                <a:t>2</a:t>
              </a:r>
              <a:endParaRPr kumimoji="1" lang="ja-JP" altLang="en-US" sz="4000" b="1" dirty="0"/>
            </a:p>
          </p:txBody>
        </p:sp>
        <p:sp>
          <p:nvSpPr>
            <p:cNvPr id="17" name="テキスト ボックス 16"/>
            <p:cNvSpPr txBox="1"/>
            <p:nvPr/>
          </p:nvSpPr>
          <p:spPr>
            <a:xfrm>
              <a:off x="1829759" y="1568927"/>
              <a:ext cx="3895618" cy="584775"/>
            </a:xfrm>
            <a:prstGeom prst="rect">
              <a:avLst/>
            </a:prstGeom>
            <a:noFill/>
          </p:spPr>
          <p:txBody>
            <a:bodyPr wrap="none" rtlCol="0">
              <a:spAutoFit/>
            </a:bodyPr>
            <a:lstStyle/>
            <a:p>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高校生アンケート結果</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431624" y="1568926"/>
              <a:ext cx="1731949" cy="584775"/>
            </a:xfrm>
            <a:prstGeom prst="rect">
              <a:avLst/>
            </a:prstGeom>
            <a:noFill/>
          </p:spPr>
          <p:txBody>
            <a:bodyPr wrap="none" rtlCol="0">
              <a:spAutoFit/>
            </a:bodyPr>
            <a:lstStyle/>
            <a:p>
              <a:pPr algn="r"/>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a:t>
              </a:r>
              <a:r>
                <a:rPr kumimoji="1" lang="en-US" altLang="ja-JP" sz="3200" b="1" dirty="0" smtClean="0">
                  <a:solidFill>
                    <a:schemeClr val="bg2">
                      <a:lumMod val="50000"/>
                    </a:schemeClr>
                  </a:solidFill>
                  <a:latin typeface="Meiryo UI" panose="020B0604030504040204" pitchFamily="50" charset="-128"/>
                  <a:ea typeface="Meiryo UI" panose="020B0604030504040204" pitchFamily="50" charset="-128"/>
                </a:rPr>
                <a:t>P.06</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grpSp>
      <p:grpSp>
        <p:nvGrpSpPr>
          <p:cNvPr id="19" name="グループ化 18"/>
          <p:cNvGrpSpPr/>
          <p:nvPr/>
        </p:nvGrpSpPr>
        <p:grpSpPr>
          <a:xfrm>
            <a:off x="679508" y="3310398"/>
            <a:ext cx="8690994" cy="914400"/>
            <a:chOff x="679508" y="1409350"/>
            <a:chExt cx="8690994" cy="914400"/>
          </a:xfrm>
        </p:grpSpPr>
        <p:sp>
          <p:nvSpPr>
            <p:cNvPr id="20" name="角丸四角形 19"/>
            <p:cNvSpPr/>
            <p:nvPr/>
          </p:nvSpPr>
          <p:spPr>
            <a:xfrm>
              <a:off x="939567" y="1409350"/>
              <a:ext cx="8430935" cy="914400"/>
            </a:xfrm>
            <a:prstGeom prst="roundRect">
              <a:avLst/>
            </a:prstGeom>
            <a:solidFill>
              <a:schemeClr val="bg1"/>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679508" y="1409350"/>
              <a:ext cx="914400" cy="914400"/>
            </a:xfrm>
            <a:prstGeom prst="ellipse">
              <a:avLst/>
            </a:prstGeom>
            <a:solidFill>
              <a:srgbClr val="0EC89C"/>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b="1" dirty="0" smtClean="0"/>
                <a:t>3</a:t>
              </a:r>
              <a:endParaRPr kumimoji="1" lang="ja-JP" altLang="en-US" sz="4000" b="1" dirty="0"/>
            </a:p>
          </p:txBody>
        </p:sp>
        <p:sp>
          <p:nvSpPr>
            <p:cNvPr id="22" name="テキスト ボックス 21"/>
            <p:cNvSpPr txBox="1"/>
            <p:nvPr/>
          </p:nvSpPr>
          <p:spPr>
            <a:xfrm>
              <a:off x="1829759" y="1568927"/>
              <a:ext cx="3583032" cy="584775"/>
            </a:xfrm>
            <a:prstGeom prst="rect">
              <a:avLst/>
            </a:prstGeom>
            <a:noFill/>
          </p:spPr>
          <p:txBody>
            <a:bodyPr wrap="none" rtlCol="0">
              <a:spAutoFit/>
            </a:bodyPr>
            <a:lstStyle/>
            <a:p>
              <a:r>
                <a:rPr lang="en-US" altLang="ja-JP" sz="3200" b="1" dirty="0" smtClean="0">
                  <a:solidFill>
                    <a:schemeClr val="bg2">
                      <a:lumMod val="50000"/>
                    </a:schemeClr>
                  </a:solidFill>
                  <a:latin typeface="Meiryo UI" panose="020B0604030504040204" pitchFamily="50" charset="-128"/>
                  <a:ea typeface="Meiryo UI" panose="020B0604030504040204" pitchFamily="50" charset="-128"/>
                </a:rPr>
                <a:t>COURSE</a:t>
              </a:r>
              <a:r>
                <a:rPr lang="ja-JP" altLang="en-US" sz="3200" b="1" dirty="0">
                  <a:solidFill>
                    <a:schemeClr val="bg2">
                      <a:lumMod val="50000"/>
                    </a:schemeClr>
                  </a:solidFill>
                  <a:latin typeface="Meiryo UI" panose="020B0604030504040204" pitchFamily="50" charset="-128"/>
                  <a:ea typeface="Meiryo UI" panose="020B0604030504040204" pitchFamily="50" charset="-128"/>
                </a:rPr>
                <a:t> </a:t>
              </a:r>
              <a:r>
                <a:rPr lang="ja-JP" altLang="en-US" sz="3200" b="1" dirty="0" smtClean="0">
                  <a:solidFill>
                    <a:schemeClr val="bg2">
                      <a:lumMod val="50000"/>
                    </a:schemeClr>
                  </a:solidFill>
                  <a:latin typeface="Meiryo UI" panose="020B0604030504040204" pitchFamily="50" charset="-128"/>
                  <a:ea typeface="Meiryo UI" panose="020B0604030504040204" pitchFamily="50" charset="-128"/>
                </a:rPr>
                <a:t>福島とは</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7431624" y="1568926"/>
              <a:ext cx="1731949" cy="584775"/>
            </a:xfrm>
            <a:prstGeom prst="rect">
              <a:avLst/>
            </a:prstGeom>
            <a:noFill/>
          </p:spPr>
          <p:txBody>
            <a:bodyPr wrap="none" rtlCol="0">
              <a:spAutoFit/>
            </a:bodyPr>
            <a:lstStyle/>
            <a:p>
              <a:pPr algn="r"/>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a:t>
              </a:r>
              <a:r>
                <a:rPr kumimoji="1" lang="en-US" altLang="ja-JP" sz="3200" b="1" dirty="0" smtClean="0">
                  <a:solidFill>
                    <a:schemeClr val="bg2">
                      <a:lumMod val="50000"/>
                    </a:schemeClr>
                  </a:solidFill>
                  <a:latin typeface="Meiryo UI" panose="020B0604030504040204" pitchFamily="50" charset="-128"/>
                  <a:ea typeface="Meiryo UI" panose="020B0604030504040204" pitchFamily="50" charset="-128"/>
                </a:rPr>
                <a:t>P.10</a:t>
              </a:r>
            </a:p>
          </p:txBody>
        </p:sp>
      </p:grpSp>
      <p:grpSp>
        <p:nvGrpSpPr>
          <p:cNvPr id="24" name="グループ化 23"/>
          <p:cNvGrpSpPr/>
          <p:nvPr/>
        </p:nvGrpSpPr>
        <p:grpSpPr>
          <a:xfrm>
            <a:off x="679508" y="4420942"/>
            <a:ext cx="8690994" cy="914400"/>
            <a:chOff x="679508" y="1409350"/>
            <a:chExt cx="8690994" cy="914400"/>
          </a:xfrm>
        </p:grpSpPr>
        <p:sp>
          <p:nvSpPr>
            <p:cNvPr id="25" name="角丸四角形 24"/>
            <p:cNvSpPr/>
            <p:nvPr/>
          </p:nvSpPr>
          <p:spPr>
            <a:xfrm>
              <a:off x="939567" y="1409350"/>
              <a:ext cx="8430935" cy="914400"/>
            </a:xfrm>
            <a:prstGeom prst="roundRect">
              <a:avLst/>
            </a:prstGeom>
            <a:solidFill>
              <a:schemeClr val="bg1"/>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p:cNvSpPr/>
            <p:nvPr/>
          </p:nvSpPr>
          <p:spPr>
            <a:xfrm>
              <a:off x="679508" y="1409350"/>
              <a:ext cx="914400" cy="914400"/>
            </a:xfrm>
            <a:prstGeom prst="ellipse">
              <a:avLst/>
            </a:prstGeom>
            <a:solidFill>
              <a:srgbClr val="0EC89C"/>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b="1" dirty="0"/>
                <a:t>4</a:t>
              </a:r>
              <a:endParaRPr kumimoji="1" lang="ja-JP" altLang="en-US" sz="4000" b="1" dirty="0"/>
            </a:p>
          </p:txBody>
        </p:sp>
        <p:sp>
          <p:nvSpPr>
            <p:cNvPr id="27" name="テキスト ボックス 26"/>
            <p:cNvSpPr txBox="1"/>
            <p:nvPr/>
          </p:nvSpPr>
          <p:spPr>
            <a:xfrm>
              <a:off x="1829759" y="1568927"/>
              <a:ext cx="5872120" cy="584775"/>
            </a:xfrm>
            <a:prstGeom prst="rect">
              <a:avLst/>
            </a:prstGeom>
            <a:noFill/>
          </p:spPr>
          <p:txBody>
            <a:bodyPr wrap="none" rtlCol="0">
              <a:spAutoFit/>
            </a:bodyPr>
            <a:lstStyle/>
            <a:p>
              <a:r>
                <a:rPr lang="en-US" altLang="ja-JP" sz="3200" b="1" dirty="0">
                  <a:solidFill>
                    <a:schemeClr val="bg2">
                      <a:lumMod val="50000"/>
                    </a:schemeClr>
                  </a:solidFill>
                  <a:latin typeface="Meiryo UI" panose="020B0604030504040204" pitchFamily="50" charset="-128"/>
                  <a:ea typeface="Meiryo UI" panose="020B0604030504040204" pitchFamily="50" charset="-128"/>
                </a:rPr>
                <a:t>COURSE</a:t>
              </a:r>
              <a:r>
                <a:rPr lang="ja-JP" altLang="en-US" sz="3200" b="1" dirty="0" smtClean="0">
                  <a:solidFill>
                    <a:schemeClr val="bg2">
                      <a:lumMod val="50000"/>
                    </a:schemeClr>
                  </a:solidFill>
                  <a:latin typeface="Meiryo UI" panose="020B0604030504040204" pitchFamily="50" charset="-128"/>
                  <a:ea typeface="Meiryo UI" panose="020B0604030504040204" pitchFamily="50" charset="-128"/>
                </a:rPr>
                <a:t>に関するアンケート結果</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431624" y="1568926"/>
              <a:ext cx="1731949" cy="584775"/>
            </a:xfrm>
            <a:prstGeom prst="rect">
              <a:avLst/>
            </a:prstGeom>
            <a:noFill/>
          </p:spPr>
          <p:txBody>
            <a:bodyPr wrap="none" rtlCol="0">
              <a:spAutoFit/>
            </a:bodyPr>
            <a:lstStyle/>
            <a:p>
              <a:pPr algn="r"/>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a:t>
              </a:r>
              <a:r>
                <a:rPr kumimoji="1" lang="en-US" altLang="ja-JP" sz="3200" b="1" dirty="0" smtClean="0">
                  <a:solidFill>
                    <a:schemeClr val="bg2">
                      <a:lumMod val="50000"/>
                    </a:schemeClr>
                  </a:solidFill>
                  <a:latin typeface="Meiryo UI" panose="020B0604030504040204" pitchFamily="50" charset="-128"/>
                  <a:ea typeface="Meiryo UI" panose="020B0604030504040204" pitchFamily="50" charset="-128"/>
                </a:rPr>
                <a:t>P.11</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grpSp>
      <p:grpSp>
        <p:nvGrpSpPr>
          <p:cNvPr id="29" name="グループ化 28"/>
          <p:cNvGrpSpPr/>
          <p:nvPr/>
        </p:nvGrpSpPr>
        <p:grpSpPr>
          <a:xfrm>
            <a:off x="679508" y="5531485"/>
            <a:ext cx="8690994" cy="914400"/>
            <a:chOff x="679508" y="1409350"/>
            <a:chExt cx="8690994" cy="914400"/>
          </a:xfrm>
        </p:grpSpPr>
        <p:sp>
          <p:nvSpPr>
            <p:cNvPr id="30" name="角丸四角形 29"/>
            <p:cNvSpPr/>
            <p:nvPr/>
          </p:nvSpPr>
          <p:spPr>
            <a:xfrm>
              <a:off x="939567" y="1409350"/>
              <a:ext cx="8430935" cy="914400"/>
            </a:xfrm>
            <a:prstGeom prst="roundRect">
              <a:avLst/>
            </a:prstGeom>
            <a:solidFill>
              <a:schemeClr val="bg1"/>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p:cNvSpPr/>
            <p:nvPr/>
          </p:nvSpPr>
          <p:spPr>
            <a:xfrm>
              <a:off x="679508" y="1409350"/>
              <a:ext cx="914400" cy="914400"/>
            </a:xfrm>
            <a:prstGeom prst="ellipse">
              <a:avLst/>
            </a:prstGeom>
            <a:solidFill>
              <a:srgbClr val="0EC89C"/>
            </a:solidFill>
            <a:ln w="381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b="1" dirty="0"/>
                <a:t>5</a:t>
              </a:r>
              <a:endParaRPr kumimoji="1" lang="ja-JP" altLang="en-US" sz="4000" b="1" dirty="0"/>
            </a:p>
          </p:txBody>
        </p:sp>
        <p:sp>
          <p:nvSpPr>
            <p:cNvPr id="32" name="テキスト ボックス 31"/>
            <p:cNvSpPr txBox="1"/>
            <p:nvPr/>
          </p:nvSpPr>
          <p:spPr>
            <a:xfrm>
              <a:off x="1829759" y="1568927"/>
              <a:ext cx="2400016" cy="584775"/>
            </a:xfrm>
            <a:prstGeom prst="rect">
              <a:avLst/>
            </a:prstGeom>
            <a:noFill/>
          </p:spPr>
          <p:txBody>
            <a:bodyPr wrap="none" rtlCol="0">
              <a:spAutoFit/>
            </a:bodyPr>
            <a:lstStyle/>
            <a:p>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お問い合わせ</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7431624" y="1568926"/>
              <a:ext cx="1731949" cy="584775"/>
            </a:xfrm>
            <a:prstGeom prst="rect">
              <a:avLst/>
            </a:prstGeom>
            <a:noFill/>
          </p:spPr>
          <p:txBody>
            <a:bodyPr wrap="none" rtlCol="0">
              <a:spAutoFit/>
            </a:bodyPr>
            <a:lstStyle/>
            <a:p>
              <a:pPr algn="r"/>
              <a:r>
                <a:rPr kumimoji="1" lang="ja-JP" altLang="en-US" sz="3200" b="1" dirty="0" smtClean="0">
                  <a:solidFill>
                    <a:schemeClr val="bg2">
                      <a:lumMod val="50000"/>
                    </a:schemeClr>
                  </a:solidFill>
                  <a:latin typeface="Meiryo UI" panose="020B0604030504040204" pitchFamily="50" charset="-128"/>
                  <a:ea typeface="Meiryo UI" panose="020B0604030504040204" pitchFamily="50" charset="-128"/>
                </a:rPr>
                <a:t>・・・</a:t>
              </a:r>
              <a:r>
                <a:rPr kumimoji="1" lang="en-US" altLang="ja-JP" sz="3200" b="1" dirty="0" smtClean="0">
                  <a:solidFill>
                    <a:schemeClr val="bg2">
                      <a:lumMod val="50000"/>
                    </a:schemeClr>
                  </a:solidFill>
                  <a:latin typeface="Meiryo UI" panose="020B0604030504040204" pitchFamily="50" charset="-128"/>
                  <a:ea typeface="Meiryo UI" panose="020B0604030504040204" pitchFamily="50" charset="-128"/>
                </a:rPr>
                <a:t>P.13</a:t>
              </a:r>
              <a:endParaRPr kumimoji="1" lang="ja-JP" altLang="en-US" sz="3200" b="1" dirty="0">
                <a:solidFill>
                  <a:schemeClr val="bg2">
                    <a:lumMod val="50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163702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2646878"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アンケート収集数</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高校生</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アンケート概要</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48" name="楕円 47">
            <a:extLst>
              <a:ext uri="{FF2B5EF4-FFF2-40B4-BE49-F238E27FC236}">
                <a16:creationId xmlns:a16="http://schemas.microsoft.com/office/drawing/2014/main" id="{EC873FD0-E59B-44C1-9EF2-3B5CE5B478F7}"/>
              </a:ext>
            </a:extLst>
          </p:cNvPr>
          <p:cNvSpPr/>
          <p:nvPr/>
        </p:nvSpPr>
        <p:spPr>
          <a:xfrm>
            <a:off x="6539041" y="2663672"/>
            <a:ext cx="3066855" cy="2063465"/>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四角形: 角を丸くする 18">
            <a:extLst>
              <a:ext uri="{FF2B5EF4-FFF2-40B4-BE49-F238E27FC236}">
                <a16:creationId xmlns:a16="http://schemas.microsoft.com/office/drawing/2014/main" id="{27C8AEA7-1043-4124-8400-9D33EC55289E}"/>
              </a:ext>
            </a:extLst>
          </p:cNvPr>
          <p:cNvSpPr/>
          <p:nvPr/>
        </p:nvSpPr>
        <p:spPr>
          <a:xfrm>
            <a:off x="605257" y="1558872"/>
            <a:ext cx="4957098" cy="1821656"/>
          </a:xfrm>
          <a:prstGeom prst="roundRect">
            <a:avLst/>
          </a:prstGeom>
          <a:noFill/>
          <a:ln w="38100">
            <a:solidFill>
              <a:srgbClr val="009F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DCF8D57A-CAF4-4599-911E-BBB663831297}"/>
              </a:ext>
            </a:extLst>
          </p:cNvPr>
          <p:cNvSpPr txBox="1"/>
          <p:nvPr/>
        </p:nvSpPr>
        <p:spPr>
          <a:xfrm>
            <a:off x="477162" y="1401722"/>
            <a:ext cx="3826389" cy="400110"/>
          </a:xfrm>
          <a:prstGeom prst="rect">
            <a:avLst/>
          </a:prstGeom>
          <a:solidFill>
            <a:schemeClr val="bg1"/>
          </a:solidFill>
          <a:ln>
            <a:noFill/>
          </a:ln>
        </p:spPr>
        <p:txBody>
          <a:bodyPr wrap="square" rtlCol="0">
            <a:spAutoFit/>
          </a:bodyPr>
          <a:lstStyle/>
          <a:p>
            <a:r>
              <a:rPr kumimoji="1" lang="en-US" altLang="ja-JP" sz="2000" b="1" dirty="0">
                <a:solidFill>
                  <a:srgbClr val="009FE8"/>
                </a:solidFill>
              </a:rPr>
              <a:t>COURSE </a:t>
            </a:r>
            <a:r>
              <a:rPr kumimoji="1" lang="en-US" altLang="ja-JP" sz="2000" b="1" dirty="0" smtClean="0">
                <a:solidFill>
                  <a:srgbClr val="009FE8"/>
                </a:solidFill>
              </a:rPr>
              <a:t>2021 </a:t>
            </a:r>
            <a:r>
              <a:rPr kumimoji="1" lang="ja-JP" altLang="en-US" sz="2000" b="1" dirty="0" smtClean="0">
                <a:solidFill>
                  <a:srgbClr val="009FE8"/>
                </a:solidFill>
              </a:rPr>
              <a:t>福島 </a:t>
            </a:r>
            <a:r>
              <a:rPr lang="ja-JP" altLang="en-US" b="1" dirty="0" smtClean="0">
                <a:solidFill>
                  <a:srgbClr val="009FE8"/>
                </a:solidFill>
              </a:rPr>
              <a:t>県中</a:t>
            </a:r>
            <a:r>
              <a:rPr lang="ja-JP" altLang="en-US" b="1" dirty="0">
                <a:solidFill>
                  <a:srgbClr val="009FE8"/>
                </a:solidFill>
              </a:rPr>
              <a:t>・</a:t>
            </a:r>
            <a:r>
              <a:rPr kumimoji="1" lang="ja-JP" altLang="en-US" b="1" dirty="0" smtClean="0">
                <a:solidFill>
                  <a:srgbClr val="009FE8"/>
                </a:solidFill>
              </a:rPr>
              <a:t>県南版</a:t>
            </a:r>
            <a:endParaRPr kumimoji="1" lang="ja-JP" altLang="en-US" b="1" dirty="0">
              <a:solidFill>
                <a:srgbClr val="009FE8"/>
              </a:solidFill>
            </a:endParaRPr>
          </a:p>
        </p:txBody>
      </p:sp>
      <p:grpSp>
        <p:nvGrpSpPr>
          <p:cNvPr id="51" name="グループ化 50">
            <a:extLst>
              <a:ext uri="{FF2B5EF4-FFF2-40B4-BE49-F238E27FC236}">
                <a16:creationId xmlns:a16="http://schemas.microsoft.com/office/drawing/2014/main" id="{25FF342E-D616-49F4-9E62-FC6D1A6DFCE1}"/>
              </a:ext>
            </a:extLst>
          </p:cNvPr>
          <p:cNvGrpSpPr/>
          <p:nvPr/>
        </p:nvGrpSpPr>
        <p:grpSpPr>
          <a:xfrm>
            <a:off x="918363" y="1923224"/>
            <a:ext cx="4305490" cy="1428205"/>
            <a:chOff x="963109" y="2408332"/>
            <a:chExt cx="2240194" cy="1428205"/>
          </a:xfrm>
        </p:grpSpPr>
        <p:sp>
          <p:nvSpPr>
            <p:cNvPr id="54" name="テキスト ボックス 53">
              <a:extLst>
                <a:ext uri="{FF2B5EF4-FFF2-40B4-BE49-F238E27FC236}">
                  <a16:creationId xmlns:a16="http://schemas.microsoft.com/office/drawing/2014/main" id="{9B6C923D-D9DF-436F-B454-861F0DDC0362}"/>
                </a:ext>
              </a:extLst>
            </p:cNvPr>
            <p:cNvSpPr txBox="1"/>
            <p:nvPr/>
          </p:nvSpPr>
          <p:spPr>
            <a:xfrm>
              <a:off x="1023568" y="2451542"/>
              <a:ext cx="793514" cy="1384995"/>
            </a:xfrm>
            <a:prstGeom prst="rect">
              <a:avLst/>
            </a:prstGeom>
            <a:noFill/>
          </p:spPr>
          <p:txBody>
            <a:bodyPr wrap="square" rtlCol="0">
              <a:spAutoFit/>
            </a:bodyPr>
            <a:lstStyle/>
            <a:p>
              <a:pPr algn="ctr"/>
              <a:r>
                <a:rPr lang="ja-JP" altLang="en-US" sz="2800" dirty="0">
                  <a:solidFill>
                    <a:srgbClr val="009FE8"/>
                  </a:solidFill>
                  <a:latin typeface="HGP創英角ﾎﾟｯﾌﾟ体" panose="040B0A00000000000000" pitchFamily="50" charset="-128"/>
                  <a:ea typeface="HGP創英角ﾎﾟｯﾌﾟ体" panose="040B0A00000000000000" pitchFamily="50" charset="-128"/>
                </a:rPr>
                <a:t>協力校</a:t>
              </a:r>
              <a:endParaRPr kumimoji="1" lang="ja-JP" altLang="en-US" sz="2800" dirty="0">
                <a:solidFill>
                  <a:srgbClr val="009FE8"/>
                </a:solidFill>
                <a:latin typeface="HGP創英角ﾎﾟｯﾌﾟ体" panose="040B0A00000000000000" pitchFamily="50" charset="-128"/>
                <a:ea typeface="HGP創英角ﾎﾟｯﾌﾟ体" panose="040B0A00000000000000" pitchFamily="50" charset="-128"/>
              </a:endParaRPr>
            </a:p>
          </p:txBody>
        </p:sp>
        <p:sp>
          <p:nvSpPr>
            <p:cNvPr id="55" name="テキスト ボックス 54">
              <a:extLst>
                <a:ext uri="{FF2B5EF4-FFF2-40B4-BE49-F238E27FC236}">
                  <a16:creationId xmlns:a16="http://schemas.microsoft.com/office/drawing/2014/main" id="{6E54EAF2-A501-4D8B-ACAD-C9051A689A16}"/>
                </a:ext>
              </a:extLst>
            </p:cNvPr>
            <p:cNvSpPr txBox="1"/>
            <p:nvPr/>
          </p:nvSpPr>
          <p:spPr>
            <a:xfrm>
              <a:off x="1984087" y="2408332"/>
              <a:ext cx="909667" cy="707886"/>
            </a:xfrm>
            <a:prstGeom prst="rect">
              <a:avLst/>
            </a:prstGeom>
            <a:noFill/>
          </p:spPr>
          <p:txBody>
            <a:bodyPr wrap="square" rtlCol="0">
              <a:spAutoFit/>
            </a:bodyPr>
            <a:lstStyle/>
            <a:p>
              <a:r>
                <a:rPr lang="en-US" altLang="ja-JP" sz="4000" b="1" dirty="0">
                  <a:solidFill>
                    <a:schemeClr val="bg2">
                      <a:lumMod val="50000"/>
                    </a:schemeClr>
                  </a:solidFill>
                </a:rPr>
                <a:t>4</a:t>
              </a:r>
              <a:r>
                <a:rPr kumimoji="1" lang="ja-JP" altLang="en-US" sz="2800" b="1" dirty="0" smtClean="0">
                  <a:solidFill>
                    <a:schemeClr val="bg2">
                      <a:lumMod val="50000"/>
                    </a:schemeClr>
                  </a:solidFill>
                </a:rPr>
                <a:t>校</a:t>
              </a:r>
              <a:endParaRPr kumimoji="1" lang="ja-JP" altLang="en-US" sz="2800" b="1" dirty="0">
                <a:solidFill>
                  <a:schemeClr val="bg2">
                    <a:lumMod val="50000"/>
                  </a:schemeClr>
                </a:solidFill>
              </a:endParaRPr>
            </a:p>
          </p:txBody>
        </p:sp>
        <p:sp>
          <p:nvSpPr>
            <p:cNvPr id="56" name="テキスト ボックス 55">
              <a:extLst>
                <a:ext uri="{FF2B5EF4-FFF2-40B4-BE49-F238E27FC236}">
                  <a16:creationId xmlns:a16="http://schemas.microsoft.com/office/drawing/2014/main" id="{643CFFF7-8287-4898-8DB7-24A9B1A03393}"/>
                </a:ext>
              </a:extLst>
            </p:cNvPr>
            <p:cNvSpPr txBox="1"/>
            <p:nvPr/>
          </p:nvSpPr>
          <p:spPr>
            <a:xfrm>
              <a:off x="963109" y="3160426"/>
              <a:ext cx="917856" cy="523220"/>
            </a:xfrm>
            <a:prstGeom prst="rect">
              <a:avLst/>
            </a:prstGeom>
            <a:noFill/>
          </p:spPr>
          <p:txBody>
            <a:bodyPr wrap="square" rtlCol="0">
              <a:spAutoFit/>
            </a:bodyPr>
            <a:lstStyle/>
            <a:p>
              <a:pPr algn="ctr"/>
              <a:r>
                <a:rPr lang="ja-JP" altLang="en-US" sz="2800" dirty="0">
                  <a:solidFill>
                    <a:srgbClr val="009FE8"/>
                  </a:solidFill>
                  <a:latin typeface="HGP創英角ﾎﾟｯﾌﾟ体" panose="040B0A00000000000000" pitchFamily="50" charset="-128"/>
                  <a:ea typeface="HGP創英角ﾎﾟｯﾌﾟ体" panose="040B0A00000000000000" pitchFamily="50" charset="-128"/>
                </a:rPr>
                <a:t>総数</a:t>
              </a:r>
              <a:endParaRPr kumimoji="1" lang="ja-JP" altLang="en-US" sz="2800" dirty="0">
                <a:solidFill>
                  <a:srgbClr val="009FE8"/>
                </a:solidFill>
                <a:latin typeface="HGP創英角ﾎﾟｯﾌﾟ体" panose="040B0A00000000000000" pitchFamily="50" charset="-128"/>
                <a:ea typeface="HGP創英角ﾎﾟｯﾌﾟ体" panose="040B0A00000000000000" pitchFamily="50" charset="-128"/>
              </a:endParaRPr>
            </a:p>
          </p:txBody>
        </p:sp>
        <p:sp>
          <p:nvSpPr>
            <p:cNvPr id="57" name="テキスト ボックス 56">
              <a:extLst>
                <a:ext uri="{FF2B5EF4-FFF2-40B4-BE49-F238E27FC236}">
                  <a16:creationId xmlns:a16="http://schemas.microsoft.com/office/drawing/2014/main" id="{8EEE1A72-CF7D-4A7C-9CAF-1BE0D5051A95}"/>
                </a:ext>
              </a:extLst>
            </p:cNvPr>
            <p:cNvSpPr txBox="1"/>
            <p:nvPr/>
          </p:nvSpPr>
          <p:spPr>
            <a:xfrm>
              <a:off x="1986271" y="3102564"/>
              <a:ext cx="1217032" cy="707886"/>
            </a:xfrm>
            <a:prstGeom prst="rect">
              <a:avLst/>
            </a:prstGeom>
            <a:noFill/>
          </p:spPr>
          <p:txBody>
            <a:bodyPr wrap="square" rtlCol="0">
              <a:spAutoFit/>
            </a:bodyPr>
            <a:lstStyle/>
            <a:p>
              <a:r>
                <a:rPr lang="en-US" altLang="ja-JP" sz="4000" b="1" dirty="0" smtClean="0">
                  <a:solidFill>
                    <a:schemeClr val="bg2">
                      <a:lumMod val="50000"/>
                    </a:schemeClr>
                  </a:solidFill>
                </a:rPr>
                <a:t>1,490</a:t>
              </a:r>
              <a:r>
                <a:rPr lang="ja-JP" altLang="en-US" sz="2800" b="1" dirty="0" smtClean="0">
                  <a:solidFill>
                    <a:schemeClr val="bg2">
                      <a:lumMod val="50000"/>
                    </a:schemeClr>
                  </a:solidFill>
                </a:rPr>
                <a:t>回答</a:t>
              </a:r>
              <a:endParaRPr kumimoji="1" lang="ja-JP" altLang="en-US" sz="2800" b="1" dirty="0">
                <a:solidFill>
                  <a:schemeClr val="bg2">
                    <a:lumMod val="50000"/>
                  </a:schemeClr>
                </a:solidFill>
              </a:endParaRPr>
            </a:p>
          </p:txBody>
        </p:sp>
      </p:grpSp>
      <p:sp>
        <p:nvSpPr>
          <p:cNvPr id="58" name="テキスト ボックス 57">
            <a:extLst>
              <a:ext uri="{FF2B5EF4-FFF2-40B4-BE49-F238E27FC236}">
                <a16:creationId xmlns:a16="http://schemas.microsoft.com/office/drawing/2014/main" id="{BAAFE2CE-E88E-4A11-B831-B75F0360B169}"/>
              </a:ext>
            </a:extLst>
          </p:cNvPr>
          <p:cNvSpPr txBox="1"/>
          <p:nvPr/>
        </p:nvSpPr>
        <p:spPr>
          <a:xfrm>
            <a:off x="642633" y="5958943"/>
            <a:ext cx="8620734" cy="461665"/>
          </a:xfrm>
          <a:prstGeom prst="rect">
            <a:avLst/>
          </a:prstGeom>
          <a:noFill/>
        </p:spPr>
        <p:txBody>
          <a:bodyPr wrap="square" rtlCol="0">
            <a:spAutoFit/>
          </a:bodyPr>
          <a:lstStyle/>
          <a:p>
            <a:r>
              <a:rPr kumimoji="1" lang="en-US" altLang="ja-JP" sz="1200" dirty="0">
                <a:solidFill>
                  <a:srgbClr val="FF0000"/>
                </a:solidFill>
              </a:rPr>
              <a:t>※</a:t>
            </a:r>
            <a:r>
              <a:rPr kumimoji="1" lang="ja-JP" altLang="en-US" sz="1200" dirty="0">
                <a:solidFill>
                  <a:srgbClr val="FF0000"/>
                </a:solidFill>
              </a:rPr>
              <a:t>アンケートの実施の有無</a:t>
            </a:r>
            <a:r>
              <a:rPr lang="ja-JP" altLang="en-US" sz="1200" dirty="0">
                <a:solidFill>
                  <a:srgbClr val="FF0000"/>
                </a:solidFill>
              </a:rPr>
              <a:t>、アンケート対象人数</a:t>
            </a:r>
            <a:r>
              <a:rPr kumimoji="1" lang="ja-JP" altLang="en-US" sz="1200" dirty="0">
                <a:solidFill>
                  <a:srgbClr val="FF0000"/>
                </a:solidFill>
              </a:rPr>
              <a:t>については全て学校側にお任せしご協力いただいております</a:t>
            </a:r>
            <a:r>
              <a:rPr kumimoji="1" lang="ja-JP" altLang="en-US" sz="1200" dirty="0" smtClean="0">
                <a:solidFill>
                  <a:srgbClr val="FF0000"/>
                </a:solidFill>
              </a:rPr>
              <a:t>。</a:t>
            </a:r>
            <a:endParaRPr kumimoji="1" lang="en-US" altLang="ja-JP" sz="1200" dirty="0" smtClean="0">
              <a:solidFill>
                <a:srgbClr val="FF0000"/>
              </a:solidFill>
            </a:endParaRPr>
          </a:p>
          <a:p>
            <a:r>
              <a:rPr lang="en-US" altLang="ja-JP" sz="1200" dirty="0" smtClean="0">
                <a:solidFill>
                  <a:srgbClr val="FF0000"/>
                </a:solidFill>
              </a:rPr>
              <a:t>※</a:t>
            </a:r>
            <a:r>
              <a:rPr lang="ja-JP" altLang="en-US" sz="1200" dirty="0" smtClean="0">
                <a:solidFill>
                  <a:srgbClr val="FF0000"/>
                </a:solidFill>
              </a:rPr>
              <a:t>本アンケートは</a:t>
            </a:r>
            <a:r>
              <a:rPr lang="en-US" altLang="ja-JP" sz="1200" dirty="0" smtClean="0">
                <a:solidFill>
                  <a:srgbClr val="FF0000"/>
                </a:solidFill>
              </a:rPr>
              <a:t>2021</a:t>
            </a:r>
            <a:r>
              <a:rPr lang="ja-JP" altLang="en-US" sz="1200" dirty="0" smtClean="0">
                <a:solidFill>
                  <a:srgbClr val="FF0000"/>
                </a:solidFill>
              </a:rPr>
              <a:t>年</a:t>
            </a:r>
            <a:r>
              <a:rPr lang="en-US" altLang="ja-JP" sz="1200" dirty="0" smtClean="0">
                <a:solidFill>
                  <a:srgbClr val="FF0000"/>
                </a:solidFill>
              </a:rPr>
              <a:t>7</a:t>
            </a:r>
            <a:r>
              <a:rPr lang="ja-JP" altLang="en-US" sz="1200" dirty="0" smtClean="0">
                <a:solidFill>
                  <a:srgbClr val="FF0000"/>
                </a:solidFill>
              </a:rPr>
              <a:t>月に実施したものです。</a:t>
            </a:r>
            <a:endParaRPr kumimoji="1" lang="ja-JP" altLang="en-US" sz="1200" dirty="0">
              <a:solidFill>
                <a:srgbClr val="FF0000"/>
              </a:solidFill>
            </a:endParaRPr>
          </a:p>
        </p:txBody>
      </p:sp>
      <p:sp>
        <p:nvSpPr>
          <p:cNvPr id="59" name="四角形: 角を丸くする 20">
            <a:extLst>
              <a:ext uri="{FF2B5EF4-FFF2-40B4-BE49-F238E27FC236}">
                <a16:creationId xmlns:a16="http://schemas.microsoft.com/office/drawing/2014/main" id="{AB6BD1C7-8A73-4439-B001-A246FBA7733F}"/>
              </a:ext>
            </a:extLst>
          </p:cNvPr>
          <p:cNvSpPr/>
          <p:nvPr/>
        </p:nvSpPr>
        <p:spPr>
          <a:xfrm>
            <a:off x="605256" y="3912205"/>
            <a:ext cx="4957097" cy="1821656"/>
          </a:xfrm>
          <a:prstGeom prst="roundRect">
            <a:avLst/>
          </a:prstGeom>
          <a:noFill/>
          <a:ln w="38100">
            <a:solidFill>
              <a:srgbClr val="8DC2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59B00966-95C9-4EC1-BC87-D2D514852DD4}"/>
              </a:ext>
            </a:extLst>
          </p:cNvPr>
          <p:cNvSpPr txBox="1"/>
          <p:nvPr/>
        </p:nvSpPr>
        <p:spPr>
          <a:xfrm>
            <a:off x="477162" y="3717555"/>
            <a:ext cx="4061281" cy="400110"/>
          </a:xfrm>
          <a:prstGeom prst="rect">
            <a:avLst/>
          </a:prstGeom>
          <a:solidFill>
            <a:schemeClr val="bg1"/>
          </a:solidFill>
        </p:spPr>
        <p:txBody>
          <a:bodyPr wrap="square" rtlCol="0">
            <a:spAutoFit/>
          </a:bodyPr>
          <a:lstStyle/>
          <a:p>
            <a:r>
              <a:rPr lang="en-US" altLang="ja-JP" sz="2000" b="1" dirty="0">
                <a:solidFill>
                  <a:srgbClr val="8DC21F"/>
                </a:solidFill>
              </a:rPr>
              <a:t>COURSE 2021 </a:t>
            </a:r>
            <a:r>
              <a:rPr lang="ja-JP" altLang="en-US" sz="2000" b="1" dirty="0">
                <a:solidFill>
                  <a:srgbClr val="8DC21F"/>
                </a:solidFill>
              </a:rPr>
              <a:t>福島 </a:t>
            </a:r>
            <a:r>
              <a:rPr lang="ja-JP" altLang="en-US" sz="2000" b="1" dirty="0" smtClean="0">
                <a:solidFill>
                  <a:srgbClr val="8DC21F"/>
                </a:solidFill>
              </a:rPr>
              <a:t>県北・相双版</a:t>
            </a:r>
            <a:endParaRPr lang="ja-JP" altLang="en-US" sz="2000" b="1" dirty="0">
              <a:solidFill>
                <a:srgbClr val="8DC21F"/>
              </a:solidFill>
            </a:endParaRPr>
          </a:p>
        </p:txBody>
      </p:sp>
      <p:grpSp>
        <p:nvGrpSpPr>
          <p:cNvPr id="61" name="グループ化 60">
            <a:extLst>
              <a:ext uri="{FF2B5EF4-FFF2-40B4-BE49-F238E27FC236}">
                <a16:creationId xmlns:a16="http://schemas.microsoft.com/office/drawing/2014/main" id="{8E8A9591-1529-432A-B5F4-4848303F3DC6}"/>
              </a:ext>
            </a:extLst>
          </p:cNvPr>
          <p:cNvGrpSpPr/>
          <p:nvPr/>
        </p:nvGrpSpPr>
        <p:grpSpPr>
          <a:xfrm>
            <a:off x="41945" y="4246209"/>
            <a:ext cx="4774675" cy="1762921"/>
            <a:chOff x="4502702" y="4543283"/>
            <a:chExt cx="2484316" cy="1762921"/>
          </a:xfrm>
        </p:grpSpPr>
        <p:sp>
          <p:nvSpPr>
            <p:cNvPr id="64" name="テキスト ボックス 63">
              <a:extLst>
                <a:ext uri="{FF2B5EF4-FFF2-40B4-BE49-F238E27FC236}">
                  <a16:creationId xmlns:a16="http://schemas.microsoft.com/office/drawing/2014/main" id="{F23F120C-CE3A-4332-B91E-8EB330960593}"/>
                </a:ext>
              </a:extLst>
            </p:cNvPr>
            <p:cNvSpPr txBox="1"/>
            <p:nvPr/>
          </p:nvSpPr>
          <p:spPr>
            <a:xfrm>
              <a:off x="4502702" y="4586573"/>
              <a:ext cx="1857375" cy="523220"/>
            </a:xfrm>
            <a:prstGeom prst="rect">
              <a:avLst/>
            </a:prstGeom>
            <a:noFill/>
          </p:spPr>
          <p:txBody>
            <a:bodyPr wrap="square" rtlCol="0">
              <a:spAutoFit/>
            </a:bodyPr>
            <a:lstStyle/>
            <a:p>
              <a:pPr algn="ctr"/>
              <a:r>
                <a:rPr lang="ja-JP" altLang="en-US" sz="2800" dirty="0">
                  <a:solidFill>
                    <a:srgbClr val="8DC21F"/>
                  </a:solidFill>
                  <a:latin typeface="HGP創英角ﾎﾟｯﾌﾟ体" panose="040B0A00000000000000" pitchFamily="50" charset="-128"/>
                  <a:ea typeface="HGP創英角ﾎﾟｯﾌﾟ体" panose="040B0A00000000000000" pitchFamily="50" charset="-128"/>
                </a:rPr>
                <a:t>協力校</a:t>
              </a:r>
              <a:endParaRPr kumimoji="1" lang="ja-JP" altLang="en-US" sz="2800" dirty="0">
                <a:solidFill>
                  <a:srgbClr val="8DC21F"/>
                </a:solidFill>
                <a:latin typeface="HGP創英角ﾎﾟｯﾌﾟ体" panose="040B0A00000000000000" pitchFamily="50" charset="-128"/>
                <a:ea typeface="HGP創英角ﾎﾟｯﾌﾟ体" panose="040B0A00000000000000" pitchFamily="50" charset="-128"/>
              </a:endParaRPr>
            </a:p>
          </p:txBody>
        </p:sp>
        <p:sp>
          <p:nvSpPr>
            <p:cNvPr id="65" name="テキスト ボックス 64">
              <a:extLst>
                <a:ext uri="{FF2B5EF4-FFF2-40B4-BE49-F238E27FC236}">
                  <a16:creationId xmlns:a16="http://schemas.microsoft.com/office/drawing/2014/main" id="{F2080F1D-2376-4144-9A07-01C4FAF258B9}"/>
                </a:ext>
              </a:extLst>
            </p:cNvPr>
            <p:cNvSpPr txBox="1"/>
            <p:nvPr/>
          </p:nvSpPr>
          <p:spPr>
            <a:xfrm>
              <a:off x="5971232" y="4543283"/>
              <a:ext cx="777691" cy="707886"/>
            </a:xfrm>
            <a:prstGeom prst="rect">
              <a:avLst/>
            </a:prstGeom>
            <a:noFill/>
          </p:spPr>
          <p:txBody>
            <a:bodyPr wrap="square" rtlCol="0">
              <a:spAutoFit/>
            </a:bodyPr>
            <a:lstStyle/>
            <a:p>
              <a:r>
                <a:rPr lang="en-US" altLang="ja-JP" sz="4000" b="1" dirty="0">
                  <a:solidFill>
                    <a:schemeClr val="bg2">
                      <a:lumMod val="50000"/>
                    </a:schemeClr>
                  </a:solidFill>
                </a:rPr>
                <a:t>2</a:t>
              </a:r>
              <a:r>
                <a:rPr lang="ja-JP" altLang="en-US" sz="2800" b="1" dirty="0" smtClean="0">
                  <a:solidFill>
                    <a:schemeClr val="bg2">
                      <a:lumMod val="50000"/>
                    </a:schemeClr>
                  </a:solidFill>
                </a:rPr>
                <a:t>校</a:t>
              </a:r>
              <a:endParaRPr kumimoji="1" lang="ja-JP" altLang="en-US" sz="2800" b="1" dirty="0">
                <a:solidFill>
                  <a:schemeClr val="bg2">
                    <a:lumMod val="50000"/>
                  </a:schemeClr>
                </a:solidFill>
              </a:endParaRPr>
            </a:p>
          </p:txBody>
        </p:sp>
        <p:sp>
          <p:nvSpPr>
            <p:cNvPr id="66" name="テキスト ボックス 65">
              <a:extLst>
                <a:ext uri="{FF2B5EF4-FFF2-40B4-BE49-F238E27FC236}">
                  <a16:creationId xmlns:a16="http://schemas.microsoft.com/office/drawing/2014/main" id="{0AE9F93A-9A9D-4A66-9380-8C8215556CBF}"/>
                </a:ext>
              </a:extLst>
            </p:cNvPr>
            <p:cNvSpPr txBox="1"/>
            <p:nvPr/>
          </p:nvSpPr>
          <p:spPr>
            <a:xfrm>
              <a:off x="5054151" y="5352097"/>
              <a:ext cx="721290" cy="954107"/>
            </a:xfrm>
            <a:prstGeom prst="rect">
              <a:avLst/>
            </a:prstGeom>
            <a:noFill/>
          </p:spPr>
          <p:txBody>
            <a:bodyPr wrap="square" rtlCol="0">
              <a:spAutoFit/>
            </a:bodyPr>
            <a:lstStyle/>
            <a:p>
              <a:pPr algn="ctr"/>
              <a:r>
                <a:rPr lang="ja-JP" altLang="en-US" sz="2800" dirty="0">
                  <a:solidFill>
                    <a:srgbClr val="8DC21F"/>
                  </a:solidFill>
                  <a:latin typeface="HGP創英角ﾎﾟｯﾌﾟ体" panose="040B0A00000000000000" pitchFamily="50" charset="-128"/>
                  <a:ea typeface="HGP創英角ﾎﾟｯﾌﾟ体" panose="040B0A00000000000000" pitchFamily="50" charset="-128"/>
                </a:rPr>
                <a:t>総数</a:t>
              </a:r>
              <a:endParaRPr kumimoji="1" lang="ja-JP" altLang="en-US" sz="2800" dirty="0">
                <a:solidFill>
                  <a:srgbClr val="8DC21F"/>
                </a:solidFill>
                <a:latin typeface="HGP創英角ﾎﾟｯﾌﾟ体" panose="040B0A00000000000000" pitchFamily="50" charset="-128"/>
                <a:ea typeface="HGP創英角ﾎﾟｯﾌﾟ体" panose="040B0A00000000000000" pitchFamily="50" charset="-128"/>
              </a:endParaRPr>
            </a:p>
          </p:txBody>
        </p:sp>
        <p:sp>
          <p:nvSpPr>
            <p:cNvPr id="67" name="テキスト ボックス 66">
              <a:extLst>
                <a:ext uri="{FF2B5EF4-FFF2-40B4-BE49-F238E27FC236}">
                  <a16:creationId xmlns:a16="http://schemas.microsoft.com/office/drawing/2014/main" id="{2C16CCA6-EBAE-41F8-925C-D95255D4AFDD}"/>
                </a:ext>
              </a:extLst>
            </p:cNvPr>
            <p:cNvSpPr txBox="1"/>
            <p:nvPr/>
          </p:nvSpPr>
          <p:spPr>
            <a:xfrm>
              <a:off x="5960056" y="5290542"/>
              <a:ext cx="1026962" cy="707886"/>
            </a:xfrm>
            <a:prstGeom prst="rect">
              <a:avLst/>
            </a:prstGeom>
            <a:noFill/>
          </p:spPr>
          <p:txBody>
            <a:bodyPr wrap="square" rtlCol="0">
              <a:spAutoFit/>
            </a:bodyPr>
            <a:lstStyle/>
            <a:p>
              <a:r>
                <a:rPr lang="en-US" altLang="ja-JP" sz="4000" b="1" dirty="0" smtClean="0">
                  <a:solidFill>
                    <a:schemeClr val="bg2">
                      <a:lumMod val="50000"/>
                    </a:schemeClr>
                  </a:solidFill>
                </a:rPr>
                <a:t>454</a:t>
              </a:r>
              <a:r>
                <a:rPr lang="ja-JP" altLang="en-US" sz="2800" b="1" dirty="0" smtClean="0">
                  <a:solidFill>
                    <a:schemeClr val="bg2">
                      <a:lumMod val="50000"/>
                    </a:schemeClr>
                  </a:solidFill>
                </a:rPr>
                <a:t>回</a:t>
              </a:r>
              <a:r>
                <a:rPr lang="ja-JP" altLang="en-US" sz="2800" b="1" dirty="0">
                  <a:solidFill>
                    <a:schemeClr val="bg2">
                      <a:lumMod val="50000"/>
                    </a:schemeClr>
                  </a:solidFill>
                </a:rPr>
                <a:t>答</a:t>
              </a:r>
              <a:endParaRPr kumimoji="1" lang="ja-JP" altLang="en-US" sz="2800" b="1" dirty="0">
                <a:solidFill>
                  <a:schemeClr val="bg2">
                    <a:lumMod val="50000"/>
                  </a:schemeClr>
                </a:solidFill>
              </a:endParaRPr>
            </a:p>
          </p:txBody>
        </p:sp>
      </p:grpSp>
      <p:sp>
        <p:nvSpPr>
          <p:cNvPr id="68" name="テキスト ボックス 67">
            <a:extLst>
              <a:ext uri="{FF2B5EF4-FFF2-40B4-BE49-F238E27FC236}">
                <a16:creationId xmlns:a16="http://schemas.microsoft.com/office/drawing/2014/main" id="{BAF4B490-A23F-434B-BC09-9C2E4D656514}"/>
              </a:ext>
            </a:extLst>
          </p:cNvPr>
          <p:cNvSpPr txBox="1"/>
          <p:nvPr/>
        </p:nvSpPr>
        <p:spPr>
          <a:xfrm>
            <a:off x="6910751" y="2845611"/>
            <a:ext cx="1678528" cy="646331"/>
          </a:xfrm>
          <a:prstGeom prst="rect">
            <a:avLst/>
          </a:prstGeom>
          <a:noFill/>
        </p:spPr>
        <p:txBody>
          <a:bodyPr wrap="square" rtlCol="0">
            <a:spAutoFit/>
          </a:bodyPr>
          <a:lstStyle/>
          <a:p>
            <a:pPr algn="ctr"/>
            <a:r>
              <a:rPr kumimoji="1" lang="ja-JP" altLang="en-US" dirty="0">
                <a:solidFill>
                  <a:schemeClr val="bg2">
                    <a:lumMod val="50000"/>
                  </a:schemeClr>
                </a:solidFill>
                <a:latin typeface="HGS創英角ﾎﾟｯﾌﾟ体" panose="040B0A00000000000000" pitchFamily="50" charset="-128"/>
                <a:ea typeface="HGS創英角ﾎﾟｯﾌﾟ体" panose="040B0A00000000000000" pitchFamily="50" charset="-128"/>
              </a:rPr>
              <a:t>計</a:t>
            </a:r>
            <a:r>
              <a:rPr kumimoji="1" lang="ja-JP" altLang="en-US" dirty="0"/>
              <a:t> </a:t>
            </a:r>
            <a:r>
              <a:rPr lang="en-US" altLang="ja-JP" sz="3600" b="1" dirty="0">
                <a:solidFill>
                  <a:srgbClr val="8DC21F"/>
                </a:solidFill>
                <a:latin typeface="HGP創英角ﾎﾟｯﾌﾟ体" panose="040B0A00000000000000" pitchFamily="50" charset="-128"/>
                <a:ea typeface="HGP創英角ﾎﾟｯﾌﾟ体" panose="040B0A00000000000000" pitchFamily="50" charset="-128"/>
              </a:rPr>
              <a:t>6</a:t>
            </a:r>
            <a:r>
              <a:rPr kumimoji="1" lang="en-US" altLang="ja-JP" sz="3600" b="1" dirty="0" smtClean="0"/>
              <a:t> </a:t>
            </a:r>
            <a:r>
              <a:rPr kumimoji="1" lang="ja-JP" altLang="en-US" dirty="0">
                <a:solidFill>
                  <a:schemeClr val="bg2">
                    <a:lumMod val="50000"/>
                  </a:schemeClr>
                </a:solidFill>
                <a:latin typeface="HGS創英角ﾎﾟｯﾌﾟ体" panose="040B0A00000000000000" pitchFamily="50" charset="-128"/>
                <a:ea typeface="HGS創英角ﾎﾟｯﾌﾟ体" panose="040B0A00000000000000" pitchFamily="50" charset="-128"/>
              </a:rPr>
              <a:t>校</a:t>
            </a:r>
          </a:p>
        </p:txBody>
      </p:sp>
      <p:sp>
        <p:nvSpPr>
          <p:cNvPr id="69" name="テキスト ボックス 68">
            <a:extLst>
              <a:ext uri="{FF2B5EF4-FFF2-40B4-BE49-F238E27FC236}">
                <a16:creationId xmlns:a16="http://schemas.microsoft.com/office/drawing/2014/main" id="{802ED958-E70F-49E8-8773-3089047207A7}"/>
              </a:ext>
            </a:extLst>
          </p:cNvPr>
          <p:cNvSpPr txBox="1"/>
          <p:nvPr/>
        </p:nvSpPr>
        <p:spPr>
          <a:xfrm>
            <a:off x="6627537" y="3473160"/>
            <a:ext cx="2923128" cy="830997"/>
          </a:xfrm>
          <a:prstGeom prst="rect">
            <a:avLst/>
          </a:prstGeom>
          <a:noFill/>
        </p:spPr>
        <p:txBody>
          <a:bodyPr wrap="square" rtlCol="0">
            <a:spAutoFit/>
          </a:bodyPr>
          <a:lstStyle/>
          <a:p>
            <a:pPr algn="ctr"/>
            <a:r>
              <a:rPr kumimoji="1" lang="ja-JP" altLang="en-US" dirty="0">
                <a:solidFill>
                  <a:schemeClr val="bg2">
                    <a:lumMod val="50000"/>
                  </a:schemeClr>
                </a:solidFill>
                <a:latin typeface="HGS創英角ﾎﾟｯﾌﾟ体" panose="040B0A00000000000000" pitchFamily="50" charset="-128"/>
                <a:ea typeface="HGS創英角ﾎﾟｯﾌﾟ体" panose="040B0A00000000000000" pitchFamily="50" charset="-128"/>
              </a:rPr>
              <a:t>延べ </a:t>
            </a:r>
            <a:r>
              <a:rPr kumimoji="1" lang="en-US" altLang="ja-JP" sz="4800" b="1" dirty="0" smtClean="0">
                <a:solidFill>
                  <a:srgbClr val="009FE8"/>
                </a:solidFill>
                <a:latin typeface="HGP創英角ﾎﾟｯﾌﾟ体" panose="040B0A00000000000000" pitchFamily="50" charset="-128"/>
                <a:ea typeface="HGP創英角ﾎﾟｯﾌﾟ体" panose="040B0A00000000000000" pitchFamily="50" charset="-128"/>
              </a:rPr>
              <a:t>1,944</a:t>
            </a:r>
            <a:r>
              <a:rPr kumimoji="1" lang="en-US" altLang="ja-JP" sz="4000" b="1" dirty="0" smtClean="0"/>
              <a:t> </a:t>
            </a:r>
            <a:r>
              <a:rPr kumimoji="1" lang="ja-JP" altLang="en-US" dirty="0">
                <a:solidFill>
                  <a:schemeClr val="bg2">
                    <a:lumMod val="50000"/>
                  </a:schemeClr>
                </a:solidFill>
                <a:latin typeface="HGS創英角ﾎﾟｯﾌﾟ体" panose="040B0A00000000000000" pitchFamily="50" charset="-128"/>
                <a:ea typeface="HGS創英角ﾎﾟｯﾌﾟ体" panose="040B0A00000000000000" pitchFamily="50" charset="-128"/>
              </a:rPr>
              <a:t>名</a:t>
            </a:r>
          </a:p>
        </p:txBody>
      </p:sp>
      <p:grpSp>
        <p:nvGrpSpPr>
          <p:cNvPr id="72" name="グループ化 71">
            <a:extLst>
              <a:ext uri="{FF2B5EF4-FFF2-40B4-BE49-F238E27FC236}">
                <a16:creationId xmlns:a16="http://schemas.microsoft.com/office/drawing/2014/main" id="{B98233F4-AB48-404C-A5E1-9EF971C80BD1}"/>
              </a:ext>
            </a:extLst>
          </p:cNvPr>
          <p:cNvGrpSpPr/>
          <p:nvPr/>
        </p:nvGrpSpPr>
        <p:grpSpPr>
          <a:xfrm>
            <a:off x="5707799" y="3138148"/>
            <a:ext cx="676273" cy="1108061"/>
            <a:chOff x="5789240" y="3009604"/>
            <a:chExt cx="676273" cy="1108061"/>
          </a:xfrm>
        </p:grpSpPr>
        <p:sp>
          <p:nvSpPr>
            <p:cNvPr id="73" name="二等辺三角形 72">
              <a:extLst>
                <a:ext uri="{FF2B5EF4-FFF2-40B4-BE49-F238E27FC236}">
                  <a16:creationId xmlns:a16="http://schemas.microsoft.com/office/drawing/2014/main" id="{34544F93-A7C8-4015-85A8-2B26C8B01321}"/>
                </a:ext>
              </a:extLst>
            </p:cNvPr>
            <p:cNvSpPr/>
            <p:nvPr/>
          </p:nvSpPr>
          <p:spPr>
            <a:xfrm rot="5400000">
              <a:off x="5705741" y="3357893"/>
              <a:ext cx="1108061" cy="411483"/>
            </a:xfrm>
            <a:prstGeom prst="triangle">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5D2B8E15-C161-4786-B8BA-32B2F7C7D718}"/>
                </a:ext>
              </a:extLst>
            </p:cNvPr>
            <p:cNvSpPr/>
            <p:nvPr/>
          </p:nvSpPr>
          <p:spPr>
            <a:xfrm>
              <a:off x="5789240" y="3281270"/>
              <a:ext cx="411483" cy="564728"/>
            </a:xfrm>
            <a:prstGeom prst="rect">
              <a:avLst/>
            </a:prstGeom>
            <a:solidFill>
              <a:srgbClr val="0EC8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5" name="テキスト ボックス 74">
            <a:extLst>
              <a:ext uri="{FF2B5EF4-FFF2-40B4-BE49-F238E27FC236}">
                <a16:creationId xmlns:a16="http://schemas.microsoft.com/office/drawing/2014/main" id="{A242BD19-8E4D-4B7F-97C6-084373CB6A8B}"/>
              </a:ext>
            </a:extLst>
          </p:cNvPr>
          <p:cNvSpPr txBox="1"/>
          <p:nvPr/>
        </p:nvSpPr>
        <p:spPr>
          <a:xfrm>
            <a:off x="6077847" y="2263725"/>
            <a:ext cx="3775394" cy="307777"/>
          </a:xfrm>
          <a:prstGeom prst="rect">
            <a:avLst/>
          </a:prstGeom>
          <a:noFill/>
        </p:spPr>
        <p:txBody>
          <a:bodyPr wrap="none" rtlCol="0">
            <a:spAutoFit/>
          </a:bodyPr>
          <a:lstStyle/>
          <a:p>
            <a:pPr algn="ctr"/>
            <a:r>
              <a:rPr lang="ja-JP" altLang="en-US" sz="1400" b="1" dirty="0"/>
              <a:t>たくさん</a:t>
            </a:r>
            <a:r>
              <a:rPr kumimoji="1" lang="ja-JP" altLang="en-US" sz="1400" b="1" dirty="0"/>
              <a:t>の高校生にご協力いただきました！</a:t>
            </a:r>
          </a:p>
        </p:txBody>
      </p:sp>
    </p:spTree>
    <p:extLst>
      <p:ext uri="{BB962C8B-B14F-4D97-AF65-F5344CB8AC3E}">
        <p14:creationId xmlns:p14="http://schemas.microsoft.com/office/powerpoint/2010/main" val="592337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3262432"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回答した高校生の学年</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高校生</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アンケート概要</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1275385490"/>
              </p:ext>
            </p:extLst>
          </p:nvPr>
        </p:nvGraphicFramePr>
        <p:xfrm>
          <a:off x="631825" y="1268413"/>
          <a:ext cx="8642350" cy="4318571"/>
        </p:xfrm>
        <a:graphic>
          <a:graphicData uri="http://schemas.openxmlformats.org/drawingml/2006/chart">
            <c:chart xmlns:c="http://schemas.openxmlformats.org/drawingml/2006/chart" xmlns:r="http://schemas.openxmlformats.org/officeDocument/2006/relationships" r:id="rId2"/>
          </a:graphicData>
        </a:graphic>
      </p:graphicFrame>
      <p:grpSp>
        <p:nvGrpSpPr>
          <p:cNvPr id="7" name="グループ化 6"/>
          <p:cNvGrpSpPr/>
          <p:nvPr/>
        </p:nvGrpSpPr>
        <p:grpSpPr>
          <a:xfrm>
            <a:off x="649224" y="5468111"/>
            <a:ext cx="8642350" cy="859536"/>
            <a:chOff x="649224" y="5468111"/>
            <a:chExt cx="8642350" cy="859536"/>
          </a:xfrm>
        </p:grpSpPr>
        <p:sp>
          <p:nvSpPr>
            <p:cNvPr id="3" name="角丸四角形 2"/>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526159" y="5485047"/>
              <a:ext cx="7765415" cy="830997"/>
            </a:xfrm>
            <a:prstGeom prst="rect">
              <a:avLst/>
            </a:prstGeom>
            <a:noFill/>
          </p:spPr>
          <p:txBody>
            <a:bodyPr wrap="square" rtlCol="0">
              <a:spAutoFit/>
            </a:bodyPr>
            <a:lstStyle/>
            <a:p>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今回のアンケート対象者のうち約半数は</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3</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年生となっている。集計期間は</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2021</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年の</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7</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月であり、求人票が公開がされ、企業探しを本格的に始める時期での結果となっている。</a:t>
              </a:r>
              <a:endParaRPr kumimoji="1" lang="ja-JP" altLang="en-US" sz="1600" dirty="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101948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2954655"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高校生の進路希望先</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高校生</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アンケート概要</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2904991585"/>
              </p:ext>
            </p:extLst>
          </p:nvPr>
        </p:nvGraphicFramePr>
        <p:xfrm>
          <a:off x="631825" y="1268413"/>
          <a:ext cx="8631048" cy="4327715"/>
        </p:xfrm>
        <a:graphic>
          <a:graphicData uri="http://schemas.openxmlformats.org/drawingml/2006/chart">
            <c:chart xmlns:c="http://schemas.openxmlformats.org/drawingml/2006/chart" xmlns:r="http://schemas.openxmlformats.org/officeDocument/2006/relationships" r:id="rId2"/>
          </a:graphicData>
        </a:graphic>
      </p:graphicFrame>
      <p:grpSp>
        <p:nvGrpSpPr>
          <p:cNvPr id="28" name="グループ化 27"/>
          <p:cNvGrpSpPr/>
          <p:nvPr/>
        </p:nvGrpSpPr>
        <p:grpSpPr>
          <a:xfrm>
            <a:off x="649224" y="5468111"/>
            <a:ext cx="8642350" cy="859536"/>
            <a:chOff x="649224" y="5468111"/>
            <a:chExt cx="8642350" cy="859536"/>
          </a:xfrm>
        </p:grpSpPr>
        <p:sp>
          <p:nvSpPr>
            <p:cNvPr id="29" name="角丸四角形 28"/>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1526159" y="5485047"/>
              <a:ext cx="7765415" cy="830997"/>
            </a:xfrm>
            <a:prstGeom prst="rect">
              <a:avLst/>
            </a:prstGeom>
            <a:noFill/>
          </p:spPr>
          <p:txBody>
            <a:bodyPr wrap="square" rtlCol="0">
              <a:spAutoFit/>
            </a:bodyPr>
            <a:lstStyle/>
            <a:p>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今回はアンケート回答者の半分以上が就職を希望しているという結果になった。回答対象者の約</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50</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％が</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1</a:t>
              </a:r>
              <a:r>
                <a:rPr kumimoji="1" lang="ja-JP" altLang="en-US" sz="1600" dirty="0" err="1" smtClean="0">
                  <a:solidFill>
                    <a:schemeClr val="bg2">
                      <a:lumMod val="50000"/>
                    </a:schemeClr>
                  </a:solidFill>
                  <a:latin typeface="メイリオ" panose="020B0604030504040204" pitchFamily="50" charset="-128"/>
                  <a:ea typeface="メイリオ" panose="020B0604030504040204" pitchFamily="50" charset="-128"/>
                </a:rPr>
                <a:t>，</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2</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年生であることから、</a:t>
              </a:r>
              <a:r>
                <a:rPr kumimoji="1" lang="en-US" altLang="ja-JP" sz="1600" dirty="0" smtClean="0">
                  <a:solidFill>
                    <a:schemeClr val="bg2">
                      <a:lumMod val="50000"/>
                    </a:schemeClr>
                  </a:solidFill>
                  <a:latin typeface="メイリオ" panose="020B0604030504040204" pitchFamily="50" charset="-128"/>
                  <a:ea typeface="メイリオ" panose="020B0604030504040204" pitchFamily="50" charset="-128"/>
                </a:rPr>
                <a:t>3</a:t>
              </a:r>
              <a:r>
                <a:rPr kumimoji="1" lang="ja-JP" altLang="en-US" sz="1600" dirty="0" smtClean="0">
                  <a:solidFill>
                    <a:schemeClr val="bg2">
                      <a:lumMod val="50000"/>
                    </a:schemeClr>
                  </a:solidFill>
                  <a:latin typeface="メイリオ" panose="020B0604030504040204" pitchFamily="50" charset="-128"/>
                  <a:ea typeface="メイリオ" panose="020B0604030504040204" pitchFamily="50" charset="-128"/>
                </a:rPr>
                <a:t>年生になる前から就職希望を決定しる高校生</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も一定数以上存在する可能性が高い。</a:t>
              </a:r>
              <a:endParaRPr kumimoji="1" lang="ja-JP" altLang="en-US" sz="1600" dirty="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317835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2954655"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高校生の就職希望先</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高校生</a:t>
            </a:r>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2670992618"/>
              </p:ext>
            </p:extLst>
          </p:nvPr>
        </p:nvGraphicFramePr>
        <p:xfrm>
          <a:off x="631825" y="1268413"/>
          <a:ext cx="8642350" cy="4300283"/>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グループ化 5"/>
          <p:cNvGrpSpPr/>
          <p:nvPr/>
        </p:nvGrpSpPr>
        <p:grpSpPr>
          <a:xfrm>
            <a:off x="649224" y="5468111"/>
            <a:ext cx="8642350" cy="859536"/>
            <a:chOff x="649224" y="5468111"/>
            <a:chExt cx="8642350" cy="859536"/>
          </a:xfrm>
        </p:grpSpPr>
        <p:sp>
          <p:nvSpPr>
            <p:cNvPr id="7" name="角丸四角形 6"/>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526159" y="5485047"/>
              <a:ext cx="7765415" cy="830997"/>
            </a:xfrm>
            <a:prstGeom prst="rect">
              <a:avLst/>
            </a:prstGeom>
            <a:noFill/>
          </p:spPr>
          <p:txBody>
            <a:bodyPr wrap="square" rtlCol="0">
              <a:spAutoFit/>
            </a:bodyPr>
            <a:lstStyle/>
            <a:p>
              <a:r>
                <a:rPr lang="ja-JP" altLang="en-US" sz="1600" dirty="0">
                  <a:solidFill>
                    <a:schemeClr val="bg2">
                      <a:lumMod val="50000"/>
                    </a:schemeClr>
                  </a:solidFill>
                  <a:latin typeface="メイリオ" panose="020B0604030504040204" pitchFamily="50" charset="-128"/>
                  <a:ea typeface="メイリオ" panose="020B0604030504040204" pitchFamily="50" charset="-128"/>
                </a:rPr>
                <a:t>就職</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を希望していると回答した高校生のうち、約</a:t>
              </a:r>
              <a:r>
                <a:rPr lang="en-US" altLang="ja-JP" sz="1600" dirty="0" smtClean="0">
                  <a:solidFill>
                    <a:schemeClr val="bg2">
                      <a:lumMod val="50000"/>
                    </a:schemeClr>
                  </a:solidFill>
                  <a:latin typeface="メイリオ" panose="020B0604030504040204" pitchFamily="50" charset="-128"/>
                  <a:ea typeface="メイリオ" panose="020B0604030504040204" pitchFamily="50" charset="-128"/>
                </a:rPr>
                <a:t>4</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分の</a:t>
              </a:r>
              <a:r>
                <a:rPr lang="en-US" altLang="ja-JP" sz="1600" dirty="0" smtClean="0">
                  <a:solidFill>
                    <a:schemeClr val="bg2">
                      <a:lumMod val="50000"/>
                    </a:schemeClr>
                  </a:solidFill>
                  <a:latin typeface="メイリオ" panose="020B0604030504040204" pitchFamily="50" charset="-128"/>
                  <a:ea typeface="メイリオ" panose="020B0604030504040204" pitchFamily="50" charset="-128"/>
                </a:rPr>
                <a:t>3</a:t>
              </a:r>
              <a:r>
                <a:rPr lang="ja-JP" altLang="en-US" sz="1600" dirty="0" smtClean="0">
                  <a:solidFill>
                    <a:schemeClr val="bg2">
                      <a:lumMod val="50000"/>
                    </a:schemeClr>
                  </a:solidFill>
                  <a:latin typeface="メイリオ" panose="020B0604030504040204" pitchFamily="50" charset="-128"/>
                  <a:ea typeface="メイリオ" panose="020B0604030504040204" pitchFamily="50" charset="-128"/>
                </a:rPr>
                <a:t>が福島県内での就職を希望しているという結果になった。高卒からの就職で県外を希望する割合は低いため、地元におけるアプローチを強化することが、高卒採用を成功に導く可能性が高い。</a:t>
              </a:r>
              <a:endParaRPr kumimoji="1" lang="ja-JP" altLang="en-US" sz="1600" dirty="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06278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6340197"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高校生の就職先選びのポイント（複数回答）</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1770774990"/>
              </p:ext>
            </p:extLst>
          </p:nvPr>
        </p:nvGraphicFramePr>
        <p:xfrm>
          <a:off x="631825" y="1268414"/>
          <a:ext cx="8642350" cy="4216634"/>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グループ化 5"/>
          <p:cNvGrpSpPr/>
          <p:nvPr/>
        </p:nvGrpSpPr>
        <p:grpSpPr>
          <a:xfrm>
            <a:off x="649224" y="5468111"/>
            <a:ext cx="8642350" cy="859536"/>
            <a:chOff x="649224" y="5468111"/>
            <a:chExt cx="8642350" cy="859536"/>
          </a:xfrm>
        </p:grpSpPr>
        <p:sp>
          <p:nvSpPr>
            <p:cNvPr id="7" name="角丸四角形 6"/>
            <p:cNvSpPr/>
            <p:nvPr/>
          </p:nvSpPr>
          <p:spPr>
            <a:xfrm>
              <a:off x="1005840" y="5468111"/>
              <a:ext cx="8268335" cy="840613"/>
            </a:xfrm>
            <a:prstGeom prst="roundRect">
              <a:avLst/>
            </a:prstGeom>
            <a:no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649224" y="5468111"/>
              <a:ext cx="859536" cy="859536"/>
            </a:xfrm>
            <a:prstGeom prst="ellipse">
              <a:avLst/>
            </a:prstGeom>
            <a:solidFill>
              <a:srgbClr val="0EC89C"/>
            </a:solidFill>
            <a:ln w="25400">
              <a:solidFill>
                <a:srgbClr val="0EC8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716724" y="5526149"/>
              <a:ext cx="724535" cy="724535"/>
            </a:xfrm>
            <a:prstGeom prst="ellipse">
              <a:avLst/>
            </a:prstGeom>
            <a:solidFill>
              <a:srgbClr val="0EC89C"/>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020" y="5743312"/>
              <a:ext cx="813941" cy="369332"/>
            </a:xfrm>
            <a:prstGeom prst="rect">
              <a:avLst/>
            </a:prstGeom>
            <a:noFill/>
          </p:spPr>
          <p:txBody>
            <a:bodyPr wrap="none" rtlCol="0">
              <a:spAutoFit/>
            </a:bodyPr>
            <a:lstStyle/>
            <a:p>
              <a:pPr algn="ctr"/>
              <a:r>
                <a:rPr kumimoji="1" lang="en-US" altLang="ja-JP" b="1" dirty="0" smtClean="0">
                  <a:solidFill>
                    <a:schemeClr val="bg1"/>
                  </a:solidFill>
                  <a:latin typeface="メイリオ" panose="020B0604030504040204" pitchFamily="50" charset="-128"/>
                  <a:ea typeface="メイリオ" panose="020B0604030504040204" pitchFamily="50" charset="-128"/>
                </a:rPr>
                <a:t>Point</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526159" y="5570060"/>
              <a:ext cx="7765415" cy="738664"/>
            </a:xfrm>
            <a:prstGeom prst="rect">
              <a:avLst/>
            </a:prstGeom>
            <a:noFill/>
          </p:spPr>
          <p:txBody>
            <a:bodyPr wrap="square" rtlCol="0">
              <a:spAutoFit/>
            </a:bodyPr>
            <a:lstStyle/>
            <a:p>
              <a:r>
                <a:rPr lang="ja-JP" altLang="en-US" sz="1400" dirty="0" smtClean="0">
                  <a:solidFill>
                    <a:schemeClr val="bg2">
                      <a:lumMod val="50000"/>
                    </a:schemeClr>
                  </a:solidFill>
                  <a:latin typeface="メイリオ" panose="020B0604030504040204" pitchFamily="50" charset="-128"/>
                  <a:ea typeface="メイリオ" panose="020B0604030504040204" pitchFamily="50" charset="-128"/>
                </a:rPr>
                <a:t>就職先選びのポイント上位は「仕事内容」「給料」「職場の雰囲気」となっている。特に「職場の雰囲気」は、求人票の文字情報だけでは伝えられる内容に限界があるため、画像・動画を使った採用ツールの準備、または応募前職場見学の実施などが重要となる。</a:t>
              </a:r>
              <a:endParaRPr lang="en-US" altLang="ja-JP" sz="1400" dirty="0" smtClean="0">
                <a:solidFill>
                  <a:schemeClr val="bg2">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418961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6647974"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高校生の就職先選びのポイント　その他の回答</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33647380"/>
              </p:ext>
            </p:extLst>
          </p:nvPr>
        </p:nvGraphicFramePr>
        <p:xfrm>
          <a:off x="648322" y="1268413"/>
          <a:ext cx="8625852" cy="5040315"/>
        </p:xfrm>
        <a:graphic>
          <a:graphicData uri="http://schemas.openxmlformats.org/drawingml/2006/table">
            <a:tbl>
              <a:tblPr bandRow="1">
                <a:tableStyleId>{68D230F3-CF80-4859-8CE7-A43EE81993B5}</a:tableStyleId>
              </a:tblPr>
              <a:tblGrid>
                <a:gridCol w="4312926">
                  <a:extLst>
                    <a:ext uri="{9D8B030D-6E8A-4147-A177-3AD203B41FA5}">
                      <a16:colId xmlns:a16="http://schemas.microsoft.com/office/drawing/2014/main" val="1523791923"/>
                    </a:ext>
                  </a:extLst>
                </a:gridCol>
                <a:gridCol w="4312926">
                  <a:extLst>
                    <a:ext uri="{9D8B030D-6E8A-4147-A177-3AD203B41FA5}">
                      <a16:colId xmlns:a16="http://schemas.microsoft.com/office/drawing/2014/main" val="3526313453"/>
                    </a:ext>
                  </a:extLst>
                </a:gridCol>
              </a:tblGrid>
              <a:tr h="1008063">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●土・日休みの会社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●休みの日数が多いところ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36347697"/>
                  </a:ext>
                </a:extLst>
              </a:tr>
              <a:tr h="1008063">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●先輩がいる会社</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●企業理念がしっかりしている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09860553"/>
                  </a:ext>
                </a:extLst>
              </a:tr>
              <a:tr h="1008063">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●将来の安定性</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●寮のある会社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77230180"/>
                  </a:ext>
                </a:extLst>
              </a:tr>
              <a:tr h="1008063">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●転勤のない会社</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●安定したところ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136599636"/>
                  </a:ext>
                </a:extLst>
              </a:tr>
              <a:tr h="1008063">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●やりがいのある会社</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●勤務時間のしっかりしている会社</a:t>
                      </a:r>
                    </a:p>
                  </a:txBody>
                  <a:tcPr anchor="ctr"/>
                </a:tc>
                <a:extLst>
                  <a:ext uri="{0D108BD9-81ED-4DB2-BD59-A6C34878D82A}">
                    <a16:rowId xmlns:a16="http://schemas.microsoft.com/office/drawing/2014/main" val="252533330"/>
                  </a:ext>
                </a:extLst>
              </a:tr>
            </a:tbl>
          </a:graphicData>
        </a:graphic>
      </p:graphicFrame>
    </p:spTree>
    <p:extLst>
      <p:ext uri="{BB962C8B-B14F-4D97-AF65-F5344CB8AC3E}">
        <p14:creationId xmlns:p14="http://schemas.microsoft.com/office/powerpoint/2010/main" val="1876787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04350" y="699389"/>
            <a:ext cx="4801314" cy="461665"/>
          </a:xfrm>
          <a:prstGeom prst="rect">
            <a:avLst/>
          </a:prstGeom>
          <a:noFill/>
        </p:spPr>
        <p:txBody>
          <a:bodyPr wrap="none" rtlCol="0" anchor="ctr">
            <a:spAutoFit/>
          </a:bodyPr>
          <a:lstStyle/>
          <a:p>
            <a:r>
              <a:rPr lang="ja-JP" altLang="en-US" sz="24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高校生の進路についての悩みごと</a:t>
            </a:r>
            <a:endParaRPr lang="ja-JP" altLang="en-US" sz="24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24356" y="62037"/>
            <a:ext cx="6238668" cy="584775"/>
          </a:xfrm>
          <a:prstGeom prst="rect">
            <a:avLst/>
          </a:prstGeom>
          <a:noFill/>
        </p:spPr>
        <p:txBody>
          <a:bodyPr wrap="square" rtlCol="0" anchor="ctr">
            <a:spAutoFit/>
          </a:bodyPr>
          <a:lstStyle/>
          <a:p>
            <a:r>
              <a:rPr lang="ja-JP" altLang="en-US" sz="3200" b="1" dirty="0" smtClean="0">
                <a:solidFill>
                  <a:schemeClr val="tx1">
                    <a:lumMod val="50000"/>
                    <a:lumOff val="50000"/>
                  </a:schemeClr>
                </a:solidFill>
                <a:latin typeface="メイリオ" panose="020B0604030504040204" pitchFamily="50" charset="-128"/>
                <a:ea typeface="メイリオ" panose="020B0604030504040204" pitchFamily="50" charset="-128"/>
              </a:rPr>
              <a:t>高校生アンケート結果</a:t>
            </a:r>
            <a:endPar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15001812"/>
              </p:ext>
            </p:extLst>
          </p:nvPr>
        </p:nvGraphicFramePr>
        <p:xfrm>
          <a:off x="648322" y="1268413"/>
          <a:ext cx="8625852" cy="4748340"/>
        </p:xfrm>
        <a:graphic>
          <a:graphicData uri="http://schemas.openxmlformats.org/drawingml/2006/table">
            <a:tbl>
              <a:tblPr bandRow="1">
                <a:tableStyleId>{5FD0F851-EC5A-4D38-B0AD-8093EC10F338}</a:tableStyleId>
              </a:tblPr>
              <a:tblGrid>
                <a:gridCol w="4312926">
                  <a:extLst>
                    <a:ext uri="{9D8B030D-6E8A-4147-A177-3AD203B41FA5}">
                      <a16:colId xmlns:a16="http://schemas.microsoft.com/office/drawing/2014/main" val="1523791923"/>
                    </a:ext>
                  </a:extLst>
                </a:gridCol>
                <a:gridCol w="4312926">
                  <a:extLst>
                    <a:ext uri="{9D8B030D-6E8A-4147-A177-3AD203B41FA5}">
                      <a16:colId xmlns:a16="http://schemas.microsoft.com/office/drawing/2014/main" val="3526313453"/>
                    </a:ext>
                  </a:extLst>
                </a:gridCol>
              </a:tblGrid>
              <a:tr h="949668">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●採用条件や就職するための必要な資格。</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●なかなか将来が決まらない。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36347697"/>
                  </a:ext>
                </a:extLst>
              </a:tr>
              <a:tr h="949668">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●年間の休日日数と業務時間が知りたい。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●まだどのような職業につくか決まっていないので、迷っています。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109860553"/>
                  </a:ext>
                </a:extLst>
              </a:tr>
              <a:tr h="949668">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●介護や社会福祉系の仕事情報が欲しい。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●コロナの影響で就職状況がどんななのか知りたい。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77230180"/>
                  </a:ext>
                </a:extLst>
              </a:tr>
              <a:tr h="949668">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●転勤のない会社</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tc>
                  <a:txBody>
                    <a:bodyPr/>
                    <a:lstStyle/>
                    <a:p>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●安定したところ </a:t>
                      </a:r>
                      <a:endParaRPr kumimoji="1" lang="ja-JP" altLang="en-US" b="1" dirty="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136599636"/>
                  </a:ext>
                </a:extLst>
              </a:tr>
              <a:tr h="9496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●建設や建築関係の仕事に就きたいと考えているのですが、資格がなければ働くことができないのでしょうか？</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b="1" dirty="0" smtClean="0">
                        <a:solidFill>
                          <a:schemeClr val="bg2">
                            <a:lumMod val="50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52533330"/>
                  </a:ext>
                </a:extLst>
              </a:tr>
            </a:tbl>
          </a:graphicData>
        </a:graphic>
      </p:graphicFrame>
    </p:spTree>
    <p:extLst>
      <p:ext uri="{BB962C8B-B14F-4D97-AF65-F5344CB8AC3E}">
        <p14:creationId xmlns:p14="http://schemas.microsoft.com/office/powerpoint/2010/main" val="410810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A8CDCCC1-6BFF-4549-8514-205BFA42C77B}" vid="{E51E497E-1E5E-435B-8001-B18F3D1665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13128</TotalTime>
  <Words>1015</Words>
  <Application>Microsoft Office PowerPoint</Application>
  <PresentationFormat>A4 210 x 297 mm</PresentationFormat>
  <Paragraphs>128</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HGP創英角ﾎﾟｯﾌﾟ体</vt:lpstr>
      <vt:lpstr>HGS創英角ﾎﾟｯﾌﾟ体</vt:lpstr>
      <vt:lpstr>Meiryo UI</vt:lpstr>
      <vt:lpstr>メイリオ</vt:lpstr>
      <vt:lpstr>游ゴシック</vt:lpstr>
      <vt:lpstr>游ゴシック Light</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お問い合わせ</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SHUNSUKE KANAKUBO</dc:creator>
  <cp:lastModifiedBy>Windows ユーザー</cp:lastModifiedBy>
  <cp:revision>534</cp:revision>
  <dcterms:created xsi:type="dcterms:W3CDTF">2020-12-25T04:31:35Z</dcterms:created>
  <dcterms:modified xsi:type="dcterms:W3CDTF">2022-01-24T08:00:46Z</dcterms:modified>
</cp:coreProperties>
</file>