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6"/>
  </p:notesMasterIdLst>
  <p:sldIdLst>
    <p:sldId id="276" r:id="rId2"/>
    <p:sldId id="275" r:id="rId3"/>
    <p:sldId id="262" r:id="rId4"/>
    <p:sldId id="287" r:id="rId5"/>
    <p:sldId id="288" r:id="rId6"/>
    <p:sldId id="291" r:id="rId7"/>
    <p:sldId id="303" r:id="rId8"/>
    <p:sldId id="263" r:id="rId9"/>
    <p:sldId id="268" r:id="rId10"/>
    <p:sldId id="278" r:id="rId11"/>
    <p:sldId id="264" r:id="rId12"/>
    <p:sldId id="302" r:id="rId13"/>
    <p:sldId id="308" r:id="rId14"/>
    <p:sldId id="315" r:id="rId15"/>
    <p:sldId id="316"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04" r:id="rId33"/>
    <p:sldId id="305" r:id="rId34"/>
    <p:sldId id="306" r:id="rId35"/>
    <p:sldId id="307" r:id="rId36"/>
    <p:sldId id="271" r:id="rId37"/>
    <p:sldId id="298" r:id="rId38"/>
    <p:sldId id="299" r:id="rId39"/>
    <p:sldId id="300" r:id="rId40"/>
    <p:sldId id="301" r:id="rId41"/>
    <p:sldId id="297" r:id="rId42"/>
    <p:sldId id="314" r:id="rId43"/>
    <p:sldId id="273" r:id="rId44"/>
    <p:sldId id="334" r:id="rId4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2E75B6"/>
    <a:srgbClr val="929173"/>
    <a:srgbClr val="FCE1CA"/>
    <a:srgbClr val="B49056"/>
    <a:srgbClr val="630021"/>
    <a:srgbClr val="A77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4" autoAdjust="0"/>
    <p:restoredTop sz="94362" autoAdjust="0"/>
  </p:normalViewPr>
  <p:slideViewPr>
    <p:cSldViewPr snapToGrid="0" showGuides="1">
      <p:cViewPr varScale="1">
        <p:scale>
          <a:sx n="76" d="100"/>
          <a:sy n="76" d="100"/>
        </p:scale>
        <p:origin x="708" y="60"/>
      </p:cViewPr>
      <p:guideLst>
        <p:guide orient="horz" pos="218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C0C04908-1978-44C2-BCE9-CEEC4324F848}" type="datetimeFigureOut">
              <a:rPr kumimoji="1" lang="ja-JP" altLang="en-US" smtClean="0"/>
              <a:t>2021/12/16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ED13CD9F-5E62-4C9B-8C8D-1615B46735D8}" type="slidenum">
              <a:rPr kumimoji="1" lang="ja-JP" altLang="en-US" smtClean="0"/>
              <a:t>‹#›</a:t>
            </a:fld>
            <a:endParaRPr kumimoji="1" lang="ja-JP" altLang="en-US"/>
          </a:p>
        </p:txBody>
      </p:sp>
    </p:spTree>
    <p:extLst>
      <p:ext uri="{BB962C8B-B14F-4D97-AF65-F5344CB8AC3E}">
        <p14:creationId xmlns:p14="http://schemas.microsoft.com/office/powerpoint/2010/main" val="24811167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C95DD083-7566-48B4-9337-2A66E38BA567}"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171405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E97F086-ED2B-4CEE-9F92-A8E39C608904}"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162031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FD6F1AA-5386-4794-B2B5-49DF438090F2}"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158263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p>
        </p:txBody>
      </p:sp>
    </p:spTree>
    <p:extLst>
      <p:ext uri="{BB962C8B-B14F-4D97-AF65-F5344CB8AC3E}">
        <p14:creationId xmlns:p14="http://schemas.microsoft.com/office/powerpoint/2010/main" val="1124886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p>
        </p:txBody>
      </p:sp>
    </p:spTree>
    <p:extLst>
      <p:ext uri="{BB962C8B-B14F-4D97-AF65-F5344CB8AC3E}">
        <p14:creationId xmlns:p14="http://schemas.microsoft.com/office/powerpoint/2010/main" val="338143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p>
        </p:txBody>
      </p:sp>
    </p:spTree>
    <p:extLst>
      <p:ext uri="{BB962C8B-B14F-4D97-AF65-F5344CB8AC3E}">
        <p14:creationId xmlns:p14="http://schemas.microsoft.com/office/powerpoint/2010/main" val="36651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p>
        </p:txBody>
      </p:sp>
      <p:sp>
        <p:nvSpPr>
          <p:cNvPr id="9" name="テキスト プレースホルダー 8"/>
          <p:cNvSpPr>
            <a:spLocks noGrp="1"/>
          </p:cNvSpPr>
          <p:nvPr>
            <p:ph type="body" sz="quarter" idx="14"/>
          </p:nvPr>
        </p:nvSpPr>
        <p:spPr>
          <a:xfrm>
            <a:off x="117475" y="6581296"/>
            <a:ext cx="3306763" cy="287337"/>
          </a:xfrm>
        </p:spPr>
        <p:txBody>
          <a:bodyPr>
            <a:noAutofit/>
          </a:bodyPr>
          <a:lstStyle>
            <a:lvl1pPr marL="0" indent="0">
              <a:buNone/>
              <a:defRPr sz="1100"/>
            </a:lvl1pPr>
          </a:lstStyle>
          <a:p>
            <a:pPr lvl="0"/>
            <a:r>
              <a:rPr kumimoji="1" lang="ja-JP" altLang="en-US" dirty="0"/>
              <a:t>マスター テキストの書式設定</a:t>
            </a:r>
          </a:p>
        </p:txBody>
      </p:sp>
    </p:spTree>
    <p:extLst>
      <p:ext uri="{BB962C8B-B14F-4D97-AF65-F5344CB8AC3E}">
        <p14:creationId xmlns:p14="http://schemas.microsoft.com/office/powerpoint/2010/main" val="352455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923AA85-A4B6-4EFA-8BF0-E09EDE2CEAFD}" type="datetime1">
              <a:rPr kumimoji="1" lang="ja-JP" altLang="en-US" smtClean="0"/>
              <a:t>2021/12/16</a:t>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7841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CBB6B13-287B-4F7D-B3CF-DD3DEACF9EF2}" type="datetime1">
              <a:rPr kumimoji="1" lang="ja-JP" altLang="en-US" smtClean="0"/>
              <a:t>2021/12/16</a:t>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250681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BA22D3F2-BFC1-49B7-BA2D-A328D9BF7524}" type="datetime1">
              <a:rPr kumimoji="1" lang="ja-JP" altLang="en-US" smtClean="0"/>
              <a:t>2021/12/16</a:t>
            </a:fld>
            <a:endParaRPr kumimoji="1" lang="ja-JP" altLang="en-US"/>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13858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C28119C1-9922-40F3-B927-C21A5900C182}" type="datetime1">
              <a:rPr kumimoji="1" lang="ja-JP" altLang="en-US" smtClean="0"/>
              <a:t>2021/12/16</a:t>
            </a:fld>
            <a:endParaRPr kumimoji="1" lang="ja-JP" altLang="en-US"/>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58785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21F609F4-BEAE-47E0-B1B6-2981D1A6799B}" type="datetime1">
              <a:rPr kumimoji="1" lang="ja-JP" altLang="en-US" smtClean="0"/>
              <a:t>2021/12/16</a:t>
            </a:fld>
            <a:endParaRPr kumimoji="1" lang="ja-JP" altLang="en-US"/>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316794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F67E336-74B6-4F12-AAA3-CC744DE7BB5A}" type="datetime1">
              <a:rPr kumimoji="1" lang="ja-JP" altLang="en-US" smtClean="0"/>
              <a:t>2021/12/16</a:t>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47048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AA6B936-9F0A-45AF-AC94-AB74588F96CF}" type="datetime1">
              <a:rPr kumimoji="1" lang="ja-JP" altLang="en-US" smtClean="0"/>
              <a:t>2021/12/16</a:t>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t>‹#›</a:t>
            </a:fld>
            <a:endParaRPr kumimoji="1" lang="ja-JP" altLang="en-US"/>
          </a:p>
        </p:txBody>
      </p:sp>
    </p:spTree>
    <p:extLst>
      <p:ext uri="{BB962C8B-B14F-4D97-AF65-F5344CB8AC3E}">
        <p14:creationId xmlns:p14="http://schemas.microsoft.com/office/powerpoint/2010/main" val="369839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8896" y="1096281"/>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7" name="図 6"/>
          <p:cNvPicPr>
            <a:picLocks noChangeAspect="1"/>
          </p:cNvPicPr>
          <p:nvPr userDrawn="1"/>
        </p:nvPicPr>
        <p:blipFill rotWithShape="1">
          <a:blip r:embed="rId16" cstate="print">
            <a:extLst>
              <a:ext uri="{28A0092B-C50C-407E-A947-70E740481C1C}">
                <a14:useLocalDpi xmlns:a14="http://schemas.microsoft.com/office/drawing/2010/main" val="0"/>
              </a:ext>
            </a:extLst>
          </a:blip>
          <a:srcRect t="24127" b="25714"/>
          <a:stretch/>
        </p:blipFill>
        <p:spPr>
          <a:xfrm>
            <a:off x="8210881" y="159658"/>
            <a:ext cx="1531835" cy="768349"/>
          </a:xfrm>
          <a:prstGeom prst="rect">
            <a:avLst/>
          </a:prstGeom>
        </p:spPr>
      </p:pic>
      <p:sp>
        <p:nvSpPr>
          <p:cNvPr id="8" name="角丸四角形 7"/>
          <p:cNvSpPr/>
          <p:nvPr userDrawn="1"/>
        </p:nvSpPr>
        <p:spPr>
          <a:xfrm>
            <a:off x="337458" y="272141"/>
            <a:ext cx="7696199" cy="4773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userDrawn="1"/>
        </p:nvCxnSpPr>
        <p:spPr>
          <a:xfrm>
            <a:off x="0" y="6564089"/>
            <a:ext cx="92310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userDrawn="1"/>
        </p:nvSpPr>
        <p:spPr>
          <a:xfrm>
            <a:off x="9231084" y="6444338"/>
            <a:ext cx="609600" cy="1959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441550" y="365128"/>
            <a:ext cx="7276419" cy="38436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9231084" y="6367238"/>
            <a:ext cx="609600" cy="365125"/>
          </a:xfrm>
          <a:prstGeom prst="rect">
            <a:avLst/>
          </a:prstGeom>
        </p:spPr>
        <p:txBody>
          <a:bodyPr vert="horz" lIns="91440" tIns="45720" rIns="91440" bIns="45720" rtlCol="0" anchor="ctr"/>
          <a:lstStyle>
            <a:lvl1pPr algn="ctr">
              <a:defRPr sz="1000">
                <a:solidFill>
                  <a:schemeClr val="bg1"/>
                </a:solidFill>
                <a:latin typeface="Segoe UI" panose="020B0502040204020203" pitchFamily="34" charset="0"/>
                <a:cs typeface="Segoe UI" panose="020B0502040204020203" pitchFamily="34" charset="0"/>
              </a:defRPr>
            </a:lvl1pPr>
          </a:lstStyle>
          <a:p>
            <a:fld id="{F6C531F0-FD0E-4516-B9D6-6EAC2A39123F}" type="slidenum">
              <a:rPr lang="ja-JP" altLang="en-US" smtClean="0"/>
              <a:pPr/>
              <a:t>‹#›</a:t>
            </a:fld>
            <a:endParaRPr lang="ja-JP" altLang="en-US"/>
          </a:p>
        </p:txBody>
      </p:sp>
    </p:spTree>
    <p:extLst>
      <p:ext uri="{BB962C8B-B14F-4D97-AF65-F5344CB8AC3E}">
        <p14:creationId xmlns:p14="http://schemas.microsoft.com/office/powerpoint/2010/main" val="565031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 id="2147483679" r:id="rId14"/>
  </p:sldLayoutIdLst>
  <p:hf hdr="0" ftr="0" dt="0"/>
  <p:txStyles>
    <p:title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0</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7" name="正方形/長方形 6"/>
          <p:cNvSpPr/>
          <p:nvPr/>
        </p:nvSpPr>
        <p:spPr>
          <a:xfrm>
            <a:off x="-190500" y="2601686"/>
            <a:ext cx="10287000" cy="20574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4"/>
          <p:cNvSpPr txBox="1">
            <a:spLocks/>
          </p:cNvSpPr>
          <p:nvPr/>
        </p:nvSpPr>
        <p:spPr>
          <a:xfrm>
            <a:off x="1621971" y="3243262"/>
            <a:ext cx="6651170"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3600" dirty="0">
                <a:solidFill>
                  <a:schemeClr val="bg1"/>
                </a:solidFill>
              </a:rPr>
              <a:t>高卒採用スターターキット</a:t>
            </a:r>
          </a:p>
        </p:txBody>
      </p:sp>
      <p:cxnSp>
        <p:nvCxnSpPr>
          <p:cNvPr id="10" name="直線コネクタ 9"/>
          <p:cNvCxnSpPr/>
          <p:nvPr/>
        </p:nvCxnSpPr>
        <p:spPr>
          <a:xfrm>
            <a:off x="1643743" y="3755572"/>
            <a:ext cx="64334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4"/>
          <p:cNvSpPr txBox="1">
            <a:spLocks/>
          </p:cNvSpPr>
          <p:nvPr/>
        </p:nvSpPr>
        <p:spPr>
          <a:xfrm>
            <a:off x="1186844" y="4048805"/>
            <a:ext cx="214448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1800" dirty="0">
                <a:solidFill>
                  <a:schemeClr val="bg1"/>
                </a:solidFill>
              </a:rPr>
              <a:t>就職応援</a:t>
            </a:r>
            <a:r>
              <a:rPr lang="en-US" altLang="ja-JP" sz="1800" dirty="0">
                <a:solidFill>
                  <a:schemeClr val="bg1"/>
                </a:solidFill>
              </a:rPr>
              <a:t>BOOK</a:t>
            </a:r>
            <a:r>
              <a:rPr lang="ja-JP" altLang="en-US" sz="1800" dirty="0">
                <a:solidFill>
                  <a:schemeClr val="bg1"/>
                </a:solidFill>
              </a:rPr>
              <a:t>　　　　　</a:t>
            </a:r>
            <a:endParaRPr lang="en-US" altLang="ja-JP" sz="1800" dirty="0">
              <a:solidFill>
                <a:schemeClr val="bg1"/>
              </a:solidFill>
            </a:endParaRPr>
          </a:p>
        </p:txBody>
      </p:sp>
      <p:pic>
        <p:nvPicPr>
          <p:cNvPr id="12" name="図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2472" y="3465513"/>
            <a:ext cx="1436913" cy="1436913"/>
          </a:xfrm>
          <a:prstGeom prst="rect">
            <a:avLst/>
          </a:prstGeom>
        </p:spPr>
      </p:pic>
      <p:sp>
        <p:nvSpPr>
          <p:cNvPr id="3" name="乗算 2"/>
          <p:cNvSpPr/>
          <p:nvPr/>
        </p:nvSpPr>
        <p:spPr>
          <a:xfrm>
            <a:off x="4657557" y="3923385"/>
            <a:ext cx="567888" cy="567888"/>
          </a:xfrm>
          <a:prstGeom prst="mathMultiply">
            <a:avLst>
              <a:gd name="adj1" fmla="val 7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225445" y="3858318"/>
            <a:ext cx="3868222" cy="73886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613" y="3831386"/>
            <a:ext cx="2168068" cy="793644"/>
          </a:xfrm>
          <a:prstGeom prst="rect">
            <a:avLst/>
          </a:prstGeom>
        </p:spPr>
      </p:pic>
    </p:spTree>
    <p:extLst>
      <p:ext uri="{BB962C8B-B14F-4D97-AF65-F5344CB8AC3E}">
        <p14:creationId xmlns:p14="http://schemas.microsoft.com/office/powerpoint/2010/main" val="171753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採用コンセプトの策定</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9</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高卒採用の始め方</a:t>
            </a:r>
          </a:p>
        </p:txBody>
      </p:sp>
      <p:sp>
        <p:nvSpPr>
          <p:cNvPr id="7" name="テキスト プレースホルダー 4"/>
          <p:cNvSpPr>
            <a:spLocks noGrp="1"/>
          </p:cNvSpPr>
          <p:nvPr>
            <p:ph type="body" sz="quarter" idx="13"/>
          </p:nvPr>
        </p:nvSpPr>
        <p:spPr>
          <a:xfrm>
            <a:off x="463323" y="913721"/>
            <a:ext cx="6830105" cy="338137"/>
          </a:xfrm>
        </p:spPr>
        <p:txBody>
          <a:bodyPr/>
          <a:lstStyle/>
          <a:p>
            <a:r>
              <a:rPr lang="ja-JP" altLang="en-US" dirty="0"/>
              <a:t>■ 求める人材像と自社の魅力の整理</a:t>
            </a:r>
            <a:endParaRPr kumimoji="1" lang="ja-JP" altLang="en-US" dirty="0"/>
          </a:p>
        </p:txBody>
      </p:sp>
      <p:sp>
        <p:nvSpPr>
          <p:cNvPr id="8" name="テキスト プレースホルダー 4"/>
          <p:cNvSpPr txBox="1">
            <a:spLocks/>
          </p:cNvSpPr>
          <p:nvPr/>
        </p:nvSpPr>
        <p:spPr>
          <a:xfrm>
            <a:off x="1565291" y="1538047"/>
            <a:ext cx="683010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u="sng" dirty="0"/>
              <a:t>採用活動を始める前に</a:t>
            </a:r>
            <a:r>
              <a:rPr lang="en-US" altLang="ja-JP" sz="1800" u="sng" dirty="0"/>
              <a:t>『</a:t>
            </a:r>
            <a:r>
              <a:rPr lang="ja-JP" altLang="en-US" sz="1800" u="sng" dirty="0"/>
              <a:t>採用コンセプト</a:t>
            </a:r>
            <a:r>
              <a:rPr lang="en-US" altLang="ja-JP" sz="1800" u="sng" dirty="0"/>
              <a:t>』</a:t>
            </a:r>
            <a:r>
              <a:rPr lang="ja-JP" altLang="en-US" sz="1800" u="sng" dirty="0"/>
              <a:t>を明確にしましょう。</a:t>
            </a:r>
          </a:p>
        </p:txBody>
      </p:sp>
      <p:sp>
        <p:nvSpPr>
          <p:cNvPr id="9" name="正方形/長方形 8"/>
          <p:cNvSpPr/>
          <p:nvPr/>
        </p:nvSpPr>
        <p:spPr>
          <a:xfrm>
            <a:off x="478972" y="3362679"/>
            <a:ext cx="4223658"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求める人物像の明確化</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170711" y="3362678"/>
            <a:ext cx="4223658"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自社の魅力の棚卸し</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プレースホルダー 4"/>
          <p:cNvSpPr txBox="1">
            <a:spLocks/>
          </p:cNvSpPr>
          <p:nvPr/>
        </p:nvSpPr>
        <p:spPr>
          <a:xfrm>
            <a:off x="420523" y="4050879"/>
            <a:ext cx="4268441" cy="18076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600" dirty="0"/>
              <a:t>募集職種は？</a:t>
            </a:r>
            <a:endParaRPr lang="en-US" altLang="ja-JP" sz="1600" dirty="0"/>
          </a:p>
          <a:p>
            <a:pPr marL="285750" indent="-285750">
              <a:buFont typeface="Arial" panose="020B0604020202020204" pitchFamily="34" charset="0"/>
              <a:buChar char="•"/>
            </a:pPr>
            <a:r>
              <a:rPr lang="ja-JP" altLang="en-US" sz="1600" dirty="0"/>
              <a:t>必要採用人数は？</a:t>
            </a:r>
            <a:endParaRPr lang="en-US" altLang="ja-JP" sz="1600" dirty="0"/>
          </a:p>
          <a:p>
            <a:pPr marL="285750" indent="-285750">
              <a:buFont typeface="Arial" panose="020B0604020202020204" pitchFamily="34" charset="0"/>
              <a:buChar char="•"/>
            </a:pPr>
            <a:r>
              <a:rPr lang="ja-JP" altLang="en-US" sz="1600" dirty="0"/>
              <a:t>どんな性格の応募者が欲しいか？</a:t>
            </a:r>
            <a:endParaRPr lang="en-US" altLang="ja-JP" sz="1600" dirty="0"/>
          </a:p>
          <a:p>
            <a:pPr marL="285750" indent="-285750">
              <a:buFont typeface="Arial" panose="020B0604020202020204" pitchFamily="34" charset="0"/>
              <a:buChar char="•"/>
            </a:pPr>
            <a:r>
              <a:rPr lang="ja-JP" altLang="en-US" sz="1600" dirty="0"/>
              <a:t>既存社員で長く働いている人の特徴は？</a:t>
            </a:r>
            <a:endParaRPr lang="en-US" altLang="ja-JP" sz="1600" dirty="0"/>
          </a:p>
          <a:p>
            <a:pPr marL="285750" indent="-285750">
              <a:buFont typeface="Arial" panose="020B0604020202020204" pitchFamily="34" charset="0"/>
              <a:buChar char="•"/>
            </a:pPr>
            <a:r>
              <a:rPr lang="ja-JP" altLang="en-US" sz="1600" dirty="0"/>
              <a:t>逆に採用したくない人の特徴は？</a:t>
            </a:r>
            <a:endParaRPr lang="en-US" altLang="ja-JP" sz="1600" dirty="0"/>
          </a:p>
        </p:txBody>
      </p:sp>
      <p:sp>
        <p:nvSpPr>
          <p:cNvPr id="12" name="テキスト プレースホルダー 4"/>
          <p:cNvSpPr txBox="1">
            <a:spLocks/>
          </p:cNvSpPr>
          <p:nvPr/>
        </p:nvSpPr>
        <p:spPr>
          <a:xfrm>
            <a:off x="5176828" y="4043789"/>
            <a:ext cx="4520065" cy="1814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600" dirty="0"/>
              <a:t>自社の自慢ポイントは？</a:t>
            </a:r>
            <a:endParaRPr lang="en-US" altLang="ja-JP" sz="1600" dirty="0"/>
          </a:p>
          <a:p>
            <a:pPr marL="285750" indent="-285750">
              <a:buFont typeface="Arial" panose="020B0604020202020204" pitchFamily="34" charset="0"/>
              <a:buChar char="•"/>
            </a:pPr>
            <a:r>
              <a:rPr lang="ja-JP" altLang="en-US" sz="1600" dirty="0"/>
              <a:t>「会社の歴史」で自慢できる点は？</a:t>
            </a:r>
            <a:endParaRPr lang="en-US" altLang="ja-JP" sz="1600" dirty="0"/>
          </a:p>
          <a:p>
            <a:pPr marL="285750" indent="-285750">
              <a:buFont typeface="Arial" panose="020B0604020202020204" pitchFamily="34" charset="0"/>
              <a:buChar char="•"/>
            </a:pPr>
            <a:r>
              <a:rPr lang="ja-JP" altLang="en-US" sz="1600" dirty="0"/>
              <a:t>「商品」「事業」で自慢できる点は？</a:t>
            </a:r>
            <a:endParaRPr lang="en-US" altLang="ja-JP" sz="1600" dirty="0"/>
          </a:p>
          <a:p>
            <a:pPr marL="285750" indent="-285750">
              <a:buFont typeface="Arial" panose="020B0604020202020204" pitchFamily="34" charset="0"/>
              <a:buChar char="•"/>
            </a:pPr>
            <a:r>
              <a:rPr lang="ja-JP" altLang="en-US" sz="1600" dirty="0"/>
              <a:t>「社員」で自慢できる点は？</a:t>
            </a:r>
            <a:endParaRPr lang="en-US" altLang="ja-JP" sz="1600" dirty="0"/>
          </a:p>
          <a:p>
            <a:pPr marL="285750" indent="-285750">
              <a:buFont typeface="Arial" panose="020B0604020202020204" pitchFamily="34" charset="0"/>
              <a:buChar char="•"/>
            </a:pPr>
            <a:r>
              <a:rPr lang="ja-JP" altLang="en-US" sz="1600" dirty="0"/>
              <a:t>「取引先・関係会社」で自慢できる点は？</a:t>
            </a:r>
            <a:endParaRPr lang="en-US" altLang="ja-JP" sz="1600" dirty="0"/>
          </a:p>
        </p:txBody>
      </p:sp>
      <p:sp>
        <p:nvSpPr>
          <p:cNvPr id="14" name="テキスト プレースホルダー 4"/>
          <p:cNvSpPr txBox="1">
            <a:spLocks/>
          </p:cNvSpPr>
          <p:nvPr/>
        </p:nvSpPr>
        <p:spPr>
          <a:xfrm>
            <a:off x="467838" y="2370932"/>
            <a:ext cx="8931344"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u="sng" dirty="0"/>
              <a:t>職場見学や面接の際に、以下の項目が重要になります。</a:t>
            </a:r>
            <a:endParaRPr lang="en-US" altLang="ja-JP" sz="1800" u="sng" dirty="0"/>
          </a:p>
          <a:p>
            <a:pPr algn="ctr"/>
            <a:r>
              <a:rPr lang="ja-JP" altLang="en-US" sz="1800" u="sng" dirty="0"/>
              <a:t>定期的に棚卸しをすることをおススメします。</a:t>
            </a:r>
          </a:p>
        </p:txBody>
      </p:sp>
      <p:sp>
        <p:nvSpPr>
          <p:cNvPr id="15" name="二等辺三角形 14"/>
          <p:cNvSpPr/>
          <p:nvPr/>
        </p:nvSpPr>
        <p:spPr>
          <a:xfrm rot="10800000">
            <a:off x="4497575" y="1993145"/>
            <a:ext cx="850605" cy="21843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204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t>10</a:t>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p:blipFill>
        <p:spPr>
          <a:xfrm>
            <a:off x="8739591" y="6994623"/>
            <a:ext cx="1539606" cy="806461"/>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高卒採用実務</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Adopt practices</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516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書類関連</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11</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7" name="テキスト プレースホルダー 4"/>
          <p:cNvSpPr>
            <a:spLocks noGrp="1"/>
          </p:cNvSpPr>
          <p:nvPr>
            <p:ph type="body" sz="quarter" idx="13"/>
          </p:nvPr>
        </p:nvSpPr>
        <p:spPr>
          <a:xfrm>
            <a:off x="463323" y="913721"/>
            <a:ext cx="6830105" cy="338137"/>
          </a:xfrm>
        </p:spPr>
        <p:txBody>
          <a:bodyPr/>
          <a:lstStyle/>
          <a:p>
            <a:r>
              <a:rPr kumimoji="1" lang="ja-JP" altLang="en-US" dirty="0"/>
              <a:t>■ ハローワークに提出する必要のある書類</a:t>
            </a:r>
          </a:p>
        </p:txBody>
      </p:sp>
      <p:sp>
        <p:nvSpPr>
          <p:cNvPr id="8" name="正方形/長方形 25"/>
          <p:cNvSpPr>
            <a:spLocks noChangeArrowheads="1"/>
          </p:cNvSpPr>
          <p:nvPr/>
        </p:nvSpPr>
        <p:spPr bwMode="auto">
          <a:xfrm>
            <a:off x="714828" y="1256644"/>
            <a:ext cx="8501743" cy="800219"/>
          </a:xfrm>
          <a:prstGeom prst="rect">
            <a:avLst/>
          </a:prstGeom>
          <a:noFill/>
          <a:ln w="9525">
            <a:noFill/>
            <a:miter lim="800000"/>
            <a:headEnd/>
            <a:tailEnd/>
          </a:ln>
        </p:spPr>
        <p:txBody>
          <a:bodyPr wrap="square">
            <a:spAutoFit/>
          </a:bodyPr>
          <a:lstStyle/>
          <a:p>
            <a:pPr algn="ctr">
              <a:lnSpc>
                <a:spcPct val="15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求人申込みは採用権のある事業所単位で行う必要があります。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また、あらかじめ事業所の所在地を管轄する</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ハローワークで事業所登録が必要</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40941299"/>
              </p:ext>
            </p:extLst>
          </p:nvPr>
        </p:nvGraphicFramePr>
        <p:xfrm>
          <a:off x="454250" y="2053166"/>
          <a:ext cx="8905650" cy="1962348"/>
        </p:xfrm>
        <a:graphic>
          <a:graphicData uri="http://schemas.openxmlformats.org/drawingml/2006/table">
            <a:tbl>
              <a:tblPr firstRow="1" bandRow="1">
                <a:tableStyleId>{5C22544A-7EE6-4342-B048-85BDC9FD1C3A}</a:tableStyleId>
              </a:tblPr>
              <a:tblGrid>
                <a:gridCol w="510950">
                  <a:extLst>
                    <a:ext uri="{9D8B030D-6E8A-4147-A177-3AD203B41FA5}">
                      <a16:colId xmlns:a16="http://schemas.microsoft.com/office/drawing/2014/main" val="3321645837"/>
                    </a:ext>
                  </a:extLst>
                </a:gridCol>
                <a:gridCol w="3771900">
                  <a:extLst>
                    <a:ext uri="{9D8B030D-6E8A-4147-A177-3AD203B41FA5}">
                      <a16:colId xmlns:a16="http://schemas.microsoft.com/office/drawing/2014/main" val="2009998352"/>
                    </a:ext>
                  </a:extLst>
                </a:gridCol>
                <a:gridCol w="711200">
                  <a:extLst>
                    <a:ext uri="{9D8B030D-6E8A-4147-A177-3AD203B41FA5}">
                      <a16:colId xmlns:a16="http://schemas.microsoft.com/office/drawing/2014/main" val="3353924225"/>
                    </a:ext>
                  </a:extLst>
                </a:gridCol>
                <a:gridCol w="3911600">
                  <a:extLst>
                    <a:ext uri="{9D8B030D-6E8A-4147-A177-3AD203B41FA5}">
                      <a16:colId xmlns:a16="http://schemas.microsoft.com/office/drawing/2014/main" val="3576251706"/>
                    </a:ext>
                  </a:extLst>
                </a:gridCol>
              </a:tblGrid>
              <a:tr h="327058">
                <a:tc>
                  <a:txBody>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NO.</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2E75B6"/>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提出書類</a:t>
                      </a:r>
                    </a:p>
                  </a:txBody>
                  <a:tcPr anchor="ctr">
                    <a:solidFill>
                      <a:srgbClr val="2E75B6"/>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部数</a:t>
                      </a:r>
                    </a:p>
                  </a:txBody>
                  <a:tcPr anchor="ctr">
                    <a:solidFill>
                      <a:srgbClr val="2E75B6"/>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備考</a:t>
                      </a:r>
                    </a:p>
                  </a:txBody>
                  <a:tcPr anchor="ctr">
                    <a:solidFill>
                      <a:srgbClr val="2E75B6"/>
                    </a:solidFill>
                  </a:tcPr>
                </a:tc>
                <a:extLst>
                  <a:ext uri="{0D108BD9-81ED-4DB2-BD59-A6C34878D82A}">
                    <a16:rowId xmlns:a16="http://schemas.microsoft.com/office/drawing/2014/main" val="3727394491"/>
                  </a:ext>
                </a:extLst>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求人申込書（高卒）</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募集職種別に作成</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3608477079"/>
                  </a:ext>
                </a:extLst>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高校求人推薦依頼校名簿</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推薦依頼校が</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校以上ある場合、非公開求人の場合</a:t>
                      </a:r>
                    </a:p>
                  </a:txBody>
                  <a:tcPr anchor="ctr"/>
                </a:tc>
                <a:extLst>
                  <a:ext uri="{0D108BD9-81ED-4DB2-BD59-A6C34878D82A}">
                    <a16:rowId xmlns:a16="http://schemas.microsoft.com/office/drawing/2014/main" val="1026470051"/>
                  </a:ext>
                </a:extLst>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応募前職場見学実施予定表</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職場見学受入可事業所のみ（随時可の場合は不要）</a:t>
                      </a:r>
                    </a:p>
                  </a:txBody>
                  <a:tcPr anchor="ctr"/>
                </a:tc>
                <a:extLst>
                  <a:ext uri="{0D108BD9-81ED-4DB2-BD59-A6C34878D82A}">
                    <a16:rowId xmlns:a16="http://schemas.microsoft.com/office/drawing/2014/main" val="2575286081"/>
                  </a:ext>
                </a:extLst>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中学・高校卒就職者就業状況報告</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p>
                  </a:txBody>
                  <a:tcPr anchor="ct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765623568"/>
                  </a:ext>
                </a:extLst>
              </a:tr>
              <a:tr h="3270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p>
                  </a:txBody>
                  <a:tcPr anchor="ctr"/>
                </a:tc>
                <a:tc>
                  <a:txBody>
                    <a:bodyPr/>
                    <a:lstStyle/>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求人要項</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１部</a:t>
                      </a:r>
                    </a:p>
                  </a:txBody>
                  <a:tcPr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作成事業所のみ</a:t>
                      </a:r>
                    </a:p>
                  </a:txBody>
                  <a:tcPr anchor="ctr"/>
                </a:tc>
                <a:extLst>
                  <a:ext uri="{0D108BD9-81ED-4DB2-BD59-A6C34878D82A}">
                    <a16:rowId xmlns:a16="http://schemas.microsoft.com/office/drawing/2014/main" val="3898659816"/>
                  </a:ext>
                </a:extLst>
              </a:tr>
            </a:tbl>
          </a:graphicData>
        </a:graphic>
      </p:graphicFrame>
      <p:pic>
        <p:nvPicPr>
          <p:cNvPr id="14" name="図 13"/>
          <p:cNvPicPr>
            <a:picLocks noChangeAspect="1"/>
          </p:cNvPicPr>
          <p:nvPr/>
        </p:nvPicPr>
        <p:blipFill>
          <a:blip r:embed="rId2"/>
          <a:stretch>
            <a:fillRect/>
          </a:stretch>
        </p:blipFill>
        <p:spPr>
          <a:xfrm>
            <a:off x="457200" y="4162916"/>
            <a:ext cx="1658760" cy="2160000"/>
          </a:xfrm>
          <a:prstGeom prst="rect">
            <a:avLst/>
          </a:prstGeom>
          <a:ln>
            <a:solidFill>
              <a:schemeClr val="bg1">
                <a:lumMod val="50000"/>
              </a:schemeClr>
            </a:solidFill>
          </a:ln>
        </p:spPr>
      </p:pic>
      <p:pic>
        <p:nvPicPr>
          <p:cNvPr id="15" name="図 14"/>
          <p:cNvPicPr>
            <a:picLocks noChangeAspect="1"/>
          </p:cNvPicPr>
          <p:nvPr/>
        </p:nvPicPr>
        <p:blipFill>
          <a:blip r:embed="rId3"/>
          <a:stretch>
            <a:fillRect/>
          </a:stretch>
        </p:blipFill>
        <p:spPr>
          <a:xfrm>
            <a:off x="2384368" y="4162916"/>
            <a:ext cx="1535160" cy="2160000"/>
          </a:xfrm>
          <a:prstGeom prst="rect">
            <a:avLst/>
          </a:prstGeom>
          <a:ln>
            <a:solidFill>
              <a:schemeClr val="bg1">
                <a:lumMod val="50000"/>
              </a:schemeClr>
            </a:solidFill>
          </a:ln>
        </p:spPr>
      </p:pic>
      <p:pic>
        <p:nvPicPr>
          <p:cNvPr id="16" name="図 15"/>
          <p:cNvPicPr>
            <a:picLocks noChangeAspect="1"/>
          </p:cNvPicPr>
          <p:nvPr/>
        </p:nvPicPr>
        <p:blipFill>
          <a:blip r:embed="rId4"/>
          <a:stretch>
            <a:fillRect/>
          </a:stretch>
        </p:blipFill>
        <p:spPr>
          <a:xfrm>
            <a:off x="4187936" y="4162916"/>
            <a:ext cx="1520160" cy="2160000"/>
          </a:xfrm>
          <a:prstGeom prst="rect">
            <a:avLst/>
          </a:prstGeom>
          <a:ln>
            <a:solidFill>
              <a:schemeClr val="bg1">
                <a:lumMod val="50000"/>
              </a:schemeClr>
            </a:solidFill>
          </a:ln>
        </p:spPr>
      </p:pic>
      <p:pic>
        <p:nvPicPr>
          <p:cNvPr id="5" name="図 4"/>
          <p:cNvPicPr>
            <a:picLocks noChangeAspect="1"/>
          </p:cNvPicPr>
          <p:nvPr/>
        </p:nvPicPr>
        <p:blipFill>
          <a:blip r:embed="rId5"/>
          <a:stretch>
            <a:fillRect/>
          </a:stretch>
        </p:blipFill>
        <p:spPr>
          <a:xfrm>
            <a:off x="5976504" y="4162916"/>
            <a:ext cx="1523580" cy="2160000"/>
          </a:xfrm>
          <a:prstGeom prst="rect">
            <a:avLst/>
          </a:prstGeom>
          <a:ln>
            <a:solidFill>
              <a:schemeClr val="bg1">
                <a:lumMod val="50000"/>
              </a:schemeClr>
            </a:solidFill>
          </a:ln>
        </p:spPr>
      </p:pic>
      <p:pic>
        <p:nvPicPr>
          <p:cNvPr id="2050" name="Picture 2" descr="ãæ±äººè¦é ãã®ç»åæ¤ç´¢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8491" y="4162916"/>
            <a:ext cx="1526400" cy="21600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8" name="正方形/長方形 25"/>
          <p:cNvSpPr>
            <a:spLocks noChangeArrowheads="1"/>
          </p:cNvSpPr>
          <p:nvPr/>
        </p:nvSpPr>
        <p:spPr bwMode="auto">
          <a:xfrm>
            <a:off x="1079500" y="6044544"/>
            <a:ext cx="396000" cy="396000"/>
          </a:xfrm>
          <a:prstGeom prst="rect">
            <a:avLst/>
          </a:prstGeom>
          <a:solidFill>
            <a:srgbClr val="2E75B6">
              <a:alpha val="50000"/>
            </a:srgbClr>
          </a:solidFill>
          <a:ln w="9525">
            <a:noFill/>
            <a:miter lim="800000"/>
            <a:headEnd/>
            <a:tailEnd/>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25"/>
          <p:cNvSpPr>
            <a:spLocks noChangeArrowheads="1"/>
          </p:cNvSpPr>
          <p:nvPr/>
        </p:nvSpPr>
        <p:spPr bwMode="auto">
          <a:xfrm>
            <a:off x="2917825" y="6044544"/>
            <a:ext cx="396000" cy="396000"/>
          </a:xfrm>
          <a:prstGeom prst="rect">
            <a:avLst/>
          </a:prstGeom>
          <a:solidFill>
            <a:srgbClr val="2E75B6">
              <a:alpha val="50000"/>
            </a:srgbClr>
          </a:solidFill>
          <a:ln w="9525">
            <a:noFill/>
            <a:miter lim="800000"/>
            <a:headEnd/>
            <a:tailEnd/>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25"/>
          <p:cNvSpPr>
            <a:spLocks noChangeArrowheads="1"/>
          </p:cNvSpPr>
          <p:nvPr/>
        </p:nvSpPr>
        <p:spPr bwMode="auto">
          <a:xfrm>
            <a:off x="4756150" y="6044544"/>
            <a:ext cx="396000" cy="396000"/>
          </a:xfrm>
          <a:prstGeom prst="rect">
            <a:avLst/>
          </a:prstGeom>
          <a:solidFill>
            <a:srgbClr val="2E75B6">
              <a:alpha val="50000"/>
            </a:srgbClr>
          </a:solidFill>
          <a:ln w="9525">
            <a:noFill/>
            <a:miter lim="800000"/>
            <a:headEnd/>
            <a:tailEnd/>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5"/>
          <p:cNvSpPr>
            <a:spLocks noChangeArrowheads="1"/>
          </p:cNvSpPr>
          <p:nvPr/>
        </p:nvSpPr>
        <p:spPr bwMode="auto">
          <a:xfrm>
            <a:off x="6594475" y="6044544"/>
            <a:ext cx="396000" cy="396000"/>
          </a:xfrm>
          <a:prstGeom prst="rect">
            <a:avLst/>
          </a:prstGeom>
          <a:solidFill>
            <a:srgbClr val="2E75B6">
              <a:alpha val="50000"/>
            </a:srgbClr>
          </a:solidFill>
          <a:ln w="9525">
            <a:noFill/>
            <a:miter lim="800000"/>
            <a:headEnd/>
            <a:tailEnd/>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④</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5"/>
          <p:cNvSpPr>
            <a:spLocks noChangeArrowheads="1"/>
          </p:cNvSpPr>
          <p:nvPr/>
        </p:nvSpPr>
        <p:spPr bwMode="auto">
          <a:xfrm>
            <a:off x="8343900" y="6044544"/>
            <a:ext cx="396000" cy="396000"/>
          </a:xfrm>
          <a:prstGeom prst="rect">
            <a:avLst/>
          </a:prstGeom>
          <a:solidFill>
            <a:srgbClr val="2E75B6">
              <a:alpha val="50000"/>
            </a:srgbClr>
          </a:solidFill>
          <a:ln w="9525">
            <a:noFill/>
            <a:miter lim="800000"/>
            <a:headEnd/>
            <a:tailEnd/>
          </a:ln>
        </p:spPr>
        <p:txBody>
          <a:bodyPr wrap="square">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⑤</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4334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12</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717969" y="1689984"/>
            <a:ext cx="2048331" cy="279311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各高等学校の進路指導教諭に対して、高卒就職情報</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サービスで求人情報を公開することを希望する場合には「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事業所名等を含む求人情報を公開する」を選択し、希望しない場合には「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求人情報を公開しない」を選択してください。</a:t>
            </a:r>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求人区分</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pic>
        <p:nvPicPr>
          <p:cNvPr id="7" name="図 6"/>
          <p:cNvPicPr>
            <a:picLocks noChangeAspect="1"/>
          </p:cNvPicPr>
          <p:nvPr/>
        </p:nvPicPr>
        <p:blipFill rotWithShape="1">
          <a:blip r:embed="rId2"/>
          <a:srcRect l="1367" r="1367" b="79876"/>
          <a:stretch/>
        </p:blipFill>
        <p:spPr>
          <a:xfrm>
            <a:off x="390180" y="1313381"/>
            <a:ext cx="6669596" cy="1340012"/>
          </a:xfrm>
          <a:prstGeom prst="rect">
            <a:avLst/>
          </a:prstGeom>
          <a:ln>
            <a:solidFill>
              <a:schemeClr val="tx1"/>
            </a:solidFill>
          </a:ln>
        </p:spPr>
      </p:pic>
      <p:cxnSp>
        <p:nvCxnSpPr>
          <p:cNvPr id="19" name="直線矢印コネクタ 18"/>
          <p:cNvCxnSpPr>
            <a:stCxn id="5" idx="1"/>
          </p:cNvCxnSpPr>
          <p:nvPr/>
        </p:nvCxnSpPr>
        <p:spPr>
          <a:xfrm flipH="1" flipV="1">
            <a:off x="6489701" y="2451292"/>
            <a:ext cx="1228268" cy="635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46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13</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pic>
        <p:nvPicPr>
          <p:cNvPr id="10" name="図 9"/>
          <p:cNvPicPr>
            <a:picLocks noChangeAspect="1"/>
          </p:cNvPicPr>
          <p:nvPr/>
        </p:nvPicPr>
        <p:blipFill rotWithShape="1">
          <a:blip r:embed="rId2"/>
          <a:srcRect l="1168" t="2080" r="3743" b="1118"/>
          <a:stretch/>
        </p:blipFill>
        <p:spPr>
          <a:xfrm>
            <a:off x="390180" y="1406018"/>
            <a:ext cx="5485166" cy="5053857"/>
          </a:xfrm>
          <a:prstGeom prst="rect">
            <a:avLst/>
          </a:prstGeom>
          <a:ln>
            <a:solidFill>
              <a:schemeClr val="tx1"/>
            </a:solidFill>
          </a:ln>
        </p:spPr>
      </p:pic>
      <p:grpSp>
        <p:nvGrpSpPr>
          <p:cNvPr id="11" name="グループ化 10"/>
          <p:cNvGrpSpPr/>
          <p:nvPr/>
        </p:nvGrpSpPr>
        <p:grpSpPr>
          <a:xfrm>
            <a:off x="6900067" y="1568210"/>
            <a:ext cx="2331017" cy="4619177"/>
            <a:chOff x="117475" y="1352543"/>
            <a:chExt cx="1801813" cy="3943357"/>
          </a:xfrm>
        </p:grpSpPr>
        <p:sp>
          <p:nvSpPr>
            <p:cNvPr id="5" name="正方形/長方形 4"/>
            <p:cNvSpPr/>
            <p:nvPr/>
          </p:nvSpPr>
          <p:spPr>
            <a:xfrm>
              <a:off x="117475" y="1352543"/>
              <a:ext cx="1801813" cy="79375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仕事の内容</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生徒が最も重要視する項目の一つです。分かりやすい記入をお願いいたします。</a:t>
              </a:r>
            </a:p>
          </p:txBody>
        </p:sp>
        <p:sp>
          <p:nvSpPr>
            <p:cNvPr id="14" name="正方形/長方形 13"/>
            <p:cNvSpPr/>
            <p:nvPr/>
          </p:nvSpPr>
          <p:spPr>
            <a:xfrm>
              <a:off x="117475" y="2280262"/>
              <a:ext cx="1801813" cy="222823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・該当する数字に〇を記入してください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・雇用形態の「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正社員以外」を選んだ場合は「正社員以外の名称」に準社員、契約社員などの具体的な名称を記入してください。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・無期派遣労働者については誤解を招かないよう「</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正社員」ではなく、「</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無期雇用派遣労働者」としてください。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17475" y="4642462"/>
              <a:ext cx="1801813" cy="65343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・定めありの場合は期間を明示してください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19" name="直線矢印コネクタ 18"/>
          <p:cNvCxnSpPr/>
          <p:nvPr/>
        </p:nvCxnSpPr>
        <p:spPr>
          <a:xfrm flipH="1">
            <a:off x="5875346" y="2033106"/>
            <a:ext cx="1024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875346" y="2498003"/>
            <a:ext cx="1024721" cy="71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921979" y="2962899"/>
            <a:ext cx="978089" cy="2938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69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14</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pic>
        <p:nvPicPr>
          <p:cNvPr id="10" name="図 9"/>
          <p:cNvPicPr>
            <a:picLocks noChangeAspect="1"/>
          </p:cNvPicPr>
          <p:nvPr/>
        </p:nvPicPr>
        <p:blipFill rotWithShape="1">
          <a:blip r:embed="rId2"/>
          <a:srcRect l="1168" t="2080" r="3743" b="1118"/>
          <a:stretch/>
        </p:blipFill>
        <p:spPr>
          <a:xfrm>
            <a:off x="390180" y="1406018"/>
            <a:ext cx="5485166" cy="5053857"/>
          </a:xfrm>
          <a:prstGeom prst="rect">
            <a:avLst/>
          </a:prstGeom>
          <a:ln>
            <a:solidFill>
              <a:schemeClr val="tx1"/>
            </a:solidFill>
          </a:ln>
        </p:spPr>
      </p:pic>
      <p:sp>
        <p:nvSpPr>
          <p:cNvPr id="5" name="正方形/長方形 4"/>
          <p:cNvSpPr/>
          <p:nvPr/>
        </p:nvSpPr>
        <p:spPr>
          <a:xfrm>
            <a:off x="6900067" y="1568210"/>
            <a:ext cx="2331017" cy="164599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契約更新の可能性</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・契約更新の可能性「あり」の場合には、「原則更新」か「条件付きで更新あり」のいずれかを選択し、更新の際の条件などについて「補足事項」欄に詳しく記入してください。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6925268" y="3412087"/>
            <a:ext cx="2331017" cy="127421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・試用期間がある場合はその期間を「補足事項」欄に記入するとともに、労働条件が異なる場合はその内容も「補足事項」欄に記入してください。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910953" y="4884181"/>
            <a:ext cx="2331017" cy="147239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・本社で採用事務を一括処理する等により、求人申込時にその就業場所が特定できない場合は、就業可能性のある工場・支店等を記入し、「補足事項」欄に就業場所決定の方法・時期等を記入してください。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a:off x="5875346" y="2033106"/>
            <a:ext cx="1024722" cy="118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900547" y="3439570"/>
            <a:ext cx="1024721" cy="71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875346" y="4356100"/>
            <a:ext cx="1024723" cy="1545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47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15</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pic>
        <p:nvPicPr>
          <p:cNvPr id="10" name="図 9"/>
          <p:cNvPicPr>
            <a:picLocks noChangeAspect="1"/>
          </p:cNvPicPr>
          <p:nvPr/>
        </p:nvPicPr>
        <p:blipFill rotWithShape="1">
          <a:blip r:embed="rId2"/>
          <a:srcRect l="1168" t="2080" r="3743" b="1118"/>
          <a:stretch/>
        </p:blipFill>
        <p:spPr>
          <a:xfrm>
            <a:off x="390180" y="1406018"/>
            <a:ext cx="5485166" cy="5053857"/>
          </a:xfrm>
          <a:prstGeom prst="rect">
            <a:avLst/>
          </a:prstGeom>
          <a:ln>
            <a:solidFill>
              <a:schemeClr val="tx1"/>
            </a:solidFill>
          </a:ln>
        </p:spPr>
      </p:pic>
      <p:sp>
        <p:nvSpPr>
          <p:cNvPr id="5" name="正方形/長方形 4"/>
          <p:cNvSpPr/>
          <p:nvPr/>
        </p:nvSpPr>
        <p:spPr>
          <a:xfrm>
            <a:off x="6900067" y="1568210"/>
            <a:ext cx="2331017" cy="26354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屋内の受動喫煙対策</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・屋内の受動喫煙対策の有無を選択してください。なお、「その他」を選択した場合は、「屋内の受動喫煙対策に関する特記事項」に記入してください。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・「屋内の受動喫煙対策」で「喫煙室あり」を選択した場合は、「喫煙のみを行う部屋がある」、「喫煙できる質</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飲食サービス提供あり）がある」、「加熱式たばこのみの喫煙ができる室がある」等を「屋内の受動喫煙対策に関する特記事項」に記入してください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a:off x="5875346" y="2033106"/>
            <a:ext cx="1024722" cy="3161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7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16</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仕事内容</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pic>
        <p:nvPicPr>
          <p:cNvPr id="10" name="図 9"/>
          <p:cNvPicPr>
            <a:picLocks noChangeAspect="1"/>
          </p:cNvPicPr>
          <p:nvPr/>
        </p:nvPicPr>
        <p:blipFill rotWithShape="1">
          <a:blip r:embed="rId2"/>
          <a:srcRect l="1168" t="2080" r="3743" b="1118"/>
          <a:stretch/>
        </p:blipFill>
        <p:spPr>
          <a:xfrm>
            <a:off x="390180" y="1406018"/>
            <a:ext cx="5485166" cy="5053857"/>
          </a:xfrm>
          <a:prstGeom prst="rect">
            <a:avLst/>
          </a:prstGeom>
          <a:ln>
            <a:solidFill>
              <a:schemeClr val="tx1"/>
            </a:solidFill>
          </a:ln>
        </p:spPr>
      </p:pic>
      <p:sp>
        <p:nvSpPr>
          <p:cNvPr id="5" name="正方形/長方形 4"/>
          <p:cNvSpPr/>
          <p:nvPr/>
        </p:nvSpPr>
        <p:spPr>
          <a:xfrm>
            <a:off x="6900067" y="1568210"/>
            <a:ext cx="2331017" cy="10479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・転勤の可能性がある場合は、「あり」を選択するとともに、「補足事項」欄に可能性のある地域を記入してください。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a:off x="3238500" y="2033106"/>
            <a:ext cx="3661568" cy="346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900067" y="2719293"/>
            <a:ext cx="2331017" cy="10479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マイカー通勤</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・「可」の場合は駐車場の有無や有料化無料等の情報を「求人条件にかかる特記事項」欄に記入してください。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6900066" y="3870376"/>
            <a:ext cx="2331017" cy="120962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通学</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・通学が「可」で配慮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時間配慮、賃金補助等</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がある場合は、青少年雇用情報の「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自己啓発支援の有無及びその内容」に詳しい情報を記入してください。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900066" y="5184097"/>
            <a:ext cx="2331017" cy="94209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必要な知識・技能等</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・高校生の採用は未経験者の採用が基本です。できる限り応募の機会を広げていただくようお願いいたします。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矢印コネクタ 16"/>
          <p:cNvCxnSpPr/>
          <p:nvPr/>
        </p:nvCxnSpPr>
        <p:spPr>
          <a:xfrm flipH="1">
            <a:off x="1770856" y="3179635"/>
            <a:ext cx="5129210" cy="237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5410200" y="4453470"/>
            <a:ext cx="1489866" cy="1045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5875346" y="5559379"/>
            <a:ext cx="1024720" cy="625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00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17</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賃金・手当</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900067" y="1568210"/>
            <a:ext cx="2331017" cy="18096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・該当する数字に〇を記入してください。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月額を決めて支給・日給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日額を決めて、勤務日数に応じて支給・時給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時間額を決めて勤務時間数に応じて支給・年俸制</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年額を決めて各月に配分して支給・その他</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具体的に明示してください。）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910953" y="3497039"/>
            <a:ext cx="2331017" cy="285953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固定残業代や各種手当は含めないでください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また、記入した賃金に応じて、「現行」か「確定」のいずれかを選択してください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「現行」：申込み時点で賃金額の確定が困難な場合、当概念の新規高等学校卒業者採用者の現行の賃金額とする。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日の所定労働時間、月平均労働日数等から算出した月額を記入してください。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390180" y="1398717"/>
            <a:ext cx="5485167" cy="4383046"/>
            <a:chOff x="390180" y="1398717"/>
            <a:chExt cx="5485167" cy="4383046"/>
          </a:xfrm>
        </p:grpSpPr>
        <p:pic>
          <p:nvPicPr>
            <p:cNvPr id="3" name="図 2"/>
            <p:cNvPicPr>
              <a:picLocks noChangeAspect="1"/>
            </p:cNvPicPr>
            <p:nvPr/>
          </p:nvPicPr>
          <p:blipFill rotWithShape="1">
            <a:blip r:embed="rId2"/>
            <a:srcRect l="1416" t="3269" r="1449" b="4423"/>
            <a:stretch/>
          </p:blipFill>
          <p:spPr>
            <a:xfrm>
              <a:off x="390180" y="1398717"/>
              <a:ext cx="5485166" cy="1665587"/>
            </a:xfrm>
            <a:prstGeom prst="rect">
              <a:avLst/>
            </a:prstGeom>
          </p:spPr>
        </p:pic>
        <p:pic>
          <p:nvPicPr>
            <p:cNvPr id="7" name="図 6"/>
            <p:cNvPicPr>
              <a:picLocks noChangeAspect="1"/>
            </p:cNvPicPr>
            <p:nvPr/>
          </p:nvPicPr>
          <p:blipFill rotWithShape="1">
            <a:blip r:embed="rId3"/>
            <a:srcRect l="935" t="2155" r="786" b="2364"/>
            <a:stretch/>
          </p:blipFill>
          <p:spPr>
            <a:xfrm>
              <a:off x="390181" y="3026657"/>
              <a:ext cx="5485166" cy="2755106"/>
            </a:xfrm>
            <a:prstGeom prst="rect">
              <a:avLst/>
            </a:prstGeom>
          </p:spPr>
        </p:pic>
      </p:grpSp>
      <p:cxnSp>
        <p:nvCxnSpPr>
          <p:cNvPr id="18" name="直線矢印コネクタ 17"/>
          <p:cNvCxnSpPr/>
          <p:nvPr/>
        </p:nvCxnSpPr>
        <p:spPr>
          <a:xfrm flipH="1" flipV="1">
            <a:off x="2679700" y="1706447"/>
            <a:ext cx="4231252" cy="87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4079759" y="1841500"/>
            <a:ext cx="2820308" cy="179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33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18</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賃金・手当</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900067" y="1568210"/>
            <a:ext cx="2331017" cy="18096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がある場合は「あり」を選択し、額を記入します。その上で、「固定残業代に関する特記事項」に「時間外手当は、時間外労働の有無にかかわらず、固定残業代として支給し、〇時間を超える時間外労働は追加で支給」と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910953" y="3497039"/>
            <a:ext cx="2331017" cy="20623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額的に支払われる手当」とじゃ、毎賃金支払い時に全員に決まって支給される賃金をいいます。低額的に支払われる手当の他、家族手当、解禁手当等、個人の状態・実績に応じて支払われる手当等がある場合は、「特別に支払われる手当」に記入のうえ、「求人条件にかかる特記事項」にその内容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390180" y="1398717"/>
            <a:ext cx="5485167" cy="4383046"/>
            <a:chOff x="390180" y="1398717"/>
            <a:chExt cx="5485167" cy="4383046"/>
          </a:xfrm>
        </p:grpSpPr>
        <p:pic>
          <p:nvPicPr>
            <p:cNvPr id="3" name="図 2"/>
            <p:cNvPicPr>
              <a:picLocks noChangeAspect="1"/>
            </p:cNvPicPr>
            <p:nvPr/>
          </p:nvPicPr>
          <p:blipFill rotWithShape="1">
            <a:blip r:embed="rId2"/>
            <a:srcRect l="1416" t="3269" r="1449" b="4423"/>
            <a:stretch/>
          </p:blipFill>
          <p:spPr>
            <a:xfrm>
              <a:off x="390180" y="1398717"/>
              <a:ext cx="5485166" cy="1665587"/>
            </a:xfrm>
            <a:prstGeom prst="rect">
              <a:avLst/>
            </a:prstGeom>
          </p:spPr>
        </p:pic>
        <p:pic>
          <p:nvPicPr>
            <p:cNvPr id="7" name="図 6"/>
            <p:cNvPicPr>
              <a:picLocks noChangeAspect="1"/>
            </p:cNvPicPr>
            <p:nvPr/>
          </p:nvPicPr>
          <p:blipFill rotWithShape="1">
            <a:blip r:embed="rId3"/>
            <a:srcRect l="935" t="2155" r="786" b="2364"/>
            <a:stretch/>
          </p:blipFill>
          <p:spPr>
            <a:xfrm>
              <a:off x="390181" y="3026657"/>
              <a:ext cx="5485166" cy="2755106"/>
            </a:xfrm>
            <a:prstGeom prst="rect">
              <a:avLst/>
            </a:prstGeom>
          </p:spPr>
        </p:pic>
      </p:grpSp>
      <p:cxnSp>
        <p:nvCxnSpPr>
          <p:cNvPr id="18" name="直線矢印コネクタ 17"/>
          <p:cNvCxnSpPr/>
          <p:nvPr/>
        </p:nvCxnSpPr>
        <p:spPr>
          <a:xfrm flipH="1">
            <a:off x="5875346" y="2580629"/>
            <a:ext cx="1035606" cy="178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875346" y="3372034"/>
            <a:ext cx="1024721" cy="26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2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p>
        </p:txBody>
      </p:sp>
      <p:sp>
        <p:nvSpPr>
          <p:cNvPr id="3" name="テキスト ボックス 2"/>
          <p:cNvSpPr txBox="1"/>
          <p:nvPr/>
        </p:nvSpPr>
        <p:spPr>
          <a:xfrm>
            <a:off x="1534886" y="881739"/>
            <a:ext cx="4376057" cy="5355312"/>
          </a:xfrm>
          <a:prstGeom prst="rect">
            <a:avLst/>
          </a:prstGeom>
          <a:noFill/>
        </p:spPr>
        <p:txBody>
          <a:bodyPr wrap="square" rtlCol="0">
            <a:sp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高卒採用の基礎知識</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高卒採用の特徴</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高卒採用の注意点</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高卒採用の始め方</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高卒採用の全体像</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採用</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コンセプトの策定</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高卒採用実務</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書類関連</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求人票の書き方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高校求人推薦依頼校名簿の書き方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応募前職場見学実施予定表の書き方</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中学・高校卒就業者の就業状況報告の書き方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募集要項の作り方</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高校訪問</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応募前職場見学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面接</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内定から入社までの期間</a:t>
            </a:r>
          </a:p>
        </p:txBody>
      </p:sp>
      <p:sp>
        <p:nvSpPr>
          <p:cNvPr id="7" name="テキスト ボックス 6"/>
          <p:cNvSpPr txBox="1"/>
          <p:nvPr/>
        </p:nvSpPr>
        <p:spPr>
          <a:xfrm>
            <a:off x="6085112" y="881741"/>
            <a:ext cx="1338946" cy="5632311"/>
          </a:xfrm>
          <a:prstGeom prst="rect">
            <a:avLst/>
          </a:prstGeom>
          <a:noFill/>
        </p:spPr>
        <p:txBody>
          <a:bodyPr wrap="square" rtlCol="0">
            <a:spAutoFit/>
          </a:bodyPr>
          <a:lstStyle/>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P.3~4</a:t>
            </a: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P.5~6</a:t>
            </a: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P.8</a:t>
            </a:r>
          </a:p>
          <a:p>
            <a:pPr>
              <a:lnSpc>
                <a:spcPct val="1500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P.9</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P.11</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P.12~30</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P.31</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P.32</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P.33</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P.34</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P.36~37</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P.38~39</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P.40~41</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P.42</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0055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19</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労働時間</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900067" y="1568210"/>
            <a:ext cx="2331017" cy="47810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に通常の就業時間帯、「就業時間」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に特定の曜日の修行時間帯を記入し、「補足事項」欄に曜日を特定して注釈を記入してください。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」に標準となる一日の就業時間を記入し、「補足事項」欄にフレキシブルタイム・コアタイムの就業時間帯を記入してください。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・「裁量労働制」について、選考方法欄の「補足事項」に、例えば、「裁量労働制</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により、出退社の時刻は自由であり、〇時間勤務したものとみなす」等記入してください。また、「就業時間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」に具体的な就業時間について記入する必要はありませんが、「就業時間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」に入力する場合は、実態・目安であることを「補足事項」欄に記入してください。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5864460" y="1885347"/>
            <a:ext cx="1046492" cy="69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rotWithShape="1">
          <a:blip r:embed="rId2"/>
          <a:srcRect l="1307" t="1953" r="1178" b="2277"/>
          <a:stretch/>
        </p:blipFill>
        <p:spPr>
          <a:xfrm>
            <a:off x="408099" y="1404585"/>
            <a:ext cx="5456361" cy="2491489"/>
          </a:xfrm>
          <a:prstGeom prst="rect">
            <a:avLst/>
          </a:prstGeom>
        </p:spPr>
      </p:pic>
      <p:sp>
        <p:nvSpPr>
          <p:cNvPr id="17" name="正方形/長方形 16"/>
          <p:cNvSpPr/>
          <p:nvPr/>
        </p:nvSpPr>
        <p:spPr>
          <a:xfrm>
            <a:off x="4242091" y="4642936"/>
            <a:ext cx="2331017" cy="170633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・「変形労働時間制」について、特に指定がなければ「就業時間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」に具体的な就業時間を記入する必用はありませんが、「補足事項」欄に、例えば「変形労働制により始業は〇時～〇時、終業は〇時～〇時とし、シフト制で決定する」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一か月単位の場合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など、具体的に記入してください。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flipV="1">
            <a:off x="5859018" y="2133455"/>
            <a:ext cx="588386" cy="2509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51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20</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労働時間</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900067" y="1568210"/>
            <a:ext cx="2331017" cy="14416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協定における特別条項がある場合は「特別な事情・期間等」に、例えば、「○○とき</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は〇回を限度として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ヵ月○○時間まで、一年○○時間できる」と具体的に記入してください。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rotWithShape="1">
          <a:blip r:embed="rId2"/>
          <a:srcRect l="1307" t="1953" r="1178" b="2277"/>
          <a:stretch/>
        </p:blipFill>
        <p:spPr>
          <a:xfrm>
            <a:off x="408099" y="1404585"/>
            <a:ext cx="5456361" cy="2491489"/>
          </a:xfrm>
          <a:prstGeom prst="rect">
            <a:avLst/>
          </a:prstGeom>
        </p:spPr>
      </p:pic>
      <p:cxnSp>
        <p:nvCxnSpPr>
          <p:cNvPr id="19" name="直線矢印コネクタ 18"/>
          <p:cNvCxnSpPr/>
          <p:nvPr/>
        </p:nvCxnSpPr>
        <p:spPr>
          <a:xfrm flipH="1" flipV="1">
            <a:off x="5864460" y="3490662"/>
            <a:ext cx="1035606" cy="130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900066" y="3175229"/>
            <a:ext cx="2331017" cy="23873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・「週休二日制」欄には、下記の該当する数字に〇を記入してください。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毎週</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完全週休二日制を実施している場合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なし</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週休二日制を実施していない場合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それ以外の形態で週休二日制を実施している場合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年末年始休暇や夏季休暇など特別休暇がある場合は、「その他の記載事項」欄に記入してください。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5706836" y="2464181"/>
            <a:ext cx="1204116" cy="11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80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616" t="1361" r="1472" b="2997"/>
          <a:stretch/>
        </p:blipFill>
        <p:spPr>
          <a:xfrm>
            <a:off x="408099" y="1397284"/>
            <a:ext cx="5456361" cy="2463158"/>
          </a:xfrm>
          <a:prstGeom prst="rect">
            <a:avLst/>
          </a:prstGeom>
        </p:spPr>
      </p:pic>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21</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保険・年金・定年など</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900067" y="1568210"/>
            <a:ext cx="2331017" cy="14416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企業年金</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事業所登録の内容と異なる場合は、下記のいずれかを記入してください。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厚生年金基金</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確定拠出年金</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確定給付年金</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矢印コネクタ 18"/>
          <p:cNvCxnSpPr/>
          <p:nvPr/>
        </p:nvCxnSpPr>
        <p:spPr>
          <a:xfrm flipH="1" flipV="1">
            <a:off x="5702300" y="3763715"/>
            <a:ext cx="1197766" cy="103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900066" y="3175229"/>
            <a:ext cx="2331017" cy="203177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入居可能住宅</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ために用意している住宅が入居可能な場合に該当する項目「単身用あり」、「世帯用あり」、入居可能な住宅がない場合は「なし」を選択してください。なお、利用条件や宿舎費用などの詳細、現在利用不可能だが空きが出れば利用可能な住宅がある場合などは「求人条件にかかる特記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5702300" y="1892300"/>
            <a:ext cx="1208652" cy="68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2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22</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選考方法</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5270499" y="1325077"/>
            <a:ext cx="3960584" cy="96298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求人者が入居可能住宅を用意しない場合には「通勤」、用意した住宅に入居することを条件とするときは「住込」、雇い入れる労働者の希望があれば用意するときは「不問」に記入してください。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3918857" y="1491624"/>
            <a:ext cx="1369554" cy="45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2"/>
          <a:srcRect l="1535" t="845" r="1610"/>
          <a:stretch/>
        </p:blipFill>
        <p:spPr>
          <a:xfrm>
            <a:off x="426320" y="1397284"/>
            <a:ext cx="3492537" cy="5198931"/>
          </a:xfrm>
          <a:prstGeom prst="rect">
            <a:avLst/>
          </a:prstGeom>
          <a:ln>
            <a:solidFill>
              <a:schemeClr val="tx1"/>
            </a:solidFill>
          </a:ln>
        </p:spPr>
      </p:pic>
      <p:sp>
        <p:nvSpPr>
          <p:cNvPr id="14" name="正方形/長方形 13"/>
          <p:cNvSpPr/>
          <p:nvPr/>
        </p:nvSpPr>
        <p:spPr>
          <a:xfrm>
            <a:off x="5270499" y="2411437"/>
            <a:ext cx="3960584" cy="7762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「入社日」</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・応募可の場合、「既卒者等の入社日」欄に入社日の詳細を記入してください。なお、応募不可の場合は、「既卒者等の入社日」欄の「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随時」を選択してください。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270499" y="3311078"/>
            <a:ext cx="3960584" cy="203562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徒に応募先選定・確認の機会をできる限り与えるため、積極的な受入をお願いいたします。「応募前職場見学」の可否について、「可」を選択した場合には、「随時」又は「補足事項欄参照」を選択した場合には「補足事項」欄に詳細を記入してください。なお、応募前職場見学は、生徒が事前に職業や職場への理解を深め、適切な職業選択や、事前の理解不足による就職後の早期離職の防止を目的として行っていただくものです。このことをご理解いただき、応募前職場見学が求人者の採用選考の場とならないよう十分にご注意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270499" y="5470077"/>
            <a:ext cx="3960584" cy="88649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・選考方法において、その他に選択した場合は、詳細を「その他の選考方法」欄に記入してください。また、適性検査の具体的な検査名も、「その他の選考方法」に記入してください。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直線矢印コネクタ 19"/>
          <p:cNvCxnSpPr/>
          <p:nvPr/>
        </p:nvCxnSpPr>
        <p:spPr>
          <a:xfrm flipH="1" flipV="1">
            <a:off x="3909901" y="1889842"/>
            <a:ext cx="1378510" cy="943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2172588" y="2029641"/>
            <a:ext cx="3097912" cy="1581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2273300" y="2337695"/>
            <a:ext cx="2997199" cy="36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74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23</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選考方法</a:t>
            </a:r>
            <a:endParaRPr kumimoji="1" lang="ja-JP" altLang="en-US"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5270499" y="1325077"/>
            <a:ext cx="3960584" cy="96298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「受付期間」「選考日」</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・高校生の推薦開始期日は、推薦文書の到達が</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沖縄県については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以降となっています。また、選考開始期日は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日以降となっています。ご注意ください。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flipH="1" flipV="1">
            <a:off x="3909901" y="1695949"/>
            <a:ext cx="1378510" cy="24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2"/>
          <a:srcRect l="1535" t="845" r="1610"/>
          <a:stretch/>
        </p:blipFill>
        <p:spPr>
          <a:xfrm>
            <a:off x="426320" y="1397284"/>
            <a:ext cx="3492537" cy="5198931"/>
          </a:xfrm>
          <a:prstGeom prst="rect">
            <a:avLst/>
          </a:prstGeom>
          <a:ln>
            <a:solidFill>
              <a:schemeClr val="tx1"/>
            </a:solidFill>
          </a:ln>
        </p:spPr>
      </p:pic>
      <p:sp>
        <p:nvSpPr>
          <p:cNvPr id="14" name="正方形/長方形 13"/>
          <p:cNvSpPr/>
          <p:nvPr/>
        </p:nvSpPr>
        <p:spPr>
          <a:xfrm>
            <a:off x="5270499" y="2411436"/>
            <a:ext cx="3960584" cy="105395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「補足事項」「求人条件にかかる特記事項」</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・各欄に書ききれなかった内容や応募上の注意事項などを記入してください。また、新規学卒者の入社日について、</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日が一般的ですが、異なる場合は、「補足事項」欄に記入してください。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直線矢印コネクタ 19"/>
          <p:cNvCxnSpPr/>
          <p:nvPr/>
        </p:nvCxnSpPr>
        <p:spPr>
          <a:xfrm flipH="1">
            <a:off x="3909901" y="2833036"/>
            <a:ext cx="1378510" cy="162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964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srcRect l="907" t="1367" r="1082" b="1004"/>
          <a:stretch/>
        </p:blipFill>
        <p:spPr>
          <a:xfrm>
            <a:off x="441551" y="1402991"/>
            <a:ext cx="5064624" cy="4953584"/>
          </a:xfrm>
          <a:prstGeom prst="rect">
            <a:avLst/>
          </a:prstGeom>
        </p:spPr>
      </p:pic>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24</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083301" y="1568210"/>
            <a:ext cx="3147784" cy="28259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「企業の募集・採用に関する情報」「企業の職業能力の開発及び向上に関する取組の実施状況」「企業の職場への定着の促進に関する取組の実施状況」の欄において、それぞれで</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項目以上の情報提供</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にとどまらない積極的な情報提供をお願いします。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位を切り捨て、小数点第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位まで記入してください。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の職場能力の開発及び向上に関する取組実施状況」については、精度として就業規則や労働協約に規定されていなくても、継続的に実施しており、かつそのことが従業員に周知されていれば「あり」と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a:spLocks/>
          </p:cNvSpPr>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p>
        </p:txBody>
      </p:sp>
    </p:spTree>
    <p:extLst>
      <p:ext uri="{BB962C8B-B14F-4D97-AF65-F5344CB8AC3E}">
        <p14:creationId xmlns:p14="http://schemas.microsoft.com/office/powerpoint/2010/main" val="11251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25</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210301" y="1568210"/>
            <a:ext cx="3020784" cy="14416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新卒者のほか、新卒者と同じ採用枠で採用した既卒者など、新卒者と同等の処遇を行うものを含みます。直近で終了している事業年度を含む</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年度間についての状況を記入してください。離職者数は、各年度の採用者数のうち、記入日現在における離職者数を記入してください。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a:spLocks/>
          </p:cNvSpPr>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p>
        </p:txBody>
      </p:sp>
      <p:sp>
        <p:nvSpPr>
          <p:cNvPr id="15" name="正方形/長方形 14"/>
          <p:cNvSpPr/>
          <p:nvPr/>
        </p:nvSpPr>
        <p:spPr>
          <a:xfrm>
            <a:off x="6207577" y="3098246"/>
            <a:ext cx="3020784" cy="78795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・労働者ごとの雇い入れられてから記入日の時点までに勤続した年数を合計した値を、労働者数で割って算出します。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207577" y="3974546"/>
            <a:ext cx="3020784" cy="150573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「従業員の平均年齢」（参考値）</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・若者雇用促進法に基づく青少年雇用情報の項目ではありませんが、参考値として、記入日時点での平均年齢も可能な限り</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記入してください。平均勤続勤務年数及び平均年齢は、事業年度末時点、事業年度当初等、求人申込書記入日直近の数値と</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しても差し支えありません。</a:t>
            </a:r>
          </a:p>
        </p:txBody>
      </p:sp>
      <p:pic>
        <p:nvPicPr>
          <p:cNvPr id="23" name="図 22"/>
          <p:cNvPicPr>
            <a:picLocks noChangeAspect="1"/>
          </p:cNvPicPr>
          <p:nvPr/>
        </p:nvPicPr>
        <p:blipFill rotWithShape="1">
          <a:blip r:embed="rId2"/>
          <a:srcRect l="907" t="1367" r="1082" b="1004"/>
          <a:stretch/>
        </p:blipFill>
        <p:spPr>
          <a:xfrm>
            <a:off x="441551" y="1402991"/>
            <a:ext cx="5064624" cy="4953584"/>
          </a:xfrm>
          <a:prstGeom prst="rect">
            <a:avLst/>
          </a:prstGeom>
        </p:spPr>
      </p:pic>
      <p:cxnSp>
        <p:nvCxnSpPr>
          <p:cNvPr id="19" name="直線矢印コネクタ 18"/>
          <p:cNvCxnSpPr/>
          <p:nvPr/>
        </p:nvCxnSpPr>
        <p:spPr>
          <a:xfrm flipH="1" flipV="1">
            <a:off x="5347591" y="1568210"/>
            <a:ext cx="859986" cy="32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3110593" y="2065564"/>
            <a:ext cx="3082406" cy="1373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4392386" y="2065564"/>
            <a:ext cx="1790594" cy="2346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65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26</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210300" y="1568210"/>
            <a:ext cx="3249353" cy="96271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・具体的な対象者、内容を示してください。全ての研修の内容を書き切れない場合は、主な研修の内容のみ記入してください。</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p:cNvSpPr txBox="1">
            <a:spLocks/>
          </p:cNvSpPr>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p>
        </p:txBody>
      </p:sp>
      <p:sp>
        <p:nvSpPr>
          <p:cNvPr id="15" name="正方形/長方形 14"/>
          <p:cNvSpPr/>
          <p:nvPr/>
        </p:nvSpPr>
        <p:spPr>
          <a:xfrm>
            <a:off x="6221186" y="2619275"/>
            <a:ext cx="3238468" cy="112722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・教育訓練休暇制度、教育訓練短時間勤務制度がある場合は、その情報を含めて記入してください。他には、配置等についての配慮、始終業時刻の変更、資格取得の費用補助等もこの欄に記入してください。</a:t>
            </a:r>
          </a:p>
        </p:txBody>
      </p:sp>
      <p:sp>
        <p:nvSpPr>
          <p:cNvPr id="18" name="正方形/長方形 17"/>
          <p:cNvSpPr/>
          <p:nvPr/>
        </p:nvSpPr>
        <p:spPr>
          <a:xfrm>
            <a:off x="6221186" y="3840267"/>
            <a:ext cx="3238468" cy="112722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pic>
        <p:nvPicPr>
          <p:cNvPr id="23" name="図 22"/>
          <p:cNvPicPr>
            <a:picLocks noChangeAspect="1"/>
          </p:cNvPicPr>
          <p:nvPr/>
        </p:nvPicPr>
        <p:blipFill rotWithShape="1">
          <a:blip r:embed="rId2"/>
          <a:srcRect l="907" t="1367" r="1082" b="1004"/>
          <a:stretch/>
        </p:blipFill>
        <p:spPr>
          <a:xfrm>
            <a:off x="441551" y="1402991"/>
            <a:ext cx="5064624" cy="4953584"/>
          </a:xfrm>
          <a:prstGeom prst="rect">
            <a:avLst/>
          </a:prstGeom>
        </p:spPr>
      </p:pic>
      <p:cxnSp>
        <p:nvCxnSpPr>
          <p:cNvPr id="19" name="直線矢印コネクタ 18"/>
          <p:cNvCxnSpPr/>
          <p:nvPr/>
        </p:nvCxnSpPr>
        <p:spPr>
          <a:xfrm flipH="1">
            <a:off x="5347607" y="1897710"/>
            <a:ext cx="859970" cy="389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344884" y="2800350"/>
            <a:ext cx="848115" cy="63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344884" y="3004457"/>
            <a:ext cx="838097" cy="1407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8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27</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210300" y="1568211"/>
            <a:ext cx="3249353" cy="37467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・セルフ・キャリアドック（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キャリアコンサルティングを実施する者が企業に雇用されているかどうか、また資格の有無は問いませんが、企業内の仕組みとしてキャリアコンサルティングが実施されていることが必要です。</a:t>
            </a: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労働者の職業の選択、職業生活設計または職業能力の開発や向上に関する相談に応じ、助言や指導を行う。</a:t>
            </a: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労働者が自らのキャリアや身に付けるべき知識・能力等を確認することを通じて主体的なキャリア形成を行うことを支援するため、年齢</a:t>
            </a:r>
          </a:p>
          <a:p>
            <a:r>
              <a:rPr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就業年数、役職等の節目において定期的にキャリアコンサルティングを受ける機会を設定する仕組み。</a:t>
            </a:r>
          </a:p>
        </p:txBody>
      </p:sp>
      <p:sp>
        <p:nvSpPr>
          <p:cNvPr id="14" name="テキスト プレースホルダー 4"/>
          <p:cNvSpPr txBox="1">
            <a:spLocks/>
          </p:cNvSpPr>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p>
        </p:txBody>
      </p:sp>
      <p:pic>
        <p:nvPicPr>
          <p:cNvPr id="22" name="図 21"/>
          <p:cNvPicPr>
            <a:picLocks noChangeAspect="1"/>
          </p:cNvPicPr>
          <p:nvPr/>
        </p:nvPicPr>
        <p:blipFill rotWithShape="1">
          <a:blip r:embed="rId2"/>
          <a:srcRect l="907" t="1367" r="1082" b="1004"/>
          <a:stretch/>
        </p:blipFill>
        <p:spPr>
          <a:xfrm>
            <a:off x="441551" y="1402991"/>
            <a:ext cx="5064624" cy="4953584"/>
          </a:xfrm>
          <a:prstGeom prst="rect">
            <a:avLst/>
          </a:prstGeom>
        </p:spPr>
      </p:pic>
      <p:cxnSp>
        <p:nvCxnSpPr>
          <p:cNvPr id="19" name="直線矢印コネクタ 18"/>
          <p:cNvCxnSpPr/>
          <p:nvPr/>
        </p:nvCxnSpPr>
        <p:spPr>
          <a:xfrm flipH="1">
            <a:off x="5363936" y="2992949"/>
            <a:ext cx="846365" cy="231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4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28</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210300" y="1568211"/>
            <a:ext cx="3249353" cy="87231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・算出方法は</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p33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を参照してください。</a:t>
            </a:r>
          </a:p>
        </p:txBody>
      </p:sp>
      <p:sp>
        <p:nvSpPr>
          <p:cNvPr id="14" name="テキスト プレースホルダー 4"/>
          <p:cNvSpPr txBox="1">
            <a:spLocks/>
          </p:cNvSpPr>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p>
        </p:txBody>
      </p:sp>
      <p:sp>
        <p:nvSpPr>
          <p:cNvPr id="18" name="正方形/長方形 17"/>
          <p:cNvSpPr/>
          <p:nvPr/>
        </p:nvSpPr>
        <p:spPr>
          <a:xfrm>
            <a:off x="6207577" y="4057218"/>
            <a:ext cx="3238468" cy="115976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p>
        </p:txBody>
      </p:sp>
      <p:sp>
        <p:nvSpPr>
          <p:cNvPr id="17" name="正方形/長方形 16"/>
          <p:cNvSpPr/>
          <p:nvPr/>
        </p:nvSpPr>
        <p:spPr>
          <a:xfrm>
            <a:off x="6221186" y="2567068"/>
            <a:ext cx="3249353" cy="136360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・求人区分に関わらず、企業全体に雇用される全ての労働者に関する情報としてください。</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p>
        </p:txBody>
      </p:sp>
      <p:pic>
        <p:nvPicPr>
          <p:cNvPr id="22" name="図 21"/>
          <p:cNvPicPr>
            <a:picLocks noChangeAspect="1"/>
          </p:cNvPicPr>
          <p:nvPr/>
        </p:nvPicPr>
        <p:blipFill rotWithShape="1">
          <a:blip r:embed="rId2"/>
          <a:srcRect l="907" t="1367" r="1082" b="1004"/>
          <a:stretch/>
        </p:blipFill>
        <p:spPr>
          <a:xfrm>
            <a:off x="441551" y="1402991"/>
            <a:ext cx="5064624" cy="4953584"/>
          </a:xfrm>
          <a:prstGeom prst="rect">
            <a:avLst/>
          </a:prstGeom>
        </p:spPr>
      </p:pic>
      <p:cxnSp>
        <p:nvCxnSpPr>
          <p:cNvPr id="19" name="直線矢印コネクタ 18"/>
          <p:cNvCxnSpPr/>
          <p:nvPr/>
        </p:nvCxnSpPr>
        <p:spPr>
          <a:xfrm flipH="1">
            <a:off x="5110843" y="1897710"/>
            <a:ext cx="1096734" cy="2289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5208814" y="3439380"/>
            <a:ext cx="984186" cy="85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5344884" y="4411791"/>
            <a:ext cx="838098" cy="86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49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t>2</a:t>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p:blipFill>
        <p:spPr>
          <a:xfrm>
            <a:off x="8739591" y="6994623"/>
            <a:ext cx="1539606" cy="806461"/>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高卒採用の基礎知識</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basic knowledge</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188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29</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青少年雇用情報</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210300" y="1568210"/>
            <a:ext cx="3390899" cy="207116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「区分毎の情報」（本求人に対する追加の情報提供）</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・企業全体の情報のほか、求人申込みを行っている採用区分（例：学歴別（大卒／高卒）、総合職／一般職）や事業所別、職種別などの情報についても、追加情報として極力記入してください。</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追加の情報については、 貴社の任意の区分の情報で構いません。</a:t>
            </a:r>
          </a:p>
        </p:txBody>
      </p:sp>
      <p:sp>
        <p:nvSpPr>
          <p:cNvPr id="14" name="テキスト プレースホルダー 4"/>
          <p:cNvSpPr txBox="1">
            <a:spLocks/>
          </p:cNvSpPr>
          <p:nvPr/>
        </p:nvSpPr>
        <p:spPr>
          <a:xfrm>
            <a:off x="539394" y="1089984"/>
            <a:ext cx="8809494" cy="3898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US" altLang="ja-JP" sz="1800" dirty="0"/>
              <a:t>※</a:t>
            </a:r>
            <a:r>
              <a:rPr lang="ja-JP" altLang="en-US" sz="1800" dirty="0"/>
              <a:t>青少年雇用情報は可能な限り全ての項目を記入していただくようお願いします。</a:t>
            </a:r>
          </a:p>
        </p:txBody>
      </p:sp>
      <p:sp>
        <p:nvSpPr>
          <p:cNvPr id="18" name="正方形/長方形 17"/>
          <p:cNvSpPr/>
          <p:nvPr/>
        </p:nvSpPr>
        <p:spPr>
          <a:xfrm>
            <a:off x="6207576" y="4057219"/>
            <a:ext cx="3393623" cy="167048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 </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・「企業（⇔区分毎）」の情報については、求人事業所を含めた企業全体の情報を記載してください。</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p>
        </p:txBody>
      </p:sp>
      <p:pic>
        <p:nvPicPr>
          <p:cNvPr id="22" name="図 21"/>
          <p:cNvPicPr>
            <a:picLocks noChangeAspect="1"/>
          </p:cNvPicPr>
          <p:nvPr/>
        </p:nvPicPr>
        <p:blipFill rotWithShape="1">
          <a:blip r:embed="rId2"/>
          <a:srcRect l="907" t="1367" r="1082" b="1004"/>
          <a:stretch/>
        </p:blipFill>
        <p:spPr>
          <a:xfrm>
            <a:off x="441551" y="1402991"/>
            <a:ext cx="5064624" cy="4953584"/>
          </a:xfrm>
          <a:prstGeom prst="rect">
            <a:avLst/>
          </a:prstGeom>
        </p:spPr>
      </p:pic>
      <p:cxnSp>
        <p:nvCxnSpPr>
          <p:cNvPr id="19" name="直線矢印コネクタ 18"/>
          <p:cNvCxnSpPr>
            <a:stCxn id="5" idx="1"/>
          </p:cNvCxnSpPr>
          <p:nvPr/>
        </p:nvCxnSpPr>
        <p:spPr>
          <a:xfrm flipH="1">
            <a:off x="5372101" y="2603791"/>
            <a:ext cx="838199" cy="218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8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求人票の書き方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30</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8" name="正方形/長方形 7"/>
          <p:cNvSpPr/>
          <p:nvPr/>
        </p:nvSpPr>
        <p:spPr>
          <a:xfrm>
            <a:off x="2434854" y="870186"/>
            <a:ext cx="5018576" cy="26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4"/>
          <p:cNvSpPr>
            <a:spLocks noGrp="1"/>
          </p:cNvSpPr>
          <p:nvPr>
            <p:ph type="body" sz="quarter" idx="13"/>
          </p:nvPr>
        </p:nvSpPr>
        <p:spPr>
          <a:xfrm>
            <a:off x="1529089" y="800348"/>
            <a:ext cx="6830105" cy="338137"/>
          </a:xfrm>
        </p:spPr>
        <p:txBody>
          <a:bodyPr/>
          <a:lstStyle/>
          <a:p>
            <a:pPr algn="ctr"/>
            <a:r>
              <a:rPr lang="ja-JP" altLang="en-US" dirty="0"/>
              <a:t>参考資料</a:t>
            </a:r>
            <a:endParaRPr lang="en-US" altLang="ja-JP" dirty="0"/>
          </a:p>
        </p:txBody>
      </p:sp>
      <p:sp>
        <p:nvSpPr>
          <p:cNvPr id="16"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
        <p:nvSpPr>
          <p:cNvPr id="5" name="正方形/長方形 4"/>
          <p:cNvSpPr/>
          <p:nvPr/>
        </p:nvSpPr>
        <p:spPr>
          <a:xfrm>
            <a:off x="628651" y="1568210"/>
            <a:ext cx="8613320" cy="263549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者については、算出対象から除いて差し支えありません。）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28651" y="4557257"/>
            <a:ext cx="8602433" cy="167048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a:t>
            </a: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ていない者については、算出対象から除いて差し支えありません。）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p>
        </p:txBody>
      </p:sp>
      <p:grpSp>
        <p:nvGrpSpPr>
          <p:cNvPr id="11" name="グループ化 10"/>
          <p:cNvGrpSpPr/>
          <p:nvPr/>
        </p:nvGrpSpPr>
        <p:grpSpPr>
          <a:xfrm>
            <a:off x="3530598" y="2498595"/>
            <a:ext cx="5003800" cy="603623"/>
            <a:chOff x="3530600" y="2310241"/>
            <a:chExt cx="5003800" cy="603623"/>
          </a:xfrm>
        </p:grpSpPr>
        <p:cxnSp>
          <p:nvCxnSpPr>
            <p:cNvPr id="9" name="直線コネクタ 8"/>
            <p:cNvCxnSpPr/>
            <p:nvPr/>
          </p:nvCxnSpPr>
          <p:spPr>
            <a:xfrm>
              <a:off x="3530600" y="2578390"/>
              <a:ext cx="5003800" cy="2540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4106331" y="2310241"/>
              <a:ext cx="3852337"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労働者ごとの一月あたりの所定外労働時間の平均値の合計</a:t>
              </a:r>
              <a:endParaRPr kumimoji="1" lang="ja-JP" altLang="en-US" sz="11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234844" y="2652254"/>
              <a:ext cx="1595309"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前事業年度の労働者数</a:t>
              </a:r>
              <a:endParaRPr kumimoji="1" lang="ja-JP" altLang="en-US" sz="1100" dirty="0">
                <a:latin typeface="メイリオ" panose="020B0604030504040204" pitchFamily="50" charset="-128"/>
                <a:ea typeface="メイリオ" panose="020B0604030504040204" pitchFamily="50" charset="-128"/>
              </a:endParaRPr>
            </a:p>
          </p:txBody>
        </p:sp>
      </p:grpSp>
      <p:grpSp>
        <p:nvGrpSpPr>
          <p:cNvPr id="13" name="グループ化 12"/>
          <p:cNvGrpSpPr/>
          <p:nvPr/>
        </p:nvGrpSpPr>
        <p:grpSpPr>
          <a:xfrm>
            <a:off x="3530600" y="3544624"/>
            <a:ext cx="5003800" cy="551745"/>
            <a:chOff x="3530600" y="3299694"/>
            <a:chExt cx="5003800" cy="551745"/>
          </a:xfrm>
        </p:grpSpPr>
        <p:cxnSp>
          <p:nvCxnSpPr>
            <p:cNvPr id="15" name="直線コネクタ 14"/>
            <p:cNvCxnSpPr/>
            <p:nvPr/>
          </p:nvCxnSpPr>
          <p:spPr>
            <a:xfrm>
              <a:off x="3530600" y="3556631"/>
              <a:ext cx="5003800" cy="2540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4811651" y="3299694"/>
              <a:ext cx="244169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前事業年度の所定外労働時間の合計</a:t>
              </a:r>
              <a:endParaRPr kumimoji="1" lang="ja-JP" altLang="en-US" sz="11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626504" y="3589829"/>
              <a:ext cx="2811988"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各月</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日に在籍している労働者の延べ人数</a:t>
              </a:r>
              <a:endParaRPr kumimoji="1" lang="ja-JP" altLang="en-US" sz="1100" dirty="0">
                <a:latin typeface="メイリオ" panose="020B0604030504040204" pitchFamily="50" charset="-128"/>
                <a:ea typeface="メイリオ" panose="020B0604030504040204" pitchFamily="50" charset="-128"/>
              </a:endParaRPr>
            </a:p>
          </p:txBody>
        </p:sp>
      </p:grpSp>
      <p:sp>
        <p:nvSpPr>
          <p:cNvPr id="22" name="テキスト ボックス 21"/>
          <p:cNvSpPr txBox="1"/>
          <p:nvPr/>
        </p:nvSpPr>
        <p:spPr>
          <a:xfrm>
            <a:off x="628651" y="3183513"/>
            <a:ext cx="5404043"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月平均所定外労働時間は以下の計算方法で算出しても差し支えありません。）</a:t>
            </a:r>
            <a:endParaRPr kumimoji="1" lang="ja-JP" altLang="en-US" sz="1100" dirty="0">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3530596" y="5485901"/>
            <a:ext cx="5003800" cy="537504"/>
            <a:chOff x="3572931" y="5304617"/>
            <a:chExt cx="5003800" cy="537504"/>
          </a:xfrm>
        </p:grpSpPr>
        <p:cxnSp>
          <p:nvCxnSpPr>
            <p:cNvPr id="23" name="直線コネクタ 22"/>
            <p:cNvCxnSpPr/>
            <p:nvPr/>
          </p:nvCxnSpPr>
          <p:spPr>
            <a:xfrm>
              <a:off x="3572931" y="5553527"/>
              <a:ext cx="5003800" cy="25400"/>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4148662" y="5304617"/>
              <a:ext cx="3852337"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前事業年度の労働者ごとの年次有給休暇の取得日数の合計</a:t>
              </a:r>
              <a:endParaRPr kumimoji="1" lang="ja-JP" altLang="en-US" sz="11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277175" y="5580511"/>
              <a:ext cx="1595309"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前事業年度の労働者数</a:t>
              </a:r>
              <a:endParaRPr kumimoji="1" lang="ja-JP" altLang="en-US" sz="11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66764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283200" y="2145644"/>
            <a:ext cx="4339771" cy="1892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stretch>
            <a:fillRect/>
          </a:stretch>
        </p:blipFill>
        <p:spPr>
          <a:xfrm>
            <a:off x="5410200" y="4469386"/>
            <a:ext cx="3915853" cy="1749637"/>
          </a:xfrm>
          <a:prstGeom prst="rect">
            <a:avLst/>
          </a:prstGeom>
        </p:spPr>
      </p:pic>
      <p:sp>
        <p:nvSpPr>
          <p:cNvPr id="2" name="タイトル 1"/>
          <p:cNvSpPr>
            <a:spLocks noGrp="1"/>
          </p:cNvSpPr>
          <p:nvPr>
            <p:ph type="title"/>
          </p:nvPr>
        </p:nvSpPr>
        <p:spPr/>
        <p:txBody>
          <a:bodyPr/>
          <a:lstStyle/>
          <a:p>
            <a:r>
              <a:rPr lang="ja-JP" altLang="en-US" dirty="0"/>
              <a:t>高校求人推薦依頼校名簿の書き方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31</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pic>
        <p:nvPicPr>
          <p:cNvPr id="3" name="図 2"/>
          <p:cNvPicPr>
            <a:picLocks noChangeAspect="1"/>
          </p:cNvPicPr>
          <p:nvPr/>
        </p:nvPicPr>
        <p:blipFill>
          <a:blip r:embed="rId3"/>
          <a:stretch>
            <a:fillRect/>
          </a:stretch>
        </p:blipFill>
        <p:spPr>
          <a:xfrm>
            <a:off x="245142" y="2162301"/>
            <a:ext cx="4839366" cy="4044022"/>
          </a:xfrm>
          <a:prstGeom prst="rect">
            <a:avLst/>
          </a:prstGeom>
          <a:ln>
            <a:solidFill>
              <a:schemeClr val="bg1">
                <a:lumMod val="50000"/>
              </a:schemeClr>
            </a:solidFill>
          </a:ln>
        </p:spPr>
      </p:pic>
      <p:sp>
        <p:nvSpPr>
          <p:cNvPr id="9" name="正方形/長方形 25"/>
          <p:cNvSpPr>
            <a:spLocks noChangeArrowheads="1"/>
          </p:cNvSpPr>
          <p:nvPr/>
        </p:nvSpPr>
        <p:spPr bwMode="auto">
          <a:xfrm>
            <a:off x="714828" y="964544"/>
            <a:ext cx="8501743" cy="338554"/>
          </a:xfrm>
          <a:prstGeom prst="rect">
            <a:avLst/>
          </a:prstGeom>
          <a:noFill/>
          <a:ln w="9525">
            <a:noFill/>
            <a:miter lim="800000"/>
            <a:headEnd/>
            <a:tailEnd/>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推薦依頼校がある場合＆</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校以上の場合のみ記入が必要です。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25"/>
          <p:cNvSpPr>
            <a:spLocks noChangeArrowheads="1"/>
          </p:cNvSpPr>
          <p:nvPr/>
        </p:nvSpPr>
        <p:spPr bwMode="auto">
          <a:xfrm>
            <a:off x="752928" y="1345544"/>
            <a:ext cx="8501743" cy="338554"/>
          </a:xfrm>
          <a:prstGeom prst="rect">
            <a:avLst/>
          </a:prstGeom>
          <a:noFill/>
          <a:ln w="9525">
            <a:noFill/>
            <a:miter lim="800000"/>
            <a:headEnd/>
            <a:tailEnd/>
          </a:ln>
        </p:spPr>
        <p:txBody>
          <a:bodyPr wrap="square">
            <a:spAutoFit/>
          </a:bodyPr>
          <a:lstStyle/>
          <a:p>
            <a:pPr algn="ct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推薦依頼校画</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校以下の場合には、提出は不要です。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6997700" y="4672944"/>
            <a:ext cx="2269671" cy="261610"/>
          </a:xfrm>
          <a:prstGeom prst="rect">
            <a:avLst/>
          </a:prstGeom>
          <a:noFill/>
          <a:ln w="9525">
            <a:noFill/>
            <a:miter lim="800000"/>
            <a:headEnd/>
            <a:tailEnd/>
          </a:ln>
        </p:spPr>
        <p:txBody>
          <a:bodyPr wrap="square">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「別紙に記載」</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25"/>
          <p:cNvSpPr>
            <a:spLocks noChangeArrowheads="1"/>
          </p:cNvSpPr>
          <p:nvPr/>
        </p:nvSpPr>
        <p:spPr bwMode="auto">
          <a:xfrm>
            <a:off x="5334000" y="4177644"/>
            <a:ext cx="4339771" cy="276999"/>
          </a:xfrm>
          <a:prstGeom prst="rect">
            <a:avLst/>
          </a:prstGeom>
          <a:noFill/>
          <a:ln w="9525">
            <a:noFill/>
            <a:miter lim="800000"/>
            <a:headEnd/>
            <a:tailEnd/>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高以上の場合の</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欄の記入方法▼</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25"/>
          <p:cNvSpPr>
            <a:spLocks noChangeArrowheads="1"/>
          </p:cNvSpPr>
          <p:nvPr/>
        </p:nvSpPr>
        <p:spPr bwMode="auto">
          <a:xfrm>
            <a:off x="5283200" y="2183744"/>
            <a:ext cx="4339771" cy="1892826"/>
          </a:xfrm>
          <a:prstGeom prst="rect">
            <a:avLst/>
          </a:prstGeom>
          <a:noFill/>
          <a:ln w="9525">
            <a:noFill/>
            <a:miter lim="800000"/>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推薦依頼（指定校求人）とは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高卒の求人には、募集の仕方が二つあります。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募集先の高校を指定して求人を出す</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指定校求人</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と、高校を指定せず、どこの高校からも応募できる</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公開求人</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とがあります。指定校求人の場合は、求人票に、どこの高校に何名の推薦依頼をしているか、が記載されています。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指定校求人で募集をかけても生徒が集まる保障はないので、特段の理由がない限りは、公開求人で募集をするのが一般的です。</a:t>
            </a:r>
            <a:endParaRPr lang="en-US" altLang="ja-JP"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25"/>
          <p:cNvSpPr>
            <a:spLocks noChangeArrowheads="1"/>
          </p:cNvSpPr>
          <p:nvPr/>
        </p:nvSpPr>
        <p:spPr bwMode="auto">
          <a:xfrm>
            <a:off x="546100" y="1878944"/>
            <a:ext cx="4339771" cy="276999"/>
          </a:xfrm>
          <a:prstGeom prst="rect">
            <a:avLst/>
          </a:prstGeom>
          <a:noFill/>
          <a:ln w="9525">
            <a:noFill/>
            <a:miter lim="800000"/>
            <a:headEnd/>
            <a:tailEnd/>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▼記入例▼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Tree>
    <p:extLst>
      <p:ext uri="{BB962C8B-B14F-4D97-AF65-F5344CB8AC3E}">
        <p14:creationId xmlns:p14="http://schemas.microsoft.com/office/powerpoint/2010/main" val="2434582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68900" y="2183744"/>
            <a:ext cx="4339771" cy="1530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応募前職場見学実施予定表の書き方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32</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9" name="正方形/長方形 25"/>
          <p:cNvSpPr>
            <a:spLocks noChangeArrowheads="1"/>
          </p:cNvSpPr>
          <p:nvPr/>
        </p:nvSpPr>
        <p:spPr bwMode="auto">
          <a:xfrm>
            <a:off x="714828" y="1205844"/>
            <a:ext cx="8501743" cy="338554"/>
          </a:xfrm>
          <a:prstGeom prst="rect">
            <a:avLst/>
          </a:prstGeom>
          <a:noFill/>
          <a:ln w="9525">
            <a:noFill/>
            <a:miter lim="800000"/>
            <a:headEnd/>
            <a:tailEnd/>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応募前職場見学を実施しない、あるいは随時受入可能な場合には記入不要です。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25"/>
          <p:cNvSpPr>
            <a:spLocks noChangeArrowheads="1"/>
          </p:cNvSpPr>
          <p:nvPr/>
        </p:nvSpPr>
        <p:spPr bwMode="auto">
          <a:xfrm>
            <a:off x="7048500" y="5092044"/>
            <a:ext cx="2726871" cy="600164"/>
          </a:xfrm>
          <a:prstGeom prst="rect">
            <a:avLst/>
          </a:prstGeom>
          <a:noFill/>
          <a:ln w="9525">
            <a:noFill/>
            <a:miter lim="800000"/>
            <a:headEnd/>
            <a:tailEnd/>
          </a:ln>
        </p:spPr>
        <p:txBody>
          <a:bodyPr wrap="square">
            <a:spAutoFit/>
          </a:bodyPr>
          <a:lstStyle/>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欄「選考」（</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枚目）にある</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「応募前職場見学」の部分の</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該当箇所にチェックを入れましょう。</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25"/>
          <p:cNvSpPr>
            <a:spLocks noChangeArrowheads="1"/>
          </p:cNvSpPr>
          <p:nvPr/>
        </p:nvSpPr>
        <p:spPr bwMode="auto">
          <a:xfrm>
            <a:off x="5168900" y="2221844"/>
            <a:ext cx="4339771" cy="1492716"/>
          </a:xfrm>
          <a:prstGeom prst="rect">
            <a:avLst/>
          </a:prstGeom>
          <a:noFill/>
          <a:ln w="9525">
            <a:noFill/>
            <a:miter lim="800000"/>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応募前職場見学とは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学生の就職に関する理解を深め、適正な職業選択を促すことにより早期離職を予防することが目的です。このため、</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採用選考と解される行為（書類を集める、生徒本人の状況を聴取するなど）は行ってはいけないルールとなっています。</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また、多くの高校生が参加できるように、受入時期は生徒の夏休み期間中にするなどの配慮が必要になります。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25"/>
          <p:cNvSpPr>
            <a:spLocks noChangeArrowheads="1"/>
          </p:cNvSpPr>
          <p:nvPr/>
        </p:nvSpPr>
        <p:spPr bwMode="auto">
          <a:xfrm>
            <a:off x="546100" y="1878944"/>
            <a:ext cx="4339771" cy="276999"/>
          </a:xfrm>
          <a:prstGeom prst="rect">
            <a:avLst/>
          </a:prstGeom>
          <a:noFill/>
          <a:ln w="9525">
            <a:noFill/>
            <a:miter lim="800000"/>
            <a:headEnd/>
            <a:tailEnd/>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▼記入例▼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714828" y="2145644"/>
            <a:ext cx="4092575" cy="4292823"/>
          </a:xfrm>
          <a:prstGeom prst="rect">
            <a:avLst/>
          </a:prstGeom>
        </p:spPr>
      </p:pic>
      <p:pic>
        <p:nvPicPr>
          <p:cNvPr id="8" name="図 7"/>
          <p:cNvPicPr>
            <a:picLocks noChangeAspect="1"/>
          </p:cNvPicPr>
          <p:nvPr/>
        </p:nvPicPr>
        <p:blipFill>
          <a:blip r:embed="rId3"/>
          <a:stretch>
            <a:fillRect/>
          </a:stretch>
        </p:blipFill>
        <p:spPr>
          <a:xfrm>
            <a:off x="5091922" y="3910281"/>
            <a:ext cx="1829578" cy="1900218"/>
          </a:xfrm>
          <a:prstGeom prst="rect">
            <a:avLst/>
          </a:prstGeom>
        </p:spPr>
      </p:pic>
      <p:sp>
        <p:nvSpPr>
          <p:cNvPr id="18" name="正方形/長方形 17"/>
          <p:cNvSpPr/>
          <p:nvPr/>
        </p:nvSpPr>
        <p:spPr>
          <a:xfrm>
            <a:off x="5346699" y="5378450"/>
            <a:ext cx="1530351" cy="4299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38600" y="2018966"/>
            <a:ext cx="684330" cy="15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Tree>
    <p:extLst>
      <p:ext uri="{BB962C8B-B14F-4D97-AF65-F5344CB8AC3E}">
        <p14:creationId xmlns:p14="http://schemas.microsoft.com/office/powerpoint/2010/main" val="10272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中学・高校卒就業者の就業状況報告の書き方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33</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9" name="正方形/長方形 25"/>
          <p:cNvSpPr>
            <a:spLocks noChangeArrowheads="1"/>
          </p:cNvSpPr>
          <p:nvPr/>
        </p:nvSpPr>
        <p:spPr bwMode="auto">
          <a:xfrm>
            <a:off x="714828" y="977244"/>
            <a:ext cx="8501743" cy="338554"/>
          </a:xfrm>
          <a:prstGeom prst="rect">
            <a:avLst/>
          </a:prstGeom>
          <a:noFill/>
          <a:ln w="9525">
            <a:noFill/>
            <a:miter lim="800000"/>
            <a:headEnd/>
            <a:tailEnd/>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過去に採用した新卒者の就業状況をハローワークが把握するための文章です。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2"/>
          <a:stretch>
            <a:fillRect/>
          </a:stretch>
        </p:blipFill>
        <p:spPr>
          <a:xfrm>
            <a:off x="530450" y="1510211"/>
            <a:ext cx="3279549" cy="4649461"/>
          </a:xfrm>
          <a:prstGeom prst="rect">
            <a:avLst/>
          </a:prstGeom>
          <a:ln>
            <a:solidFill>
              <a:schemeClr val="bg1">
                <a:lumMod val="50000"/>
              </a:schemeClr>
            </a:solidFill>
          </a:ln>
        </p:spPr>
      </p:pic>
      <p:pic>
        <p:nvPicPr>
          <p:cNvPr id="3" name="図 2"/>
          <p:cNvPicPr>
            <a:picLocks noChangeAspect="1"/>
          </p:cNvPicPr>
          <p:nvPr/>
        </p:nvPicPr>
        <p:blipFill>
          <a:blip r:embed="rId3"/>
          <a:stretch>
            <a:fillRect/>
          </a:stretch>
        </p:blipFill>
        <p:spPr>
          <a:xfrm>
            <a:off x="4024527" y="3735412"/>
            <a:ext cx="5549458" cy="2424260"/>
          </a:xfrm>
          <a:prstGeom prst="rect">
            <a:avLst/>
          </a:prstGeom>
        </p:spPr>
      </p:pic>
      <p:sp>
        <p:nvSpPr>
          <p:cNvPr id="21" name="正方形/長方形 25"/>
          <p:cNvSpPr>
            <a:spLocks noChangeArrowheads="1"/>
          </p:cNvSpPr>
          <p:nvPr/>
        </p:nvSpPr>
        <p:spPr bwMode="auto">
          <a:xfrm>
            <a:off x="4394200" y="1713844"/>
            <a:ext cx="4809671" cy="523220"/>
          </a:xfrm>
          <a:prstGeom prst="rect">
            <a:avLst/>
          </a:prstGeom>
          <a:noFill/>
          <a:ln w="9525">
            <a:noFill/>
            <a:miter lim="800000"/>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採用者が０人の場合（採用していない場合）には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０人と記入してご提出ください。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4022497" y="2369351"/>
            <a:ext cx="5705475" cy="1158495"/>
          </a:xfrm>
          <a:prstGeom prst="rect">
            <a:avLst/>
          </a:prstGeom>
        </p:spPr>
      </p:pic>
      <p:sp>
        <p:nvSpPr>
          <p:cNvPr id="10" name="テキスト プレースホルダー 4"/>
          <p:cNvSpPr txBox="1">
            <a:spLocks/>
          </p:cNvSpPr>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Tree>
    <p:extLst>
      <p:ext uri="{BB962C8B-B14F-4D97-AF65-F5344CB8AC3E}">
        <p14:creationId xmlns:p14="http://schemas.microsoft.com/office/powerpoint/2010/main" val="2071505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534096" y="3542644"/>
            <a:ext cx="3825804" cy="2172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募集要項の作り方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34</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9" name="正方形/長方形 25"/>
          <p:cNvSpPr>
            <a:spLocks noChangeArrowheads="1"/>
          </p:cNvSpPr>
          <p:nvPr/>
        </p:nvSpPr>
        <p:spPr bwMode="auto">
          <a:xfrm>
            <a:off x="714828" y="1205844"/>
            <a:ext cx="8501743" cy="738664"/>
          </a:xfrm>
          <a:prstGeom prst="rect">
            <a:avLst/>
          </a:prstGeom>
          <a:noFill/>
          <a:ln w="9525">
            <a:noFill/>
            <a:miter lim="800000"/>
            <a:headEnd/>
            <a:tailEnd/>
          </a:ln>
        </p:spPr>
        <p:txBody>
          <a:bodyPr wrap="square">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求人票の内容の不足事項を補完するために各事業所で作成・提出してもよい文書です。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作成・提出の義務はありません。</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5"/>
          <p:cNvSpPr>
            <a:spLocks noChangeArrowheads="1"/>
          </p:cNvSpPr>
          <p:nvPr/>
        </p:nvSpPr>
        <p:spPr bwMode="auto">
          <a:xfrm>
            <a:off x="5624808" y="2324395"/>
            <a:ext cx="3972763" cy="1034899"/>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作成の注意点</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・求人票記載の内容と矛盾しないこと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・誇大な表現を使用しないこと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25"/>
          <p:cNvSpPr>
            <a:spLocks noChangeArrowheads="1"/>
          </p:cNvSpPr>
          <p:nvPr/>
        </p:nvSpPr>
        <p:spPr bwMode="auto">
          <a:xfrm rot="20973626">
            <a:off x="857290" y="3245713"/>
            <a:ext cx="3995622" cy="1323439"/>
          </a:xfrm>
          <a:prstGeom prst="rect">
            <a:avLst/>
          </a:prstGeom>
          <a:noFill/>
          <a:ln w="9525">
            <a:noFill/>
            <a:miter lim="800000"/>
            <a:headEnd/>
            <a:tailEnd/>
          </a:ln>
        </p:spPr>
        <p:txBody>
          <a:bodyPr wrap="square">
            <a:spAutoFit/>
          </a:bodyPr>
          <a:lstStyle/>
          <a:p>
            <a:pPr algn="ctr"/>
            <a:r>
              <a:rPr lang="en-US" altLang="ja-JP" sz="8000" b="1" dirty="0">
                <a:solidFill>
                  <a:schemeClr val="bg1"/>
                </a:solidFill>
                <a:latin typeface="Segoe UI" panose="020B0502040204020203" pitchFamily="34" charset="0"/>
                <a:ea typeface="Segoe UI" panose="020B0502040204020203" pitchFamily="34" charset="0"/>
                <a:cs typeface="Segoe UI" panose="020B0502040204020203" pitchFamily="34" charset="0"/>
              </a:rPr>
              <a:t>Sample</a:t>
            </a:r>
          </a:p>
        </p:txBody>
      </p:sp>
      <p:sp>
        <p:nvSpPr>
          <p:cNvPr id="13" name="正方形/長方形 25"/>
          <p:cNvSpPr>
            <a:spLocks noChangeArrowheads="1"/>
          </p:cNvSpPr>
          <p:nvPr/>
        </p:nvSpPr>
        <p:spPr bwMode="auto">
          <a:xfrm>
            <a:off x="5624808" y="3556295"/>
            <a:ext cx="3972763" cy="2031325"/>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内容の例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・仕事内容に関する写真</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・自社商品や工場に関する図や写真</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・業績数値の推移、グラフ</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・研修内容の図表</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・福利厚生、社内イベントについての説明</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2" descr="「船井総研 パンフレット」の画像検索結果"/>
          <p:cNvPicPr>
            <a:picLocks noChangeAspect="1" noChangeArrowheads="1"/>
          </p:cNvPicPr>
          <p:nvPr/>
        </p:nvPicPr>
        <p:blipFill rotWithShape="1">
          <a:blip r:embed="rId2">
            <a:extLst>
              <a:ext uri="{28A0092B-C50C-407E-A947-70E740481C1C}">
                <a14:useLocalDpi xmlns:a14="http://schemas.microsoft.com/office/drawing/2010/main" val="0"/>
              </a:ext>
            </a:extLst>
          </a:blip>
          <a:srcRect b="18147"/>
          <a:stretch/>
        </p:blipFill>
        <p:spPr bwMode="auto">
          <a:xfrm>
            <a:off x="798756" y="2552299"/>
            <a:ext cx="4405101" cy="360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1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35</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7" name="テキスト プレースホルダー 4"/>
          <p:cNvSpPr>
            <a:spLocks noGrp="1"/>
          </p:cNvSpPr>
          <p:nvPr>
            <p:ph type="body" sz="quarter" idx="13"/>
          </p:nvPr>
        </p:nvSpPr>
        <p:spPr>
          <a:xfrm>
            <a:off x="463323" y="913721"/>
            <a:ext cx="6830105" cy="338137"/>
          </a:xfrm>
        </p:spPr>
        <p:txBody>
          <a:bodyPr/>
          <a:lstStyle/>
          <a:p>
            <a:r>
              <a:rPr kumimoji="1" lang="ja-JP" altLang="en-US" dirty="0"/>
              <a:t>■ 高校訪問を実施する理由</a:t>
            </a:r>
          </a:p>
        </p:txBody>
      </p:sp>
      <p:sp>
        <p:nvSpPr>
          <p:cNvPr id="8" name="正方形/長方形 25"/>
          <p:cNvSpPr>
            <a:spLocks noChangeArrowheads="1"/>
          </p:cNvSpPr>
          <p:nvPr/>
        </p:nvSpPr>
        <p:spPr bwMode="auto">
          <a:xfrm>
            <a:off x="511628" y="1459844"/>
            <a:ext cx="8501743" cy="400110"/>
          </a:xfrm>
          <a:prstGeom prst="rect">
            <a:avLst/>
          </a:prstGeom>
          <a:noFill/>
          <a:ln w="9525">
            <a:noFill/>
            <a:miter lim="800000"/>
            <a:headEnd/>
            <a:tailEnd/>
          </a:ln>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目的１．学校との関係を作り、生徒を</a:t>
            </a:r>
            <a:r>
              <a:rPr lang="ja-JP" altLang="en-US" sz="2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応募前職場見学へ誘導</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25"/>
          <p:cNvSpPr>
            <a:spLocks noChangeArrowheads="1"/>
          </p:cNvSpPr>
          <p:nvPr/>
        </p:nvSpPr>
        <p:spPr bwMode="auto">
          <a:xfrm>
            <a:off x="511628" y="2485857"/>
            <a:ext cx="8663129" cy="400110"/>
          </a:xfrm>
          <a:prstGeom prst="rect">
            <a:avLst/>
          </a:prstGeom>
          <a:noFill/>
          <a:ln w="9525">
            <a:noFill/>
            <a:miter lim="800000"/>
            <a:headEnd/>
            <a:tailEnd/>
          </a:ln>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目的２．</a:t>
            </a:r>
            <a:r>
              <a:rPr lang="ja-JP" altLang="en-US" sz="2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進路指導室とのパイプ作り</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による採用活動の安定化</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a:spLocks noChangeArrowheads="1"/>
          </p:cNvSpPr>
          <p:nvPr/>
        </p:nvSpPr>
        <p:spPr bwMode="auto">
          <a:xfrm>
            <a:off x="1234922" y="1943281"/>
            <a:ext cx="8353425" cy="338554"/>
          </a:xfrm>
          <a:prstGeom prst="rect">
            <a:avLst/>
          </a:prstGeom>
          <a:noFill/>
          <a:ln w="9525">
            <a:noFill/>
            <a:miter lim="800000"/>
            <a:headEnd/>
            <a:tailEnd/>
          </a:ln>
        </p:spPr>
        <p:txBody>
          <a:bodyPr>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・まずは信頼関係の構築。ゴールは「応募前職場見学」へ生徒を誘導すること</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1228100" y="2924093"/>
            <a:ext cx="8353425" cy="584775"/>
          </a:xfrm>
          <a:prstGeom prst="rect">
            <a:avLst/>
          </a:prstGeom>
          <a:noFill/>
          <a:ln w="9525">
            <a:noFill/>
            <a:miter lim="800000"/>
            <a:headEnd/>
            <a:tailEnd/>
          </a:ln>
        </p:spPr>
        <p:txBody>
          <a:bodyPr>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・進路指導室とのパイプを作ることで、毎年継続的に学生を紹介してもらえるようになる。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・関係性を構築することで学内イベントへの参加、自社単独説明会の開催が可能となる。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3" descr="C:\Users\F2367\Desktop\245883.jpg"/>
          <p:cNvPicPr>
            <a:picLocks noChangeAspect="1" noChangeArrowheads="1"/>
          </p:cNvPicPr>
          <p:nvPr/>
        </p:nvPicPr>
        <p:blipFill>
          <a:blip r:embed="rId2" cstate="print"/>
          <a:srcRect/>
          <a:stretch>
            <a:fillRect/>
          </a:stretch>
        </p:blipFill>
        <p:spPr bwMode="auto">
          <a:xfrm>
            <a:off x="5817223" y="4235596"/>
            <a:ext cx="2412375" cy="1809139"/>
          </a:xfrm>
          <a:prstGeom prst="rect">
            <a:avLst/>
          </a:prstGeom>
          <a:noFill/>
        </p:spPr>
      </p:pic>
      <p:pic>
        <p:nvPicPr>
          <p:cNvPr id="15" name="Picture 4" descr="C:\Users\F2367\Desktop\学校の先生.png"/>
          <p:cNvPicPr>
            <a:picLocks noChangeAspect="1" noChangeArrowheads="1"/>
          </p:cNvPicPr>
          <p:nvPr/>
        </p:nvPicPr>
        <p:blipFill>
          <a:blip r:embed="rId3" cstate="print"/>
          <a:srcRect/>
          <a:stretch>
            <a:fillRect/>
          </a:stretch>
        </p:blipFill>
        <p:spPr bwMode="auto">
          <a:xfrm>
            <a:off x="1845548" y="4235596"/>
            <a:ext cx="2370403" cy="1777802"/>
          </a:xfrm>
          <a:prstGeom prst="rect">
            <a:avLst/>
          </a:prstGeom>
          <a:noFill/>
        </p:spPr>
      </p:pic>
    </p:spTree>
    <p:extLst>
      <p:ext uri="{BB962C8B-B14F-4D97-AF65-F5344CB8AC3E}">
        <p14:creationId xmlns:p14="http://schemas.microsoft.com/office/powerpoint/2010/main" val="3699169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36</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14" name="正方形/長方形 13"/>
          <p:cNvSpPr/>
          <p:nvPr/>
        </p:nvSpPr>
        <p:spPr>
          <a:xfrm>
            <a:off x="528638"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4"/>
          <p:cNvSpPr>
            <a:spLocks noGrp="1"/>
          </p:cNvSpPr>
          <p:nvPr>
            <p:ph type="body" sz="quarter" idx="13"/>
          </p:nvPr>
        </p:nvSpPr>
        <p:spPr>
          <a:xfrm>
            <a:off x="463323" y="913721"/>
            <a:ext cx="6830105" cy="338137"/>
          </a:xfrm>
        </p:spPr>
        <p:txBody>
          <a:bodyPr/>
          <a:lstStyle/>
          <a:p>
            <a:r>
              <a:rPr kumimoji="1" lang="ja-JP" altLang="en-US" dirty="0"/>
              <a:t>■ ターゲットとなる高校を選定する</a:t>
            </a:r>
          </a:p>
        </p:txBody>
      </p:sp>
      <p:sp>
        <p:nvSpPr>
          <p:cNvPr id="16" name="正方形/長方形 25"/>
          <p:cNvSpPr>
            <a:spLocks noChangeArrowheads="1"/>
          </p:cNvSpPr>
          <p:nvPr/>
        </p:nvSpPr>
        <p:spPr bwMode="auto">
          <a:xfrm>
            <a:off x="576945" y="1557814"/>
            <a:ext cx="8512628" cy="400110"/>
          </a:xfrm>
          <a:prstGeom prst="rect">
            <a:avLst/>
          </a:prstGeom>
          <a:noFill/>
          <a:ln w="9525">
            <a:noFill/>
            <a:miter lim="800000"/>
            <a:headEnd/>
            <a:tailEnd/>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ターゲット高校　＝　応募の見込みが高く、重点的に攻めるべき高校</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1"/>
          <p:cNvPicPr>
            <a:picLocks noChangeAspect="1" noChangeArrowheads="1"/>
          </p:cNvPicPr>
          <p:nvPr/>
        </p:nvPicPr>
        <p:blipFill>
          <a:blip r:embed="rId2" cstate="print"/>
          <a:srcRect/>
          <a:stretch>
            <a:fillRect/>
          </a:stretch>
        </p:blipFill>
        <p:spPr bwMode="auto">
          <a:xfrm>
            <a:off x="5747655" y="2164136"/>
            <a:ext cx="1872345" cy="2135486"/>
          </a:xfrm>
          <a:prstGeom prst="rect">
            <a:avLst/>
          </a:prstGeom>
          <a:noFill/>
          <a:ln w="9525">
            <a:noFill/>
            <a:miter lim="800000"/>
            <a:headEnd/>
            <a:tailEnd/>
          </a:ln>
        </p:spPr>
      </p:pic>
      <p:sp>
        <p:nvSpPr>
          <p:cNvPr id="18" name="正方形/長方形 25"/>
          <p:cNvSpPr>
            <a:spLocks noChangeArrowheads="1"/>
          </p:cNvSpPr>
          <p:nvPr/>
        </p:nvSpPr>
        <p:spPr bwMode="auto">
          <a:xfrm>
            <a:off x="489857" y="2385132"/>
            <a:ext cx="5867400" cy="3862596"/>
          </a:xfrm>
          <a:prstGeom prst="rect">
            <a:avLst/>
          </a:prstGeom>
          <a:noFill/>
          <a:ln w="9525">
            <a:noFill/>
            <a:miter lim="800000"/>
            <a:headEnd/>
            <a:tailEnd/>
          </a:ln>
        </p:spPr>
        <p:txBody>
          <a:bodyPr wrap="square">
            <a:spAutoFit/>
          </a:bodyPr>
          <a:lstStyle/>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①物理的な距離が近い高校</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→高校生</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保護者</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が就職先を選ぶとき</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「自宅からの距離」が重要な評価点となる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②既存社員の出身高校</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OG</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が活躍していると就職課からの印象も良い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（社員はできれば若手が好ましい）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③就職率が高い普通科高校</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→商業・工業高校は競合が多く採用実績がないと困難</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就職率は「高卒就職情報</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提供サービス」で調査可能</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Picture 2" descr="ããã¤ã³ã ç´ æãã®ç»åæ¤ç´¢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8935">
            <a:off x="389432" y="1315667"/>
            <a:ext cx="410243" cy="445010"/>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p:cNvPicPr>
            <a:picLocks noChangeAspect="1"/>
          </p:cNvPicPr>
          <p:nvPr/>
        </p:nvPicPr>
        <p:blipFill>
          <a:blip r:embed="rId4"/>
          <a:stretch>
            <a:fillRect/>
          </a:stretch>
        </p:blipFill>
        <p:spPr>
          <a:xfrm>
            <a:off x="6901541" y="3995600"/>
            <a:ext cx="2634343" cy="2252128"/>
          </a:xfrm>
          <a:prstGeom prst="rect">
            <a:avLst/>
          </a:prstGeom>
        </p:spPr>
      </p:pic>
    </p:spTree>
    <p:extLst>
      <p:ext uri="{BB962C8B-B14F-4D97-AF65-F5344CB8AC3E}">
        <p14:creationId xmlns:p14="http://schemas.microsoft.com/office/powerpoint/2010/main" val="3016170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37</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13" name="正方形/長方形 12"/>
          <p:cNvSpPr/>
          <p:nvPr/>
        </p:nvSpPr>
        <p:spPr>
          <a:xfrm>
            <a:off x="5176836" y="3551573"/>
            <a:ext cx="4544102" cy="1986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1810" y="3551574"/>
            <a:ext cx="4544102" cy="1986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4"/>
          <p:cNvSpPr>
            <a:spLocks noGrp="1"/>
          </p:cNvSpPr>
          <p:nvPr>
            <p:ph type="body" sz="quarter" idx="13"/>
          </p:nvPr>
        </p:nvSpPr>
        <p:spPr>
          <a:xfrm>
            <a:off x="463323" y="913721"/>
            <a:ext cx="6830105" cy="338137"/>
          </a:xfrm>
        </p:spPr>
        <p:txBody>
          <a:bodyPr/>
          <a:lstStyle/>
          <a:p>
            <a:r>
              <a:rPr kumimoji="1" lang="ja-JP" altLang="en-US" dirty="0"/>
              <a:t>■ 高校訪問時のポイント</a:t>
            </a:r>
          </a:p>
        </p:txBody>
      </p:sp>
      <p:sp>
        <p:nvSpPr>
          <p:cNvPr id="23" name="正方形/長方形 22"/>
          <p:cNvSpPr/>
          <p:nvPr/>
        </p:nvSpPr>
        <p:spPr>
          <a:xfrm>
            <a:off x="593954"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5"/>
          <p:cNvSpPr>
            <a:spLocks noChangeArrowheads="1"/>
          </p:cNvSpPr>
          <p:nvPr/>
        </p:nvSpPr>
        <p:spPr bwMode="auto">
          <a:xfrm>
            <a:off x="642261" y="1557814"/>
            <a:ext cx="8512628" cy="400110"/>
          </a:xfrm>
          <a:prstGeom prst="rect">
            <a:avLst/>
          </a:prstGeom>
          <a:noFill/>
          <a:ln w="9525">
            <a:noFill/>
            <a:miter lim="800000"/>
            <a:headEnd/>
            <a:tailEnd/>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高校訪問は最低でも各校２回ずつ、時期を考えて訪問すること</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 descr="ããã¤ã³ã ç´ æ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8935">
            <a:off x="454748" y="1315667"/>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478972" y="2166255"/>
            <a:ext cx="4223658" cy="4572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求人票公開前（～</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5170711" y="2166254"/>
            <a:ext cx="4223658" cy="4572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求人票公開後（</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5"/>
          <p:cNvSpPr>
            <a:spLocks noChangeArrowheads="1"/>
          </p:cNvSpPr>
          <p:nvPr/>
        </p:nvSpPr>
        <p:spPr bwMode="auto">
          <a:xfrm>
            <a:off x="500743" y="2787895"/>
            <a:ext cx="4191002" cy="646331"/>
          </a:xfrm>
          <a:prstGeom prst="rect">
            <a:avLst/>
          </a:prstGeom>
          <a:noFill/>
          <a:ln w="9525">
            <a:noFill/>
            <a:miter lim="800000"/>
            <a:headEnd/>
            <a:tailEnd/>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小目標：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就職状況の情報収集・自社の印象付け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5"/>
          <p:cNvSpPr>
            <a:spLocks noChangeArrowheads="1"/>
          </p:cNvSpPr>
          <p:nvPr/>
        </p:nvSpPr>
        <p:spPr bwMode="auto">
          <a:xfrm>
            <a:off x="337452" y="3506348"/>
            <a:ext cx="4452260" cy="2031325"/>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・直近数年での就職希望者数、内定状況は？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・職場見学やインターンシップは実施しているか？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・生徒はいつ頃から就職先を検討しはじめるのか？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・進路ガイダンスはいつか？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・どんな求人が多いのか？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・先生と生徒は企業側のどんな情報を欲しているか？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5"/>
          <p:cNvSpPr>
            <a:spLocks noChangeArrowheads="1"/>
          </p:cNvSpPr>
          <p:nvPr/>
        </p:nvSpPr>
        <p:spPr bwMode="auto">
          <a:xfrm>
            <a:off x="5170711" y="2787895"/>
            <a:ext cx="4191002" cy="646331"/>
          </a:xfrm>
          <a:prstGeom prst="rect">
            <a:avLst/>
          </a:prstGeom>
          <a:noFill/>
          <a:ln w="9525">
            <a:noFill/>
            <a:miter lim="800000"/>
            <a:headEnd/>
            <a:tailEnd/>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小目標：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職場見学への誘導・自社の印象付け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25"/>
          <p:cNvSpPr>
            <a:spLocks noChangeArrowheads="1"/>
          </p:cNvSpPr>
          <p:nvPr/>
        </p:nvSpPr>
        <p:spPr bwMode="auto">
          <a:xfrm>
            <a:off x="141512" y="5574632"/>
            <a:ext cx="4724400" cy="584775"/>
          </a:xfrm>
          <a:prstGeom prst="rect">
            <a:avLst/>
          </a:prstGeom>
          <a:noFill/>
          <a:ln w="9525">
            <a:noFill/>
            <a:miter lim="800000"/>
            <a:headEnd/>
            <a:tailEnd/>
          </a:ln>
        </p:spPr>
        <p:txBody>
          <a:bodyPr wrap="square">
            <a:spAutoFit/>
          </a:bodyPr>
          <a:lstStyle/>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毎年同じ質問でも</a:t>
            </a:r>
            <a:r>
              <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1600" b="1" dirty="0" err="1">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担当が変わる可能性もあるので訪問しておく</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25"/>
          <p:cNvSpPr>
            <a:spLocks noChangeArrowheads="1"/>
          </p:cNvSpPr>
          <p:nvPr/>
        </p:nvSpPr>
        <p:spPr bwMode="auto">
          <a:xfrm>
            <a:off x="5159823" y="3506348"/>
            <a:ext cx="4452260" cy="2031325"/>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・求人票を提出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・応募前職場見学の案内チラシを提出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・会社概要、沿革、事業内容、募集職種を伝える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・入社後に新人が活躍する姿、イメージを伝える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・教育体制や福利厚生をアピール</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・現３年生の就職活動の状況もヒアリングしておく</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25"/>
          <p:cNvSpPr>
            <a:spLocks noChangeArrowheads="1"/>
          </p:cNvSpPr>
          <p:nvPr/>
        </p:nvSpPr>
        <p:spPr bwMode="auto">
          <a:xfrm>
            <a:off x="5040082" y="5574632"/>
            <a:ext cx="4724400" cy="584775"/>
          </a:xfrm>
          <a:prstGeom prst="rect">
            <a:avLst/>
          </a:prstGeom>
          <a:noFill/>
          <a:ln w="9525">
            <a:noFill/>
            <a:miter lim="800000"/>
            <a:headEnd/>
            <a:tailEnd/>
          </a:ln>
        </p:spPr>
        <p:txBody>
          <a:bodyPr wrap="square">
            <a:spAutoFit/>
          </a:bodyPr>
          <a:lstStyle/>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ツールを最大限駆使してアピール！</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先方も企業のことを知りたがっている</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6849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プレースホルダー 4"/>
          <p:cNvSpPr txBox="1">
            <a:spLocks/>
          </p:cNvSpPr>
          <p:nvPr/>
        </p:nvSpPr>
        <p:spPr>
          <a:xfrm>
            <a:off x="463323" y="913721"/>
            <a:ext cx="683010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 応募前職場見学が必要な理由</a:t>
            </a:r>
            <a:endParaRPr lang="ja-JP" altLang="en-US" dirty="0"/>
          </a:p>
        </p:txBody>
      </p:sp>
      <p:sp>
        <p:nvSpPr>
          <p:cNvPr id="2" name="タイトル 1"/>
          <p:cNvSpPr>
            <a:spLocks noGrp="1"/>
          </p:cNvSpPr>
          <p:nvPr>
            <p:ph type="title"/>
          </p:nvPr>
        </p:nvSpPr>
        <p:spPr/>
        <p:txBody>
          <a:bodyPr/>
          <a:lstStyle/>
          <a:p>
            <a:r>
              <a:rPr kumimoji="1" lang="ja-JP" altLang="en-US" dirty="0"/>
              <a:t>応募前職場見学</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38</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45" name="正方形/長方形 44"/>
          <p:cNvSpPr/>
          <p:nvPr/>
        </p:nvSpPr>
        <p:spPr>
          <a:xfrm>
            <a:off x="593954"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25"/>
          <p:cNvSpPr>
            <a:spLocks noChangeArrowheads="1"/>
          </p:cNvSpPr>
          <p:nvPr/>
        </p:nvSpPr>
        <p:spPr bwMode="auto">
          <a:xfrm>
            <a:off x="642261" y="1557814"/>
            <a:ext cx="8512628" cy="400110"/>
          </a:xfrm>
          <a:prstGeom prst="rect">
            <a:avLst/>
          </a:prstGeom>
          <a:noFill/>
          <a:ln w="9525">
            <a:noFill/>
            <a:miter lim="800000"/>
            <a:headEnd/>
            <a:tailEnd/>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生徒を “惹きつけて” 、応募生徒数を増やすため！</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7" name="Picture 2" descr="ããã¤ã³ã ç´ æ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8935">
            <a:off x="454748" y="1315667"/>
            <a:ext cx="410243" cy="4450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自社説明会　ひきつける」の画像検索結果"/>
          <p:cNvPicPr>
            <a:picLocks noChangeAspect="1" noChangeArrowheads="1"/>
          </p:cNvPicPr>
          <p:nvPr/>
        </p:nvPicPr>
        <p:blipFill>
          <a:blip r:embed="rId3" cstate="print"/>
          <a:srcRect/>
          <a:stretch>
            <a:fillRect/>
          </a:stretch>
        </p:blipFill>
        <p:spPr bwMode="auto">
          <a:xfrm>
            <a:off x="6676801" y="2519343"/>
            <a:ext cx="2478088" cy="1654123"/>
          </a:xfrm>
          <a:prstGeom prst="rect">
            <a:avLst/>
          </a:prstGeom>
          <a:noFill/>
        </p:spPr>
      </p:pic>
      <p:sp>
        <p:nvSpPr>
          <p:cNvPr id="49" name="正方形/長方形 25"/>
          <p:cNvSpPr>
            <a:spLocks noChangeArrowheads="1"/>
          </p:cNvSpPr>
          <p:nvPr/>
        </p:nvSpPr>
        <p:spPr bwMode="auto">
          <a:xfrm>
            <a:off x="424548" y="2145637"/>
            <a:ext cx="5595256" cy="2308324"/>
          </a:xfrm>
          <a:prstGeom prst="rect">
            <a:avLst/>
          </a:prstGeom>
          <a:noFill/>
          <a:ln w="9525">
            <a:noFill/>
            <a:miter lim="800000"/>
            <a:headEnd/>
            <a:tailEnd/>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・求人票公開後に各企業で実施する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月下旬～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月上旬（お盆前）頃の夏休み期間中に開催されることが多い。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・学校経由で募集をかけ、申込を受け付ける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・採用に直結するような質問や、文書の回収は不可</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吹き出し 52"/>
          <p:cNvSpPr/>
          <p:nvPr/>
        </p:nvSpPr>
        <p:spPr>
          <a:xfrm>
            <a:off x="386669" y="4942114"/>
            <a:ext cx="4221680" cy="930118"/>
          </a:xfrm>
          <a:prstGeom prst="wedgeRoundRectCallout">
            <a:avLst>
              <a:gd name="adj1" fmla="val 62545"/>
              <a:gd name="adj2" fmla="val 39773"/>
              <a:gd name="adj3" fmla="val 16667"/>
            </a:avLst>
          </a:prstGeom>
          <a:solidFill>
            <a:schemeClr val="bg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25"/>
          <p:cNvSpPr>
            <a:spLocks noChangeArrowheads="1"/>
          </p:cNvSpPr>
          <p:nvPr/>
        </p:nvSpPr>
        <p:spPr bwMode="auto">
          <a:xfrm>
            <a:off x="463323" y="5030349"/>
            <a:ext cx="4094225" cy="830997"/>
          </a:xfrm>
          <a:prstGeom prst="rect">
            <a:avLst/>
          </a:prstGeom>
          <a:noFill/>
          <a:ln w="9525">
            <a:noFill/>
            <a:miter lim="800000"/>
            <a:headEnd/>
            <a:tailEnd/>
          </a:ln>
        </p:spPr>
        <p:txBody>
          <a:bodyPr wrap="squar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求人票とは別に、応募前職場見学の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案内チラシ（募集要項）</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を作成することが</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集客のポイントとなる。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4"/>
          <a:stretch>
            <a:fillRect/>
          </a:stretch>
        </p:blipFill>
        <p:spPr>
          <a:xfrm>
            <a:off x="7009149" y="4536354"/>
            <a:ext cx="1336710" cy="1930802"/>
          </a:xfrm>
          <a:prstGeom prst="rect">
            <a:avLst/>
          </a:prstGeom>
        </p:spPr>
      </p:pic>
      <p:pic>
        <p:nvPicPr>
          <p:cNvPr id="18" name="図 17"/>
          <p:cNvPicPr>
            <a:picLocks noChangeAspect="1"/>
          </p:cNvPicPr>
          <p:nvPr/>
        </p:nvPicPr>
        <p:blipFill>
          <a:blip r:embed="rId5"/>
          <a:stretch>
            <a:fillRect/>
          </a:stretch>
        </p:blipFill>
        <p:spPr>
          <a:xfrm>
            <a:off x="5367217" y="4536353"/>
            <a:ext cx="1336709" cy="1930802"/>
          </a:xfrm>
          <a:prstGeom prst="rect">
            <a:avLst/>
          </a:prstGeom>
        </p:spPr>
      </p:pic>
    </p:spTree>
    <p:extLst>
      <p:ext uri="{BB962C8B-B14F-4D97-AF65-F5344CB8AC3E}">
        <p14:creationId xmlns:p14="http://schemas.microsoft.com/office/powerpoint/2010/main" val="195071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高卒採用の特徴</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高卒採用と大卒採用の違い</a:t>
            </a:r>
          </a:p>
        </p:txBody>
      </p:sp>
      <p:graphicFrame>
        <p:nvGraphicFramePr>
          <p:cNvPr id="8" name="表 7"/>
          <p:cNvGraphicFramePr>
            <a:graphicFrameLocks noGrp="1"/>
          </p:cNvGraphicFramePr>
          <p:nvPr>
            <p:extLst>
              <p:ext uri="{D42A27DB-BD31-4B8C-83A1-F6EECF244321}">
                <p14:modId xmlns:p14="http://schemas.microsoft.com/office/powerpoint/2010/main" val="2356858391"/>
              </p:ext>
            </p:extLst>
          </p:nvPr>
        </p:nvGraphicFramePr>
        <p:xfrm>
          <a:off x="539528" y="1850570"/>
          <a:ext cx="8654141" cy="4516666"/>
        </p:xfrm>
        <a:graphic>
          <a:graphicData uri="http://schemas.openxmlformats.org/drawingml/2006/table">
            <a:tbl>
              <a:tblPr firstRow="1" bandRow="1"/>
              <a:tblGrid>
                <a:gridCol w="3006947">
                  <a:extLst>
                    <a:ext uri="{9D8B030D-6E8A-4147-A177-3AD203B41FA5}">
                      <a16:colId xmlns:a16="http://schemas.microsoft.com/office/drawing/2014/main" val="20000"/>
                    </a:ext>
                  </a:extLst>
                </a:gridCol>
                <a:gridCol w="2713586">
                  <a:extLst>
                    <a:ext uri="{9D8B030D-6E8A-4147-A177-3AD203B41FA5}">
                      <a16:colId xmlns:a16="http://schemas.microsoft.com/office/drawing/2014/main" val="20001"/>
                    </a:ext>
                  </a:extLst>
                </a:gridCol>
                <a:gridCol w="2933608">
                  <a:extLst>
                    <a:ext uri="{9D8B030D-6E8A-4147-A177-3AD203B41FA5}">
                      <a16:colId xmlns:a16="http://schemas.microsoft.com/office/drawing/2014/main" val="20002"/>
                    </a:ext>
                  </a:extLst>
                </a:gridCol>
              </a:tblGrid>
              <a:tr h="385189">
                <a:tc>
                  <a:txBody>
                    <a:bodyPr/>
                    <a:lstStyle>
                      <a:lvl1pPr marL="0" algn="l" defTabSz="914400" rtl="0" eaLnBrk="1" latinLnBrk="0" hangingPunct="1">
                        <a:defRPr kumimoji="1" sz="1800" b="1" kern="1200">
                          <a:solidFill>
                            <a:schemeClr val="tx1"/>
                          </a:solidFill>
                          <a:latin typeface="Calibri"/>
                        </a:defRPr>
                      </a:lvl1pPr>
                      <a:lvl2pPr marL="457200" algn="l" defTabSz="914400" rtl="0" eaLnBrk="1" latinLnBrk="0" hangingPunct="1">
                        <a:defRPr kumimoji="1" sz="1800" b="1" kern="1200">
                          <a:solidFill>
                            <a:schemeClr val="tx1"/>
                          </a:solidFill>
                          <a:latin typeface="Calibri"/>
                        </a:defRPr>
                      </a:lvl2pPr>
                      <a:lvl3pPr marL="914400" algn="l" defTabSz="914400" rtl="0" eaLnBrk="1" latinLnBrk="0" hangingPunct="1">
                        <a:defRPr kumimoji="1" sz="1800" b="1" kern="1200">
                          <a:solidFill>
                            <a:schemeClr val="tx1"/>
                          </a:solidFill>
                          <a:latin typeface="Calibri"/>
                        </a:defRPr>
                      </a:lvl3pPr>
                      <a:lvl4pPr marL="1371600" algn="l" defTabSz="914400" rtl="0" eaLnBrk="1" latinLnBrk="0" hangingPunct="1">
                        <a:defRPr kumimoji="1" sz="1800" b="1" kern="1200">
                          <a:solidFill>
                            <a:schemeClr val="tx1"/>
                          </a:solidFill>
                          <a:latin typeface="Calibri"/>
                        </a:defRPr>
                      </a:lvl4pPr>
                      <a:lvl5pPr marL="1828800" algn="l" defTabSz="914400" rtl="0" eaLnBrk="1" latinLnBrk="0" hangingPunct="1">
                        <a:defRPr kumimoji="1" sz="1800" b="1" kern="1200">
                          <a:solidFill>
                            <a:schemeClr val="tx1"/>
                          </a:solidFill>
                          <a:latin typeface="Calibri"/>
                        </a:defRPr>
                      </a:lvl5pPr>
                      <a:lvl6pPr marL="2286000" algn="l" defTabSz="914400" rtl="0" eaLnBrk="1" latinLnBrk="0" hangingPunct="1">
                        <a:defRPr kumimoji="1" sz="1800" b="1" kern="1200">
                          <a:solidFill>
                            <a:schemeClr val="tx1"/>
                          </a:solidFill>
                          <a:latin typeface="Calibri"/>
                        </a:defRPr>
                      </a:lvl6pPr>
                      <a:lvl7pPr marL="2743200" algn="l" defTabSz="914400" rtl="0" eaLnBrk="1" latinLnBrk="0" hangingPunct="1">
                        <a:defRPr kumimoji="1" sz="1800" b="1" kern="1200">
                          <a:solidFill>
                            <a:schemeClr val="tx1"/>
                          </a:solidFill>
                          <a:latin typeface="Calibri"/>
                        </a:defRPr>
                      </a:lvl7pPr>
                      <a:lvl8pPr marL="3200400" algn="l" defTabSz="914400" rtl="0" eaLnBrk="1" latinLnBrk="0" hangingPunct="1">
                        <a:defRPr kumimoji="1" sz="1800" b="1" kern="1200">
                          <a:solidFill>
                            <a:schemeClr val="tx1"/>
                          </a:solidFill>
                          <a:latin typeface="Calibri"/>
                        </a:defRPr>
                      </a:lvl8pPr>
                      <a:lvl9pPr marL="3657600" algn="l" defTabSz="914400" rtl="0" eaLnBrk="1" latinLnBrk="0" hangingPunct="1">
                        <a:defRPr kumimoji="1" sz="1800" b="1" kern="1200">
                          <a:solidFill>
                            <a:schemeClr val="tx1"/>
                          </a:solidFill>
                          <a:latin typeface="Calibri"/>
                        </a:defRPr>
                      </a:lvl9pPr>
                    </a:lstStyle>
                    <a:p>
                      <a:pPr algn="ctr"/>
                      <a:r>
                        <a:rPr kumimoji="1" lang="ja-JP" altLang="en-US" sz="1600" b="1" kern="1200" dirty="0">
                          <a:solidFill>
                            <a:schemeClr val="bg1"/>
                          </a:solidFill>
                          <a:latin typeface="メイリオ" pitchFamily="50" charset="-128"/>
                          <a:ea typeface="メイリオ" pitchFamily="50" charset="-128"/>
                          <a:cs typeface="メイリオ" pitchFamily="50" charset="-128"/>
                        </a:rPr>
                        <a:t>高卒就職活動</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2E75B6"/>
                    </a:solidFill>
                  </a:tcPr>
                </a:tc>
                <a:tc>
                  <a:txBody>
                    <a:bodyPr/>
                    <a:lstStyle>
                      <a:lvl1pPr marL="0" algn="l" defTabSz="914400" rtl="0" eaLnBrk="1" latinLnBrk="0" hangingPunct="1">
                        <a:defRPr kumimoji="1" sz="1800" b="1" kern="1200">
                          <a:solidFill>
                            <a:schemeClr val="tx1"/>
                          </a:solidFill>
                          <a:latin typeface="Calibri"/>
                        </a:defRPr>
                      </a:lvl1pPr>
                      <a:lvl2pPr marL="457200" algn="l" defTabSz="914400" rtl="0" eaLnBrk="1" latinLnBrk="0" hangingPunct="1">
                        <a:defRPr kumimoji="1" sz="1800" b="1" kern="1200">
                          <a:solidFill>
                            <a:schemeClr val="tx1"/>
                          </a:solidFill>
                          <a:latin typeface="Calibri"/>
                        </a:defRPr>
                      </a:lvl2pPr>
                      <a:lvl3pPr marL="914400" algn="l" defTabSz="914400" rtl="0" eaLnBrk="1" latinLnBrk="0" hangingPunct="1">
                        <a:defRPr kumimoji="1" sz="1800" b="1" kern="1200">
                          <a:solidFill>
                            <a:schemeClr val="tx1"/>
                          </a:solidFill>
                          <a:latin typeface="Calibri"/>
                        </a:defRPr>
                      </a:lvl3pPr>
                      <a:lvl4pPr marL="1371600" algn="l" defTabSz="914400" rtl="0" eaLnBrk="1" latinLnBrk="0" hangingPunct="1">
                        <a:defRPr kumimoji="1" sz="1800" b="1" kern="1200">
                          <a:solidFill>
                            <a:schemeClr val="tx1"/>
                          </a:solidFill>
                          <a:latin typeface="Calibri"/>
                        </a:defRPr>
                      </a:lvl4pPr>
                      <a:lvl5pPr marL="1828800" algn="l" defTabSz="914400" rtl="0" eaLnBrk="1" latinLnBrk="0" hangingPunct="1">
                        <a:defRPr kumimoji="1" sz="1800" b="1" kern="1200">
                          <a:solidFill>
                            <a:schemeClr val="tx1"/>
                          </a:solidFill>
                          <a:latin typeface="Calibri"/>
                        </a:defRPr>
                      </a:lvl5pPr>
                      <a:lvl6pPr marL="2286000" algn="l" defTabSz="914400" rtl="0" eaLnBrk="1" latinLnBrk="0" hangingPunct="1">
                        <a:defRPr kumimoji="1" sz="1800" b="1" kern="1200">
                          <a:solidFill>
                            <a:schemeClr val="tx1"/>
                          </a:solidFill>
                          <a:latin typeface="Calibri"/>
                        </a:defRPr>
                      </a:lvl6pPr>
                      <a:lvl7pPr marL="2743200" algn="l" defTabSz="914400" rtl="0" eaLnBrk="1" latinLnBrk="0" hangingPunct="1">
                        <a:defRPr kumimoji="1" sz="1800" b="1" kern="1200">
                          <a:solidFill>
                            <a:schemeClr val="tx1"/>
                          </a:solidFill>
                          <a:latin typeface="Calibri"/>
                        </a:defRPr>
                      </a:lvl7pPr>
                      <a:lvl8pPr marL="3200400" algn="l" defTabSz="914400" rtl="0" eaLnBrk="1" latinLnBrk="0" hangingPunct="1">
                        <a:defRPr kumimoji="1" sz="1800" b="1" kern="1200">
                          <a:solidFill>
                            <a:schemeClr val="tx1"/>
                          </a:solidFill>
                          <a:latin typeface="Calibri"/>
                        </a:defRPr>
                      </a:lvl8pPr>
                      <a:lvl9pPr marL="3657600" algn="l" defTabSz="914400" rtl="0" eaLnBrk="1" latinLnBrk="0" hangingPunct="1">
                        <a:defRPr kumimoji="1" sz="1800" b="1" kern="1200">
                          <a:solidFill>
                            <a:schemeClr val="tx1"/>
                          </a:solidFill>
                          <a:latin typeface="Calibri"/>
                        </a:defRPr>
                      </a:lvl9pPr>
                    </a:lstStyle>
                    <a:p>
                      <a:pPr algn="ctr"/>
                      <a:r>
                        <a:rPr kumimoji="1" lang="ja-JP" altLang="en-US" sz="1600" b="1" kern="1200" dirty="0">
                          <a:solidFill>
                            <a:schemeClr val="bg1"/>
                          </a:solidFill>
                          <a:latin typeface="メイリオ" pitchFamily="50" charset="-128"/>
                          <a:ea typeface="メイリオ" pitchFamily="50" charset="-128"/>
                          <a:cs typeface="メイリオ" pitchFamily="50" charset="-128"/>
                        </a:rPr>
                        <a:t>項目</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2E75B6"/>
                    </a:solidFill>
                  </a:tcPr>
                </a:tc>
                <a:tc>
                  <a:txBody>
                    <a:bodyPr/>
                    <a:lstStyle>
                      <a:lvl1pPr marL="0" algn="l" defTabSz="914400" rtl="0" eaLnBrk="1" latinLnBrk="0" hangingPunct="1">
                        <a:defRPr kumimoji="1" sz="1800" b="1" kern="1200">
                          <a:solidFill>
                            <a:schemeClr val="tx1"/>
                          </a:solidFill>
                          <a:latin typeface="Calibri"/>
                        </a:defRPr>
                      </a:lvl1pPr>
                      <a:lvl2pPr marL="457200" algn="l" defTabSz="914400" rtl="0" eaLnBrk="1" latinLnBrk="0" hangingPunct="1">
                        <a:defRPr kumimoji="1" sz="1800" b="1" kern="1200">
                          <a:solidFill>
                            <a:schemeClr val="tx1"/>
                          </a:solidFill>
                          <a:latin typeface="Calibri"/>
                        </a:defRPr>
                      </a:lvl2pPr>
                      <a:lvl3pPr marL="914400" algn="l" defTabSz="914400" rtl="0" eaLnBrk="1" latinLnBrk="0" hangingPunct="1">
                        <a:defRPr kumimoji="1" sz="1800" b="1" kern="1200">
                          <a:solidFill>
                            <a:schemeClr val="tx1"/>
                          </a:solidFill>
                          <a:latin typeface="Calibri"/>
                        </a:defRPr>
                      </a:lvl3pPr>
                      <a:lvl4pPr marL="1371600" algn="l" defTabSz="914400" rtl="0" eaLnBrk="1" latinLnBrk="0" hangingPunct="1">
                        <a:defRPr kumimoji="1" sz="1800" b="1" kern="1200">
                          <a:solidFill>
                            <a:schemeClr val="tx1"/>
                          </a:solidFill>
                          <a:latin typeface="Calibri"/>
                        </a:defRPr>
                      </a:lvl4pPr>
                      <a:lvl5pPr marL="1828800" algn="l" defTabSz="914400" rtl="0" eaLnBrk="1" latinLnBrk="0" hangingPunct="1">
                        <a:defRPr kumimoji="1" sz="1800" b="1" kern="1200">
                          <a:solidFill>
                            <a:schemeClr val="tx1"/>
                          </a:solidFill>
                          <a:latin typeface="Calibri"/>
                        </a:defRPr>
                      </a:lvl5pPr>
                      <a:lvl6pPr marL="2286000" algn="l" defTabSz="914400" rtl="0" eaLnBrk="1" latinLnBrk="0" hangingPunct="1">
                        <a:defRPr kumimoji="1" sz="1800" b="1" kern="1200">
                          <a:solidFill>
                            <a:schemeClr val="tx1"/>
                          </a:solidFill>
                          <a:latin typeface="Calibri"/>
                        </a:defRPr>
                      </a:lvl6pPr>
                      <a:lvl7pPr marL="2743200" algn="l" defTabSz="914400" rtl="0" eaLnBrk="1" latinLnBrk="0" hangingPunct="1">
                        <a:defRPr kumimoji="1" sz="1800" b="1" kern="1200">
                          <a:solidFill>
                            <a:schemeClr val="tx1"/>
                          </a:solidFill>
                          <a:latin typeface="Calibri"/>
                        </a:defRPr>
                      </a:lvl7pPr>
                      <a:lvl8pPr marL="3200400" algn="l" defTabSz="914400" rtl="0" eaLnBrk="1" latinLnBrk="0" hangingPunct="1">
                        <a:defRPr kumimoji="1" sz="1800" b="1" kern="1200">
                          <a:solidFill>
                            <a:schemeClr val="tx1"/>
                          </a:solidFill>
                          <a:latin typeface="Calibri"/>
                        </a:defRPr>
                      </a:lvl8pPr>
                      <a:lvl9pPr marL="3657600" algn="l" defTabSz="914400" rtl="0" eaLnBrk="1" latinLnBrk="0" hangingPunct="1">
                        <a:defRPr kumimoji="1" sz="1800" b="1" kern="1200">
                          <a:solidFill>
                            <a:schemeClr val="tx1"/>
                          </a:solidFill>
                          <a:latin typeface="Calibri"/>
                        </a:defRPr>
                      </a:lvl9pPr>
                    </a:lstStyle>
                    <a:p>
                      <a:pPr algn="ctr"/>
                      <a:r>
                        <a:rPr kumimoji="1" lang="ja-JP" altLang="en-US" sz="1600" b="1" kern="1200" dirty="0">
                          <a:solidFill>
                            <a:schemeClr val="bg1"/>
                          </a:solidFill>
                          <a:latin typeface="メイリオ" pitchFamily="50" charset="-128"/>
                          <a:ea typeface="メイリオ" pitchFamily="50" charset="-128"/>
                          <a:cs typeface="メイリオ" pitchFamily="50" charset="-128"/>
                        </a:rPr>
                        <a:t>大卒就職活動</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0000"/>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卒業年度の９月</a:t>
                      </a:r>
                    </a:p>
                  </a:txBody>
                  <a:tcPr anchor="ctr">
                    <a:lnL>
                      <a:noFill/>
                    </a:lnL>
                    <a:lnR>
                      <a:noFill/>
                    </a:lnR>
                    <a:lnT w="12700" cmpd="sng">
                      <a:noFill/>
                    </a:lnT>
                    <a:lnB>
                      <a:noFill/>
                    </a:lnB>
                    <a:lnTlToBr w="12700" cmpd="sng">
                      <a:noFill/>
                      <a:prstDash val="solid"/>
                    </a:lnTlToBr>
                    <a:lnBlToTr w="12700" cmpd="sng">
                      <a:noFill/>
                      <a:prstDash val="solid"/>
                    </a:lnBlToTr>
                    <a:solidFill>
                      <a:schemeClr val="accent1">
                        <a:lumMod val="40000"/>
                        <a:lumOff val="60000"/>
                        <a:alpha val="2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就職活動の開始時期</a:t>
                      </a:r>
                    </a:p>
                  </a:txBody>
                  <a:tcPr anchor="ctr">
                    <a:lnL>
                      <a:noFill/>
                    </a:lnL>
                    <a:lnR>
                      <a:noFill/>
                    </a:lnR>
                    <a:lnT w="12700" cmpd="sng">
                      <a:noFill/>
                    </a:lnT>
                    <a:lnB>
                      <a:noFill/>
                    </a:lnB>
                    <a:lnTlToBr w="12700" cmpd="sng">
                      <a:noFill/>
                      <a:prstDash val="solid"/>
                    </a:lnTlToBr>
                    <a:lnBlToTr w="12700" cmpd="sng">
                      <a:noFill/>
                      <a:prstDash val="solid"/>
                    </a:lnBlToTr>
                    <a:solidFill>
                      <a:schemeClr val="accent1">
                        <a:lumMod val="40000"/>
                        <a:lumOff val="60000"/>
                        <a:alpha val="2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卒業年度の前年の夏～冬</a:t>
                      </a:r>
                    </a:p>
                  </a:txBody>
                  <a:tcPr anchor="ctr">
                    <a:lnL>
                      <a:noFill/>
                    </a:lnL>
                    <a:lnR>
                      <a:noFill/>
                    </a:lnR>
                    <a:lnT w="12700" cmpd="sng">
                      <a:noFill/>
                    </a:lnT>
                    <a:lnB>
                      <a:noFill/>
                    </a:lnB>
                    <a:lnTlToBr w="12700" cmpd="sng">
                      <a:noFill/>
                      <a:prstDash val="solid"/>
                    </a:lnTlToBr>
                    <a:lnBlToTr w="12700" cmpd="sng">
                      <a:noFill/>
                      <a:prstDash val="solid"/>
                    </a:lnBlToTr>
                    <a:solidFill>
                      <a:schemeClr val="accent1">
                        <a:lumMod val="40000"/>
                        <a:lumOff val="60000"/>
                        <a:alpha val="20000"/>
                      </a:schemeClr>
                    </a:solidFill>
                  </a:tcPr>
                </a:tc>
                <a:extLst>
                  <a:ext uri="{0D108BD9-81ED-4DB2-BD59-A6C34878D82A}">
                    <a16:rowId xmlns:a16="http://schemas.microsoft.com/office/drawing/2014/main" val="10001"/>
                  </a:ext>
                </a:extLst>
              </a:tr>
              <a:tr h="44072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短期（７ヶ月間）</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応募開始から入社までの期間</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長期（１年以上）</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求人票・先生の紹介</a:t>
                      </a:r>
                      <a:endParaRPr kumimoji="1" lang="en-US" altLang="ja-JP" sz="1400" b="1" kern="1200" dirty="0">
                        <a:solidFill>
                          <a:schemeClr val="tx1"/>
                        </a:solidFill>
                        <a:latin typeface="メイリオ" pitchFamily="50" charset="-128"/>
                        <a:ea typeface="メイリオ" pitchFamily="50" charset="-128"/>
                        <a:cs typeface="メイリオ" pitchFamily="50" charset="-128"/>
                      </a:endParaRPr>
                    </a:p>
                  </a:txBody>
                  <a:tcPr anchor="ctr">
                    <a:lnL>
                      <a:noFill/>
                    </a:lnL>
                    <a:lnR>
                      <a:noFill/>
                    </a:lnR>
                    <a:lnT>
                      <a:noFill/>
                    </a:lnT>
                    <a:lnB>
                      <a:noFill/>
                    </a:lnB>
                    <a:lnTlToBr w="12700" cmpd="sng">
                      <a:noFill/>
                      <a:prstDash val="solid"/>
                    </a:lnTlToBr>
                    <a:lnBlToTr w="12700" cmpd="sng">
                      <a:noFill/>
                      <a:prstDash val="solid"/>
                    </a:lnBlToTr>
                    <a:solidFill>
                      <a:schemeClr val="accent1">
                        <a:lumMod val="40000"/>
                        <a:lumOff val="60000"/>
                        <a:alpha val="2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主な情報収集</a:t>
                      </a:r>
                    </a:p>
                  </a:txBody>
                  <a:tcPr anchor="ctr">
                    <a:lnL>
                      <a:noFill/>
                    </a:lnL>
                    <a:lnR>
                      <a:noFill/>
                    </a:lnR>
                    <a:lnT>
                      <a:noFill/>
                    </a:lnT>
                    <a:lnB>
                      <a:noFill/>
                    </a:lnB>
                    <a:lnTlToBr w="12700" cmpd="sng">
                      <a:noFill/>
                      <a:prstDash val="solid"/>
                    </a:lnTlToBr>
                    <a:lnBlToTr w="12700" cmpd="sng">
                      <a:noFill/>
                      <a:prstDash val="solid"/>
                    </a:lnBlToTr>
                    <a:solidFill>
                      <a:schemeClr val="accent1">
                        <a:lumMod val="40000"/>
                        <a:lumOff val="60000"/>
                        <a:alpha val="2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tx1"/>
                          </a:solidFill>
                          <a:latin typeface="メイリオ" pitchFamily="50" charset="-128"/>
                          <a:ea typeface="メイリオ" pitchFamily="50" charset="-128"/>
                          <a:cs typeface="メイリオ" pitchFamily="50" charset="-128"/>
                        </a:rPr>
                        <a:t>就職情報サイト・合同説明会</a:t>
                      </a:r>
                    </a:p>
                  </a:txBody>
                  <a:tcPr anchor="ctr">
                    <a:lnL>
                      <a:noFill/>
                    </a:lnL>
                    <a:lnR>
                      <a:noFill/>
                    </a:lnR>
                    <a:lnT>
                      <a:noFill/>
                    </a:lnT>
                    <a:lnB>
                      <a:noFill/>
                    </a:lnB>
                    <a:lnTlToBr w="12700" cmpd="sng">
                      <a:noFill/>
                      <a:prstDash val="solid"/>
                    </a:lnTlToBr>
                    <a:lnBlToTr w="12700" cmpd="sng">
                      <a:noFill/>
                      <a:prstDash val="solid"/>
                    </a:lnBlToTr>
                    <a:solidFill>
                      <a:schemeClr val="accent1">
                        <a:lumMod val="40000"/>
                        <a:lumOff val="60000"/>
                        <a:alpha val="20000"/>
                      </a:schemeClr>
                    </a:solidFill>
                  </a:tcPr>
                </a:tc>
                <a:extLst>
                  <a:ext uri="{0D108BD9-81ED-4DB2-BD59-A6C34878D82A}">
                    <a16:rowId xmlns:a16="http://schemas.microsoft.com/office/drawing/2014/main" val="10003"/>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先生経由での電話・書類</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応募方法</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本人の</a:t>
                      </a:r>
                      <a:r>
                        <a:rPr kumimoji="1" lang="en-US" altLang="ja-JP" sz="1400" b="1" kern="1200" dirty="0">
                          <a:solidFill>
                            <a:schemeClr val="tx1"/>
                          </a:solidFill>
                          <a:latin typeface="メイリオ" pitchFamily="50" charset="-128"/>
                          <a:ea typeface="メイリオ" pitchFamily="50" charset="-128"/>
                          <a:cs typeface="メイリオ" pitchFamily="50" charset="-128"/>
                        </a:rPr>
                        <a:t>WEB</a:t>
                      </a:r>
                      <a:r>
                        <a:rPr kumimoji="1" lang="ja-JP" altLang="en-US" sz="1400" b="1" kern="1200" dirty="0">
                          <a:solidFill>
                            <a:schemeClr val="tx1"/>
                          </a:solidFill>
                          <a:latin typeface="メイリオ" pitchFamily="50" charset="-128"/>
                          <a:ea typeface="メイリオ" pitchFamily="50" charset="-128"/>
                          <a:cs typeface="メイリオ" pitchFamily="50" charset="-128"/>
                        </a:rPr>
                        <a:t>エントリー</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１社のみ</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初回応募</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何社でも可能</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extLst>
                  <a:ext uri="{0D108BD9-81ED-4DB2-BD59-A6C34878D82A}">
                    <a16:rowId xmlns:a16="http://schemas.microsoft.com/office/drawing/2014/main" val="10006"/>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１社のみ</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内定獲得数</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何社でも可能</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（原則）不可</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内定辞退</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可能</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extLst>
                  <a:ext uri="{0D108BD9-81ED-4DB2-BD59-A6C34878D82A}">
                    <a16:rowId xmlns:a16="http://schemas.microsoft.com/office/drawing/2014/main" val="10008"/>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高校宛</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内定通知</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本人宛</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必須</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保護者承諾</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不要</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extLst>
                  <a:ext uri="{0D108BD9-81ED-4DB2-BD59-A6C34878D82A}">
                    <a16:rowId xmlns:a16="http://schemas.microsoft.com/office/drawing/2014/main" val="10012"/>
                  </a:ext>
                </a:extLst>
              </a:tr>
              <a:tr h="440721">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（原則）筆記試験・面接</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選考方法</a:t>
                      </a:r>
                      <a:endParaRPr kumimoji="1" lang="en-US" altLang="ja-JP" sz="1400" b="1" kern="1200" dirty="0">
                        <a:solidFill>
                          <a:schemeClr val="bg2">
                            <a:lumMod val="50000"/>
                          </a:schemeClr>
                        </a:solidFill>
                        <a:latin typeface="メイリオ" pitchFamily="50" charset="-128"/>
                        <a:ea typeface="メイリオ" pitchFamily="50" charset="-128"/>
                        <a:cs typeface="メイリオ" pitchFamily="50" charset="-128"/>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グループ討論、プレゼンなど多様</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611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（原則）１回</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bg2">
                              <a:lumMod val="50000"/>
                            </a:schemeClr>
                          </a:solidFill>
                          <a:latin typeface="メイリオ" pitchFamily="50" charset="-128"/>
                          <a:ea typeface="メイリオ" pitchFamily="50" charset="-128"/>
                          <a:cs typeface="メイリオ" pitchFamily="50" charset="-128"/>
                        </a:rPr>
                        <a:t>面接回数</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400" b="1" kern="1200" dirty="0">
                          <a:solidFill>
                            <a:schemeClr val="tx1"/>
                          </a:solidFill>
                          <a:latin typeface="メイリオ" pitchFamily="50" charset="-128"/>
                          <a:ea typeface="メイリオ" pitchFamily="50" charset="-128"/>
                          <a:cs typeface="メイリオ" pitchFamily="50" charset="-128"/>
                        </a:rPr>
                        <a:t>（平均）３回</a:t>
                      </a:r>
                    </a:p>
                  </a:txBody>
                  <a:tcPr anchor="ctr">
                    <a:lnL>
                      <a:noFill/>
                    </a:lnL>
                    <a:lnR>
                      <a:noFill/>
                    </a:lnR>
                    <a:lnT>
                      <a:noFill/>
                    </a:lnT>
                    <a:lnB>
                      <a:noFill/>
                    </a:lnB>
                    <a:lnTlToBr w="12700" cmpd="sng">
                      <a:noFill/>
                      <a:prstDash val="solid"/>
                    </a:lnTlToBr>
                    <a:lnBlToTr w="12700" cmpd="sng">
                      <a:noFill/>
                      <a:prstDash val="solid"/>
                    </a:lnBlToTr>
                    <a:solidFill>
                      <a:srgbClr val="F2F7FC"/>
                    </a:solidFill>
                  </a:tcPr>
                </a:tc>
                <a:extLst>
                  <a:ext uri="{0D108BD9-81ED-4DB2-BD59-A6C34878D82A}">
                    <a16:rowId xmlns:a16="http://schemas.microsoft.com/office/drawing/2014/main" val="10016"/>
                  </a:ext>
                </a:extLst>
              </a:tr>
            </a:tbl>
          </a:graphicData>
        </a:graphic>
      </p:graphicFrame>
      <p:sp>
        <p:nvSpPr>
          <p:cNvPr id="6" name="テキスト プレースホルダー 4"/>
          <p:cNvSpPr txBox="1">
            <a:spLocks/>
          </p:cNvSpPr>
          <p:nvPr/>
        </p:nvSpPr>
        <p:spPr>
          <a:xfrm>
            <a:off x="583065" y="1381808"/>
            <a:ext cx="8713334"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600" u="sng" dirty="0"/>
              <a:t>大卒採用とは大きく異なるのが高卒採用。まずは特徴をつかみましょう。</a:t>
            </a:r>
          </a:p>
        </p:txBody>
      </p:sp>
    </p:spTree>
    <p:extLst>
      <p:ext uri="{BB962C8B-B14F-4D97-AF65-F5344CB8AC3E}">
        <p14:creationId xmlns:p14="http://schemas.microsoft.com/office/powerpoint/2010/main" val="2627265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応募前職場見学</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39</a:t>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20" name="正方形/長方形 19"/>
          <p:cNvSpPr/>
          <p:nvPr/>
        </p:nvSpPr>
        <p:spPr>
          <a:xfrm>
            <a:off x="441555" y="1416087"/>
            <a:ext cx="4544102" cy="1976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4"/>
          <p:cNvSpPr>
            <a:spLocks noGrp="1"/>
          </p:cNvSpPr>
          <p:nvPr>
            <p:ph type="body" sz="quarter" idx="13"/>
          </p:nvPr>
        </p:nvSpPr>
        <p:spPr>
          <a:xfrm>
            <a:off x="463323" y="913721"/>
            <a:ext cx="6830105" cy="338137"/>
          </a:xfrm>
        </p:spPr>
        <p:txBody>
          <a:bodyPr/>
          <a:lstStyle/>
          <a:p>
            <a:r>
              <a:rPr kumimoji="1" lang="ja-JP" altLang="en-US" dirty="0"/>
              <a:t>■ 当日のコンテンツ</a:t>
            </a:r>
          </a:p>
        </p:txBody>
      </p:sp>
      <p:graphicFrame>
        <p:nvGraphicFramePr>
          <p:cNvPr id="40" name="表 39"/>
          <p:cNvGraphicFramePr>
            <a:graphicFrameLocks noGrp="1"/>
          </p:cNvGraphicFramePr>
          <p:nvPr>
            <p:extLst>
              <p:ext uri="{D42A27DB-BD31-4B8C-83A1-F6EECF244321}">
                <p14:modId xmlns:p14="http://schemas.microsoft.com/office/powerpoint/2010/main" val="3412743302"/>
              </p:ext>
            </p:extLst>
          </p:nvPr>
        </p:nvGraphicFramePr>
        <p:xfrm>
          <a:off x="478975" y="3833007"/>
          <a:ext cx="4561109" cy="2415392"/>
        </p:xfrm>
        <a:graphic>
          <a:graphicData uri="http://schemas.openxmlformats.org/drawingml/2006/table">
            <a:tbl>
              <a:tblPr firstRow="1" bandRow="1">
                <a:tableStyleId>{5C22544A-7EE6-4342-B048-85BDC9FD1C3A}</a:tableStyleId>
              </a:tblPr>
              <a:tblGrid>
                <a:gridCol w="669609">
                  <a:extLst>
                    <a:ext uri="{9D8B030D-6E8A-4147-A177-3AD203B41FA5}">
                      <a16:colId xmlns:a16="http://schemas.microsoft.com/office/drawing/2014/main" val="1067307430"/>
                    </a:ext>
                  </a:extLst>
                </a:gridCol>
                <a:gridCol w="3891500">
                  <a:extLst>
                    <a:ext uri="{9D8B030D-6E8A-4147-A177-3AD203B41FA5}">
                      <a16:colId xmlns:a16="http://schemas.microsoft.com/office/drawing/2014/main" val="2229453294"/>
                    </a:ext>
                  </a:extLst>
                </a:gridCol>
              </a:tblGrid>
              <a:tr h="301924">
                <a:tc>
                  <a:txBody>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コンテンツ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extLst>
                  <a:ext uri="{0D108BD9-81ED-4DB2-BD59-A6C34878D82A}">
                    <a16:rowId xmlns:a16="http://schemas.microsoft.com/office/drawing/2014/main" val="1045998039"/>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アイスブレイク（雰囲気作りとマインドセット）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0568400"/>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若手トークセッション（若手社員が会社紹介）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3739286"/>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社長メッセージ（トップによる惹きつけ）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1219854"/>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519155"/>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座談会（質問会）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6341691"/>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オフィス・工場見学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825710"/>
                  </a:ext>
                </a:extLst>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締めくくり（本日のまとめと応援メッセージ）</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384912"/>
                  </a:ext>
                </a:extLst>
              </a:tr>
            </a:tbl>
          </a:graphicData>
        </a:graphic>
      </p:graphicFrame>
      <p:sp>
        <p:nvSpPr>
          <p:cNvPr id="41" name="正方形/長方形 25"/>
          <p:cNvSpPr>
            <a:spLocks noChangeArrowheads="1"/>
          </p:cNvSpPr>
          <p:nvPr/>
        </p:nvSpPr>
        <p:spPr bwMode="auto">
          <a:xfrm>
            <a:off x="489856" y="3539012"/>
            <a:ext cx="4201887" cy="338554"/>
          </a:xfrm>
          <a:prstGeom prst="rect">
            <a:avLst/>
          </a:prstGeom>
          <a:noFill/>
          <a:ln w="9525">
            <a:noFill/>
            <a:miter lim="800000"/>
            <a:headEnd/>
            <a:tailEnd/>
          </a:ln>
        </p:spPr>
        <p:txBody>
          <a:bodyPr wrap="square">
            <a:spAutoFit/>
          </a:bodyPr>
          <a:lstStyle/>
          <a:p>
            <a:pPr algn="ct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当日コンテンツの一例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分の場合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42" name="Picture 2" descr="ããã¤ã³ã ç´ æ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8935">
            <a:off x="389433" y="1315667"/>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25"/>
          <p:cNvSpPr>
            <a:spLocks noChangeArrowheads="1"/>
          </p:cNvSpPr>
          <p:nvPr/>
        </p:nvSpPr>
        <p:spPr bwMode="auto">
          <a:xfrm>
            <a:off x="762009" y="1405413"/>
            <a:ext cx="4060364" cy="1938992"/>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 ベテランではなく、</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若手社員</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が登壇</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 文字や言葉ではなく、</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写真</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で魅力を伝える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③ 歴史ではなく、</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将来の話</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をする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④ 必ず</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社長</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が登壇する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⑤ </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お菓子</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で雰囲気を盛り上げる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p:cNvPicPr>
            <a:picLocks noChangeAspect="1"/>
          </p:cNvPicPr>
          <p:nvPr/>
        </p:nvPicPr>
        <p:blipFill>
          <a:blip r:embed="rId3"/>
          <a:stretch>
            <a:fillRect/>
          </a:stretch>
        </p:blipFill>
        <p:spPr>
          <a:xfrm>
            <a:off x="5746897" y="1319762"/>
            <a:ext cx="3201540" cy="2219250"/>
          </a:xfrm>
          <a:prstGeom prst="rect">
            <a:avLst/>
          </a:prstGeom>
          <a:ln w="3175">
            <a:solidFill>
              <a:schemeClr val="bg1">
                <a:lumMod val="85000"/>
              </a:schemeClr>
            </a:solidFill>
          </a:ln>
        </p:spPr>
      </p:pic>
      <p:pic>
        <p:nvPicPr>
          <p:cNvPr id="3" name="図 2"/>
          <p:cNvPicPr>
            <a:picLocks noChangeAspect="1"/>
          </p:cNvPicPr>
          <p:nvPr/>
        </p:nvPicPr>
        <p:blipFill>
          <a:blip r:embed="rId4"/>
          <a:stretch>
            <a:fillRect/>
          </a:stretch>
        </p:blipFill>
        <p:spPr>
          <a:xfrm>
            <a:off x="5746897" y="3877566"/>
            <a:ext cx="3201540" cy="2216451"/>
          </a:xfrm>
          <a:prstGeom prst="rect">
            <a:avLst/>
          </a:prstGeom>
        </p:spPr>
      </p:pic>
    </p:spTree>
    <p:extLst>
      <p:ext uri="{BB962C8B-B14F-4D97-AF65-F5344CB8AC3E}">
        <p14:creationId xmlns:p14="http://schemas.microsoft.com/office/powerpoint/2010/main" val="385745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861572" y="2078600"/>
            <a:ext cx="5607283" cy="4266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面接</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40</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面接の仕方</a:t>
            </a:r>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7" name="正方形/長方形 25"/>
          <p:cNvSpPr>
            <a:spLocks noChangeArrowheads="1"/>
          </p:cNvSpPr>
          <p:nvPr/>
        </p:nvSpPr>
        <p:spPr bwMode="auto">
          <a:xfrm>
            <a:off x="484707" y="1331498"/>
            <a:ext cx="8984148" cy="646331"/>
          </a:xfrm>
          <a:prstGeom prst="rect">
            <a:avLst/>
          </a:prstGeom>
          <a:noFill/>
          <a:ln w="9525">
            <a:noFill/>
            <a:miter lim="800000"/>
            <a:headEnd/>
            <a:tailEnd/>
          </a:ln>
        </p:spPr>
        <p:txBody>
          <a:bodyPr wrap="square">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面接時間は</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分程度が一般的です。</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予め質問事項を決めておき、応募者をしっかりと評価しましょう。</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25"/>
          <p:cNvSpPr>
            <a:spLocks noChangeArrowheads="1"/>
          </p:cNvSpPr>
          <p:nvPr/>
        </p:nvSpPr>
        <p:spPr bwMode="auto">
          <a:xfrm>
            <a:off x="3861572" y="2143917"/>
            <a:ext cx="5859946" cy="4266553"/>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「簡単に自己紹介（自己</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）をしてください」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「当社を志望した理由を教えてください」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「高校生活であなたが一番力を入れたことについて教えてください」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「高校生活で最も思い出に残っていることは何ですか」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「高校生活の中でつらかったことについて教えてください」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「得意な科目はなんですか」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「部活動の経験から得たことについて教えてください」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「入社したら、どのような仕事がしたいですか」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「あなたの長所を教えてください」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「あなたの短所を教えてください」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「友人との付き合いの中で大切にしていることは何ですか」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「この業界を選んだ理由を教えてください」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「あなたが就職を選んだ理由を教えてください」</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25"/>
          <p:cNvSpPr>
            <a:spLocks noChangeArrowheads="1"/>
          </p:cNvSpPr>
          <p:nvPr/>
        </p:nvSpPr>
        <p:spPr bwMode="auto">
          <a:xfrm>
            <a:off x="397622" y="2202358"/>
            <a:ext cx="1300550" cy="338554"/>
          </a:xfrm>
          <a:prstGeom prst="rect">
            <a:avLst/>
          </a:prstGeom>
          <a:solidFill>
            <a:schemeClr val="bg1">
              <a:lumMod val="95000"/>
            </a:schemeClr>
          </a:solidFill>
          <a:ln w="9525">
            <a:noFill/>
            <a:miter lim="800000"/>
            <a:headEnd/>
            <a:tailEnd/>
          </a:ln>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面接の形式</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25"/>
          <p:cNvSpPr>
            <a:spLocks noChangeArrowheads="1"/>
          </p:cNvSpPr>
          <p:nvPr/>
        </p:nvSpPr>
        <p:spPr bwMode="auto">
          <a:xfrm>
            <a:off x="397620" y="4248871"/>
            <a:ext cx="1300550" cy="338554"/>
          </a:xfrm>
          <a:prstGeom prst="rect">
            <a:avLst/>
          </a:prstGeom>
          <a:solidFill>
            <a:schemeClr val="bg1">
              <a:lumMod val="95000"/>
            </a:schemeClr>
          </a:solidFill>
          <a:ln w="9525">
            <a:noFill/>
            <a:miter lim="800000"/>
            <a:headEnd/>
            <a:tailEnd/>
          </a:ln>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注意事項</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560905" y="2713984"/>
            <a:ext cx="3151122" cy="954107"/>
          </a:xfrm>
          <a:prstGeom prst="rect">
            <a:avLst/>
          </a:prstGeom>
          <a:noFill/>
          <a:ln w="9525">
            <a:noFill/>
            <a:miter lim="800000"/>
            <a:headEnd/>
            <a:tailEnd/>
          </a:ln>
        </p:spPr>
        <p:txBody>
          <a:bodyPr wrap="squar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手　法：個人面接</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時　間：</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分程度</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人　数：応募者１人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面接官３人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25"/>
          <p:cNvSpPr>
            <a:spLocks noChangeArrowheads="1"/>
          </p:cNvSpPr>
          <p:nvPr/>
        </p:nvSpPr>
        <p:spPr bwMode="auto">
          <a:xfrm>
            <a:off x="424547" y="4716955"/>
            <a:ext cx="3407228" cy="1169551"/>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全国統一の履歴書以外の書類提出を求めてはいけません</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就職差別にあたる質問はしていはいけません（性別・出身地・経済状況、宗教、尊敬する人物など）</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0677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面接</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41</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面接時に</a:t>
            </a:r>
            <a:r>
              <a:rPr lang="ja-JP" altLang="en-US" dirty="0"/>
              <a:t>見る</a:t>
            </a:r>
            <a:r>
              <a:rPr kumimoji="1" lang="ja-JP" altLang="en-US" dirty="0"/>
              <a:t>べきポイント</a:t>
            </a:r>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sp>
        <p:nvSpPr>
          <p:cNvPr id="7" name="正方形/長方形 25"/>
          <p:cNvSpPr>
            <a:spLocks noChangeArrowheads="1"/>
          </p:cNvSpPr>
          <p:nvPr/>
        </p:nvSpPr>
        <p:spPr bwMode="auto">
          <a:xfrm>
            <a:off x="484707" y="1407700"/>
            <a:ext cx="8984148" cy="369332"/>
          </a:xfrm>
          <a:prstGeom prst="rect">
            <a:avLst/>
          </a:prstGeom>
          <a:noFill/>
          <a:ln w="9525">
            <a:noFill/>
            <a:miter lim="800000"/>
            <a:headEnd/>
            <a:tailEnd/>
          </a:ln>
        </p:spPr>
        <p:txBody>
          <a:bodyPr wrap="square">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面接で見るポイントは求める人物像から設定することが大切です。</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25"/>
          <p:cNvSpPr>
            <a:spLocks noChangeArrowheads="1"/>
          </p:cNvSpPr>
          <p:nvPr/>
        </p:nvSpPr>
        <p:spPr bwMode="auto">
          <a:xfrm>
            <a:off x="397622" y="2202358"/>
            <a:ext cx="3869578" cy="338554"/>
          </a:xfrm>
          <a:prstGeom prst="rect">
            <a:avLst/>
          </a:prstGeom>
          <a:solidFill>
            <a:schemeClr val="bg1">
              <a:lumMod val="95000"/>
            </a:schemeClr>
          </a:solidFill>
          <a:ln w="9525">
            <a:noFill/>
            <a:miter lim="800000"/>
            <a:headEnd/>
            <a:tailEnd/>
          </a:ln>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面接で見るべきポイント（一般）</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560904" y="2713984"/>
            <a:ext cx="4773095" cy="2893100"/>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受付の際のマナーはよいか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控え室での態度はよいか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身だしなみはよいか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入室する際のマナーはよいか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面接中の姿勢はよいか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話し方は明るくハキハキしているか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敬語を正しく使えているか、また使おうとしているか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適切な言葉遣いができているか、また心がけているか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相手に伝えようという意志はあるか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入社の意志を感じるか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働くことに対する意志を感じるか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社交性を感じるか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2"/>
          <a:stretch>
            <a:fillRect/>
          </a:stretch>
        </p:blipFill>
        <p:spPr>
          <a:xfrm>
            <a:off x="5606144" y="2145243"/>
            <a:ext cx="3390900" cy="4265537"/>
          </a:xfrm>
          <a:prstGeom prst="rect">
            <a:avLst/>
          </a:prstGeom>
          <a:ln>
            <a:solidFill>
              <a:schemeClr val="bg1">
                <a:lumMod val="50000"/>
              </a:schemeClr>
            </a:solidFill>
          </a:ln>
        </p:spPr>
      </p:pic>
      <p:sp>
        <p:nvSpPr>
          <p:cNvPr id="14" name="正方形/長方形 25"/>
          <p:cNvSpPr>
            <a:spLocks noChangeArrowheads="1"/>
          </p:cNvSpPr>
          <p:nvPr/>
        </p:nvSpPr>
        <p:spPr bwMode="auto">
          <a:xfrm>
            <a:off x="6095999" y="1881028"/>
            <a:ext cx="2569327" cy="276999"/>
          </a:xfrm>
          <a:prstGeom prst="rect">
            <a:avLst/>
          </a:prstGeom>
          <a:noFill/>
          <a:ln w="9525">
            <a:noFill/>
            <a:miter lim="800000"/>
            <a:headEnd/>
            <a:tailEnd/>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個人面談シート（例）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43004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内定から入社までの期間</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42</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内定から入社までの期間にすること</a:t>
            </a:r>
          </a:p>
        </p:txBody>
      </p:sp>
      <p:sp>
        <p:nvSpPr>
          <p:cNvPr id="6" name="テキスト プレースホルダー 5"/>
          <p:cNvSpPr>
            <a:spLocks noGrp="1"/>
          </p:cNvSpPr>
          <p:nvPr>
            <p:ph type="body" sz="quarter" idx="14"/>
          </p:nvPr>
        </p:nvSpPr>
        <p:spPr/>
        <p:txBody>
          <a:bodyPr/>
          <a:lstStyle/>
          <a:p>
            <a:r>
              <a:rPr kumimoji="1" lang="ja-JP" altLang="en-US" dirty="0"/>
              <a:t>高卒採用実務</a:t>
            </a:r>
          </a:p>
        </p:txBody>
      </p:sp>
      <p:pic>
        <p:nvPicPr>
          <p:cNvPr id="7" name="図 6"/>
          <p:cNvPicPr>
            <a:picLocks noChangeAspect="1"/>
          </p:cNvPicPr>
          <p:nvPr/>
        </p:nvPicPr>
        <p:blipFill>
          <a:blip r:embed="rId2"/>
          <a:stretch>
            <a:fillRect/>
          </a:stretch>
        </p:blipFill>
        <p:spPr>
          <a:xfrm>
            <a:off x="6080784" y="1416087"/>
            <a:ext cx="3455100" cy="4929187"/>
          </a:xfrm>
          <a:prstGeom prst="rect">
            <a:avLst/>
          </a:prstGeom>
          <a:solidFill>
            <a:schemeClr val="bg2">
              <a:lumMod val="10000"/>
            </a:schemeClr>
          </a:solidFill>
          <a:ln>
            <a:solidFill>
              <a:schemeClr val="bg1">
                <a:lumMod val="50000"/>
              </a:schemeClr>
            </a:solidFill>
          </a:ln>
        </p:spPr>
      </p:pic>
      <p:sp>
        <p:nvSpPr>
          <p:cNvPr id="8" name="正方形/長方形 25"/>
          <p:cNvSpPr>
            <a:spLocks noChangeArrowheads="1"/>
          </p:cNvSpPr>
          <p:nvPr/>
        </p:nvSpPr>
        <p:spPr bwMode="auto">
          <a:xfrm>
            <a:off x="424548" y="1623118"/>
            <a:ext cx="5595256" cy="738664"/>
          </a:xfrm>
          <a:prstGeom prst="rect">
            <a:avLst/>
          </a:prstGeom>
          <a:noFill/>
          <a:ln w="9525">
            <a:noFill/>
            <a:miter lim="800000"/>
            <a:headEnd/>
            <a:tailEnd/>
          </a:ln>
        </p:spPr>
        <p:txBody>
          <a:bodyPr wrap="square">
            <a:spAutoFit/>
          </a:bodyPr>
          <a:lstStyle/>
          <a:p>
            <a:pPr>
              <a:lnSpc>
                <a:spcPct val="150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採用決定（内定）時に求めることができる書類は</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原則として「就職承諾書」（右図）のみとなります。</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25"/>
          <p:cNvSpPr>
            <a:spLocks noChangeArrowheads="1"/>
          </p:cNvSpPr>
          <p:nvPr/>
        </p:nvSpPr>
        <p:spPr bwMode="auto">
          <a:xfrm>
            <a:off x="576938" y="2733470"/>
            <a:ext cx="4757062" cy="307777"/>
          </a:xfrm>
          <a:prstGeom prst="rect">
            <a:avLst/>
          </a:prstGeom>
          <a:noFill/>
          <a:ln w="9525">
            <a:noFill/>
            <a:miter lim="800000"/>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就業（研修等含む）は卒業後から！</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25"/>
          <p:cNvSpPr>
            <a:spLocks noChangeArrowheads="1"/>
          </p:cNvSpPr>
          <p:nvPr/>
        </p:nvSpPr>
        <p:spPr bwMode="auto">
          <a:xfrm>
            <a:off x="315690" y="3038266"/>
            <a:ext cx="5595256" cy="830997"/>
          </a:xfrm>
          <a:prstGeom prst="rect">
            <a:avLst/>
          </a:prstGeom>
          <a:solidFill>
            <a:schemeClr val="bg1">
              <a:lumMod val="95000"/>
            </a:schemeClr>
          </a:solidFill>
          <a:ln w="9525">
            <a:noFill/>
            <a:miter lim="800000"/>
            <a:headEnd/>
            <a:tailEnd/>
          </a:ln>
        </p:spPr>
        <p:txBody>
          <a:bodyPr wrap="square">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第８　就業開始期日について</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２　新規高等学校卒業者の就業開始（名目の如何を問わず、実質的に雇用関係と見られるものや実習期間中の講習及び研究を含む。）時期については卒業後とするものであること。</a:t>
            </a:r>
          </a:p>
        </p:txBody>
      </p:sp>
      <p:sp>
        <p:nvSpPr>
          <p:cNvPr id="11" name="正方形/長方形 25"/>
          <p:cNvSpPr>
            <a:spLocks noChangeArrowheads="1"/>
          </p:cNvSpPr>
          <p:nvPr/>
        </p:nvSpPr>
        <p:spPr bwMode="auto">
          <a:xfrm>
            <a:off x="402777" y="4039746"/>
            <a:ext cx="5595256" cy="1708160"/>
          </a:xfrm>
          <a:prstGeom prst="rect">
            <a:avLst/>
          </a:prstGeom>
          <a:noFill/>
          <a:ln w="9525">
            <a:noFill/>
            <a:miter lim="800000"/>
            <a:headEnd/>
            <a:tailEnd/>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内定取り消しは原則的に禁止です。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→例外的に内定取り消しが行われるケース</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卒業できなかった場合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問題行動により停学処分になった場合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50000"/>
              </a:lnSpc>
              <a:buFont typeface="Arial" panose="020B0604020202020204" pitchFamily="34" charset="0"/>
              <a:buChar cha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で問題となる投稿をしてしまった場合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12336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お問い合わせ</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43</a:t>
            </a:fld>
            <a:endParaRPr kumimoji="1" lang="ja-JP" altLang="en-US"/>
          </a:p>
        </p:txBody>
      </p:sp>
      <p:sp>
        <p:nvSpPr>
          <p:cNvPr id="13" name="テキスト ボックス 12"/>
          <p:cNvSpPr txBox="1"/>
          <p:nvPr/>
        </p:nvSpPr>
        <p:spPr>
          <a:xfrm>
            <a:off x="943199" y="788400"/>
            <a:ext cx="8192411" cy="1569660"/>
          </a:xfrm>
          <a:prstGeom prst="rect">
            <a:avLst/>
          </a:prstGeom>
          <a:noFill/>
        </p:spPr>
        <p:txBody>
          <a:bodyPr wrap="square" rtlCol="0">
            <a:spAutoFit/>
          </a:bodyPr>
          <a:lstStyle/>
          <a:p>
            <a:pPr lvl="0">
              <a:defRPr/>
            </a:pPr>
            <a:r>
              <a:rPr lang="ja-JP" altLang="en-US" sz="2400" b="1" dirty="0">
                <a:ln w="57150">
                  <a:solidFill>
                    <a:srgbClr val="009FE8"/>
                  </a:solidFill>
                </a:ln>
                <a:solidFill>
                  <a:srgbClr val="009FE8"/>
                </a:solidFill>
                <a:latin typeface="Meiryo UI"/>
                <a:ea typeface="Meiryo UI"/>
              </a:rPr>
              <a:t>・高卒採用で有効な施策が打てていない</a:t>
            </a:r>
          </a:p>
          <a:p>
            <a:pPr lvl="0">
              <a:defRPr/>
            </a:pPr>
            <a:r>
              <a:rPr lang="ja-JP" altLang="en-US" sz="2400" b="1" dirty="0">
                <a:ln w="57150">
                  <a:solidFill>
                    <a:srgbClr val="009FE8"/>
                  </a:solidFill>
                </a:ln>
                <a:solidFill>
                  <a:srgbClr val="009FE8"/>
                </a:solidFill>
                <a:latin typeface="Meiryo UI"/>
                <a:ea typeface="Meiryo UI"/>
              </a:rPr>
              <a:t>・高卒採用に取り組もうと考えている</a:t>
            </a:r>
          </a:p>
          <a:p>
            <a:pPr lvl="0">
              <a:defRPr/>
            </a:pPr>
            <a:r>
              <a:rPr lang="ja-JP" altLang="en-US" sz="2400" b="1" dirty="0">
                <a:ln w="57150">
                  <a:solidFill>
                    <a:srgbClr val="009FE8"/>
                  </a:solidFill>
                </a:ln>
                <a:solidFill>
                  <a:srgbClr val="009FE8"/>
                </a:solidFill>
                <a:latin typeface="Meiryo UI"/>
                <a:ea typeface="Meiryo UI"/>
              </a:rPr>
              <a:t>・高卒採用を強化するために必要なツールを教えて欲しい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solidFill>
                  <a:srgbClr val="009FE8"/>
                </a:solidFill>
                <a:effectLst/>
                <a:uLnTx/>
                <a:uFillTx/>
                <a:latin typeface="Meiryo UI"/>
                <a:ea typeface="Meiryo UI"/>
                <a:cs typeface="+mn-cs"/>
              </a:rPr>
              <a:t>などのご要望がございましたら、お気軽にお問い合わせください。</a:t>
            </a:r>
            <a:endParaRPr kumimoji="1" lang="ja-JP" altLang="en-US" sz="2400" b="1" i="0" u="none" strike="noStrike" kern="1200" cap="none" spc="0" normalizeH="0" baseline="0" noProof="0" dirty="0">
              <a:solidFill>
                <a:srgbClr val="009FE8"/>
              </a:solidFill>
              <a:effectLst/>
              <a:uLnTx/>
              <a:uFillTx/>
              <a:latin typeface="Meiryo UI"/>
              <a:ea typeface="Meiryo UI"/>
              <a:cs typeface="+mn-cs"/>
            </a:endParaRPr>
          </a:p>
        </p:txBody>
      </p:sp>
      <p:sp>
        <p:nvSpPr>
          <p:cNvPr id="14" name="正方形/長方形 13"/>
          <p:cNvSpPr/>
          <p:nvPr/>
        </p:nvSpPr>
        <p:spPr>
          <a:xfrm>
            <a:off x="943199" y="783038"/>
            <a:ext cx="7761224" cy="1200329"/>
          </a:xfrm>
          <a:prstGeom prst="rect">
            <a:avLst/>
          </a:prstGeom>
          <a:ln>
            <a:noFill/>
          </a:ln>
        </p:spPr>
        <p:txBody>
          <a:bodyPr wrap="square">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・高卒採用</a:t>
            </a:r>
            <a:r>
              <a:rPr lang="ja-JP" altLang="en-US" sz="2400" b="1" dirty="0">
                <a:solidFill>
                  <a:schemeClr val="bg1"/>
                </a:solidFill>
                <a:latin typeface="Meiryo UI" panose="020B0604030504040204" pitchFamily="50" charset="-128"/>
                <a:ea typeface="Meiryo UI" panose="020B0604030504040204" pitchFamily="50" charset="-128"/>
              </a:rPr>
              <a:t>で有効な施策が打てて</a:t>
            </a:r>
            <a:r>
              <a:rPr lang="ja-JP" altLang="en-US" sz="2400" b="1" dirty="0" smtClean="0">
                <a:solidFill>
                  <a:schemeClr val="bg1"/>
                </a:solidFill>
                <a:latin typeface="Meiryo UI" panose="020B0604030504040204" pitchFamily="50" charset="-128"/>
                <a:ea typeface="Meiryo UI" panose="020B0604030504040204" pitchFamily="50" charset="-128"/>
              </a:rPr>
              <a:t>いな</a:t>
            </a:r>
            <a:r>
              <a:rPr lang="ja-JP" altLang="en-US" sz="2400" b="1" dirty="0">
                <a:solidFill>
                  <a:schemeClr val="bg1"/>
                </a:solidFill>
                <a:latin typeface="Meiryo UI" panose="020B0604030504040204" pitchFamily="50" charset="-128"/>
                <a:ea typeface="Meiryo UI" panose="020B0604030504040204" pitchFamily="50" charset="-128"/>
              </a:rPr>
              <a:t>い</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・高卒採用に取り組もうと考えている</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・高卒採用を強化するために必要なツールを教えて欲しい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37312" y="2666033"/>
            <a:ext cx="6180939" cy="1200329"/>
          </a:xfrm>
          <a:prstGeom prst="rect">
            <a:avLst/>
          </a:prstGeom>
          <a:ln>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4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rPr>
              <a:t>・</a:t>
            </a:r>
            <a:r>
              <a:rPr kumimoji="0" lang="ja-JP" altLang="en-US" sz="2400" b="1" i="0" u="none" strike="noStrike" kern="0" cap="none" spc="0" normalizeH="0" baseline="0" noProof="0" dirty="0">
                <a:ln>
                  <a:noFill/>
                </a:ln>
                <a:solidFill>
                  <a:prstClr val="white"/>
                </a:solidFill>
                <a:effectLst/>
                <a:uLnTx/>
                <a:uFillTx/>
              </a:rPr>
              <a:t>採用計画を立てるためのシート</a:t>
            </a:r>
            <a:r>
              <a:rPr kumimoji="0" lang="ja-JP" altLang="en-US" sz="2400" b="1" i="0" u="none" strike="noStrike" kern="0" cap="none" spc="0" normalizeH="0" baseline="0" noProof="0" dirty="0" smtClean="0">
                <a:ln>
                  <a:noFill/>
                </a:ln>
                <a:solidFill>
                  <a:prstClr val="white"/>
                </a:solidFill>
                <a:effectLst/>
                <a:uLnTx/>
                <a:uFillTx/>
              </a:rPr>
              <a:t>が</a:t>
            </a:r>
            <a:r>
              <a:rPr kumimoji="0" lang="ja-JP" altLang="en-US" sz="2400" b="1" i="0" u="none" strike="noStrike" kern="0" cap="none" spc="0" normalizeH="0" baseline="0" noProof="0" dirty="0">
                <a:ln>
                  <a:noFill/>
                </a:ln>
                <a:solidFill>
                  <a:prstClr val="white"/>
                </a:solidFill>
                <a:effectLst/>
                <a:uLnTx/>
                <a:uFillTx/>
              </a:rPr>
              <a:t>ほ</a:t>
            </a:r>
            <a:r>
              <a:rPr kumimoji="0" lang="ja-JP" altLang="en-US" sz="2400" b="1" i="0" u="none" strike="noStrike" kern="0" cap="none" spc="0" normalizeH="0" baseline="0" noProof="0" dirty="0" smtClean="0">
                <a:ln>
                  <a:noFill/>
                </a:ln>
                <a:solidFill>
                  <a:prstClr val="white"/>
                </a:solidFill>
                <a:effectLst/>
                <a:uLnTx/>
                <a:uFillTx/>
              </a:rPr>
              <a:t>しい</a:t>
            </a:r>
            <a:endParaRPr kumimoji="0" lang="en-US" altLang="ja-JP" sz="2400" b="1"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rPr>
              <a:t>・今自社に必要なツールを教えてほしい</a:t>
            </a:r>
            <a:endParaRPr kumimoji="0" lang="en-US" altLang="ja-JP" sz="2400" b="1" i="0" u="none" strike="noStrike" kern="0" cap="none" spc="0" normalizeH="0" baseline="0" noProof="0" dirty="0">
              <a:ln>
                <a:noFill/>
              </a:ln>
              <a:solidFill>
                <a:prstClr val="white"/>
              </a:solidFill>
              <a:effectLst/>
              <a:uLnTx/>
              <a:uFillTx/>
            </a:endParaRPr>
          </a:p>
        </p:txBody>
      </p:sp>
      <p:sp>
        <p:nvSpPr>
          <p:cNvPr id="16" name="正方形/長方形 15"/>
          <p:cNvSpPr/>
          <p:nvPr/>
        </p:nvSpPr>
        <p:spPr>
          <a:xfrm>
            <a:off x="362392" y="2488292"/>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正方形/長方形 16"/>
          <p:cNvSpPr/>
          <p:nvPr/>
        </p:nvSpPr>
        <p:spPr>
          <a:xfrm>
            <a:off x="362392" y="4509120"/>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 name="楕円 17"/>
          <p:cNvSpPr/>
          <p:nvPr/>
        </p:nvSpPr>
        <p:spPr>
          <a:xfrm>
            <a:off x="572117" y="2857623"/>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 name="楕円 18"/>
          <p:cNvSpPr/>
          <p:nvPr/>
        </p:nvSpPr>
        <p:spPr>
          <a:xfrm>
            <a:off x="610217" y="2895723"/>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6359">
            <a:off x="644444" y="2891654"/>
            <a:ext cx="1115736" cy="1115736"/>
          </a:xfrm>
          <a:prstGeom prst="rect">
            <a:avLst/>
          </a:prstGeom>
        </p:spPr>
      </p:pic>
      <p:sp>
        <p:nvSpPr>
          <p:cNvPr id="21" name="楕円 20"/>
          <p:cNvSpPr/>
          <p:nvPr/>
        </p:nvSpPr>
        <p:spPr>
          <a:xfrm>
            <a:off x="572117" y="4925084"/>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楕円 21"/>
          <p:cNvSpPr/>
          <p:nvPr/>
        </p:nvSpPr>
        <p:spPr>
          <a:xfrm>
            <a:off x="610217" y="4963184"/>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67" y="4980378"/>
            <a:ext cx="1095670" cy="1095670"/>
          </a:xfrm>
          <a:prstGeom prst="rect">
            <a:avLst/>
          </a:prstGeom>
        </p:spPr>
      </p:pic>
      <p:sp>
        <p:nvSpPr>
          <p:cNvPr id="24" name="正方形/長方形 23"/>
          <p:cNvSpPr/>
          <p:nvPr/>
        </p:nvSpPr>
        <p:spPr>
          <a:xfrm>
            <a:off x="1776287" y="3037695"/>
            <a:ext cx="309571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4000" b="1" i="0" u="none" strike="noStrike" kern="0" cap="none" spc="0" normalizeH="0" baseline="0" noProof="0" dirty="0" smtClean="0">
                <a:ln>
                  <a:noFill/>
                </a:ln>
                <a:solidFill>
                  <a:prstClr val="white"/>
                </a:solidFill>
                <a:effectLst/>
                <a:uLnTx/>
                <a:uFillTx/>
              </a:rPr>
              <a:t>024-534-7135</a:t>
            </a:r>
            <a:endParaRPr kumimoji="0" lang="ja-JP" altLang="en-US" sz="4000" b="1" i="0" u="none" strike="noStrike" kern="0" cap="none" spc="0" normalizeH="0" baseline="0" noProof="0" dirty="0">
              <a:ln>
                <a:noFill/>
              </a:ln>
              <a:solidFill>
                <a:prstClr val="white"/>
              </a:solidFill>
              <a:effectLst/>
              <a:uLnTx/>
              <a:uFillTx/>
            </a:endParaRPr>
          </a:p>
        </p:txBody>
      </p:sp>
      <p:sp>
        <p:nvSpPr>
          <p:cNvPr id="25" name="正方形/長方形 24"/>
          <p:cNvSpPr/>
          <p:nvPr/>
        </p:nvSpPr>
        <p:spPr>
          <a:xfrm>
            <a:off x="1396129" y="3819977"/>
            <a:ext cx="344036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rPr>
              <a:t>（</a:t>
            </a:r>
            <a:r>
              <a:rPr kumimoji="0" lang="ja-JP" altLang="en-US" sz="1800" b="1" i="0" u="none" strike="noStrike" kern="0" cap="none" spc="0" normalizeH="0" baseline="0" noProof="0" dirty="0">
                <a:ln>
                  <a:noFill/>
                </a:ln>
                <a:solidFill>
                  <a:prstClr val="white"/>
                </a:solidFill>
                <a:effectLst/>
                <a:uLnTx/>
                <a:uFillTx/>
              </a:rPr>
              <a:t>営業</a:t>
            </a:r>
            <a:r>
              <a:rPr kumimoji="0" lang="ja-JP" altLang="en-US" sz="1800" b="1" i="0" u="none" strike="noStrike" kern="0" cap="none" spc="0" normalizeH="0" baseline="0" noProof="0" dirty="0" smtClean="0">
                <a:ln>
                  <a:noFill/>
                </a:ln>
                <a:solidFill>
                  <a:prstClr val="white"/>
                </a:solidFill>
                <a:effectLst/>
                <a:uLnTx/>
                <a:uFillTx/>
              </a:rPr>
              <a:t>時間　平日</a:t>
            </a:r>
            <a:r>
              <a:rPr kumimoji="0" lang="en-US" altLang="ja-JP" b="1" kern="0" dirty="0" smtClean="0">
                <a:solidFill>
                  <a:prstClr val="white"/>
                </a:solidFill>
              </a:rPr>
              <a:t>9</a:t>
            </a:r>
            <a:r>
              <a:rPr kumimoji="0" lang="en-US" altLang="ja-JP" sz="1800" b="1" i="0" u="none" strike="noStrike" kern="0" cap="none" spc="0" normalizeH="0" baseline="0" noProof="0" dirty="0" smtClean="0">
                <a:ln>
                  <a:noFill/>
                </a:ln>
                <a:solidFill>
                  <a:prstClr val="white"/>
                </a:solidFill>
                <a:effectLst/>
                <a:uLnTx/>
                <a:uFillTx/>
              </a:rPr>
              <a:t>:00</a:t>
            </a:r>
            <a:r>
              <a:rPr kumimoji="0" lang="ja-JP" altLang="en-US" sz="1800" b="1" i="0" u="none" strike="noStrike" kern="0" cap="none" spc="0" normalizeH="0" baseline="0" noProof="0" dirty="0" smtClean="0">
                <a:ln>
                  <a:noFill/>
                </a:ln>
                <a:solidFill>
                  <a:prstClr val="white"/>
                </a:solidFill>
                <a:effectLst/>
                <a:uLnTx/>
                <a:uFillTx/>
              </a:rPr>
              <a:t>～</a:t>
            </a:r>
            <a:r>
              <a:rPr kumimoji="0" lang="en-US" altLang="ja-JP" b="1" kern="0" dirty="0">
                <a:solidFill>
                  <a:prstClr val="white"/>
                </a:solidFill>
              </a:rPr>
              <a:t>18</a:t>
            </a:r>
            <a:r>
              <a:rPr kumimoji="0" lang="en-US" altLang="ja-JP" sz="1800" b="1" i="0" u="none" strike="noStrike" kern="0" cap="none" spc="0" normalizeH="0" baseline="0" noProof="0" dirty="0" smtClean="0">
                <a:ln>
                  <a:noFill/>
                </a:ln>
                <a:solidFill>
                  <a:prstClr val="white"/>
                </a:solidFill>
                <a:effectLst/>
                <a:uLnTx/>
                <a:uFillTx/>
              </a:rPr>
              <a:t>:00</a:t>
            </a:r>
            <a:r>
              <a:rPr kumimoji="0" lang="ja-JP" altLang="en-US" sz="1800" b="1" i="0" u="none" strike="noStrike" kern="0" cap="none" spc="0" normalizeH="0" baseline="0" noProof="0" dirty="0" smtClean="0">
                <a:ln>
                  <a:noFill/>
                </a:ln>
                <a:solidFill>
                  <a:prstClr val="white"/>
                </a:solidFill>
                <a:effectLst/>
                <a:uLnTx/>
                <a:uFillTx/>
              </a:rPr>
              <a:t>）</a:t>
            </a:r>
            <a:endParaRPr kumimoji="0" lang="ja-JP" altLang="en-US" sz="1800" b="1" i="0" u="none" strike="noStrike" kern="0" cap="none" spc="0" normalizeH="0" baseline="0" noProof="0" dirty="0">
              <a:ln>
                <a:noFill/>
              </a:ln>
              <a:solidFill>
                <a:prstClr val="white"/>
              </a:solidFill>
              <a:effectLst/>
              <a:uLnTx/>
              <a:uFillTx/>
            </a:endParaRPr>
          </a:p>
        </p:txBody>
      </p:sp>
      <p:sp>
        <p:nvSpPr>
          <p:cNvPr id="26" name="正方形/長方形 25"/>
          <p:cNvSpPr/>
          <p:nvPr/>
        </p:nvSpPr>
        <p:spPr>
          <a:xfrm>
            <a:off x="1814921" y="5246509"/>
            <a:ext cx="187743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white"/>
                </a:solidFill>
                <a:effectLst/>
                <a:uLnTx/>
                <a:uFillTx/>
              </a:rPr>
              <a:t>info</a:t>
            </a:r>
            <a:r>
              <a:rPr kumimoji="0" lang="en-US" altLang="ja-JP" sz="2000" b="1" i="0" u="none" strike="noStrike" kern="0" cap="none" spc="0" normalizeH="0" baseline="0" noProof="0" dirty="0" smtClean="0">
                <a:ln>
                  <a:noFill/>
                </a:ln>
                <a:solidFill>
                  <a:prstClr val="white"/>
                </a:solidFill>
                <a:effectLst/>
                <a:uLnTx/>
                <a:uFillTx/>
              </a:rPr>
              <a:t>@</a:t>
            </a:r>
            <a:r>
              <a:rPr kumimoji="0" lang="ja-JP" altLang="en-US" sz="2000" b="1" i="0" u="none" strike="noStrike" kern="0" cap="none" spc="0" normalizeH="0" baseline="0" noProof="0" dirty="0" smtClean="0">
                <a:ln>
                  <a:noFill/>
                </a:ln>
                <a:solidFill>
                  <a:prstClr val="white"/>
                </a:solidFill>
                <a:effectLst/>
                <a:uLnTx/>
                <a:uFillTx/>
              </a:rPr>
              <a:t>〇〇〇</a:t>
            </a:r>
            <a:r>
              <a:rPr kumimoji="0" lang="en-US" altLang="ja-JP" sz="2000" b="1" i="0" u="none" strike="noStrike" kern="0" cap="none" spc="0" normalizeH="0" baseline="0" noProof="0" dirty="0" smtClean="0">
                <a:ln>
                  <a:noFill/>
                </a:ln>
                <a:solidFill>
                  <a:prstClr val="white"/>
                </a:solidFill>
                <a:effectLst/>
                <a:uLnTx/>
                <a:uFillTx/>
              </a:rPr>
              <a:t>.</a:t>
            </a:r>
            <a:r>
              <a:rPr kumimoji="0" lang="en-US" altLang="ja-JP" sz="2000" b="1" i="0" u="none" strike="noStrike" kern="0" cap="none" spc="0" normalizeH="0" baseline="0" noProof="0" dirty="0">
                <a:ln>
                  <a:noFill/>
                </a:ln>
                <a:solidFill>
                  <a:prstClr val="white"/>
                </a:solidFill>
                <a:effectLst/>
                <a:uLnTx/>
                <a:uFillTx/>
              </a:rPr>
              <a:t>jp</a:t>
            </a:r>
            <a:endParaRPr kumimoji="0" lang="ja-JP" altLang="en-US" sz="2000" b="1" i="0" u="none" strike="noStrike" kern="0" cap="none" spc="0" normalizeH="0" baseline="0" noProof="0" dirty="0">
              <a:ln>
                <a:noFill/>
              </a:ln>
              <a:solidFill>
                <a:prstClr val="white"/>
              </a:solidFill>
              <a:effectLst/>
              <a:uLnTx/>
              <a:uFillTx/>
            </a:endParaRPr>
          </a:p>
        </p:txBody>
      </p:sp>
      <p:graphicFrame>
        <p:nvGraphicFramePr>
          <p:cNvPr id="27" name="表 26"/>
          <p:cNvGraphicFramePr>
            <a:graphicFrameLocks noGrp="1"/>
          </p:cNvGraphicFramePr>
          <p:nvPr>
            <p:extLst>
              <p:ext uri="{D42A27DB-BD31-4B8C-83A1-F6EECF244321}">
                <p14:modId xmlns:p14="http://schemas.microsoft.com/office/powerpoint/2010/main" val="3458812077"/>
              </p:ext>
            </p:extLst>
          </p:nvPr>
        </p:nvGraphicFramePr>
        <p:xfrm>
          <a:off x="5113993" y="2920886"/>
          <a:ext cx="4033375" cy="2514140"/>
        </p:xfrm>
        <a:graphic>
          <a:graphicData uri="http://schemas.openxmlformats.org/drawingml/2006/table">
            <a:tbl>
              <a:tblPr bandRow="1"/>
              <a:tblGrid>
                <a:gridCol w="1152022">
                  <a:extLst>
                    <a:ext uri="{9D8B030D-6E8A-4147-A177-3AD203B41FA5}">
                      <a16:colId xmlns:a16="http://schemas.microsoft.com/office/drawing/2014/main" val="4242449181"/>
                    </a:ext>
                  </a:extLst>
                </a:gridCol>
                <a:gridCol w="2881353">
                  <a:extLst>
                    <a:ext uri="{9D8B030D-6E8A-4147-A177-3AD203B41FA5}">
                      <a16:colId xmlns:a16="http://schemas.microsoft.com/office/drawing/2014/main" val="2454030520"/>
                    </a:ext>
                  </a:extLst>
                </a:gridCol>
              </a:tblGrid>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会社名</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dirty="0" smtClean="0"/>
                        <a:t>株式会社クサカ印刷所</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874257043"/>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所在地</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zh-TW" altLang="en-US" sz="1100" dirty="0" smtClean="0"/>
                        <a:t>福島県福島市東浜町</a:t>
                      </a:r>
                      <a:r>
                        <a:rPr kumimoji="1" lang="en-US" altLang="zh-TW" sz="1100" dirty="0" smtClean="0"/>
                        <a:t>7-35</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75167461"/>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資本金</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en-US" altLang="ja-JP" sz="1100" dirty="0" smtClean="0"/>
                        <a:t>2,000</a:t>
                      </a:r>
                      <a:r>
                        <a:rPr kumimoji="1" lang="ja-JP" altLang="en-US" sz="1100" dirty="0" smtClean="0"/>
                        <a:t>万円</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318636229"/>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代表</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b="0" dirty="0" smtClean="0">
                          <a:solidFill>
                            <a:schemeClr val="tx1"/>
                          </a:solidFill>
                        </a:rPr>
                        <a:t>日下直哉</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05663579"/>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smtClean="0"/>
                        <a:t>ホームページ</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endParaRPr kumimoji="1" lang="en-US" altLang="ja-JP" sz="1100" dirty="0" smtClean="0"/>
                    </a:p>
                    <a:p>
                      <a:r>
                        <a:rPr kumimoji="1" lang="en-US" altLang="ja-JP" sz="1100" dirty="0" smtClean="0"/>
                        <a:t>https://k-recruit.kpri.jp/kusaka/</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299934977"/>
                  </a:ext>
                </a:extLst>
              </a:tr>
            </a:tbl>
          </a:graphicData>
        </a:graphic>
      </p:graphicFrame>
      <p:sp>
        <p:nvSpPr>
          <p:cNvPr id="28" name="対角する 2 つの角を切り取った四角形 27"/>
          <p:cNvSpPr/>
          <p:nvPr/>
        </p:nvSpPr>
        <p:spPr>
          <a:xfrm>
            <a:off x="5114475" y="2485227"/>
            <a:ext cx="1858441" cy="410496"/>
          </a:xfrm>
          <a:prstGeom prst="snip2DiagRect">
            <a:avLst/>
          </a:prstGeom>
          <a:solidFill>
            <a:srgbClr val="4BA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角丸四角形 28"/>
          <p:cNvSpPr/>
          <p:nvPr/>
        </p:nvSpPr>
        <p:spPr>
          <a:xfrm>
            <a:off x="5211229" y="2558788"/>
            <a:ext cx="1677798" cy="243596"/>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srgbClr val="4BACC6"/>
                </a:solidFill>
                <a:effectLst/>
                <a:uLnTx/>
                <a:uFillTx/>
                <a:latin typeface="メイリオ"/>
                <a:ea typeface="メイリオ"/>
                <a:cs typeface="+mn-cs"/>
              </a:rPr>
              <a:t>会社</a:t>
            </a:r>
            <a:r>
              <a:rPr kumimoji="0" lang="ja-JP" altLang="en-US" sz="1400" b="1" i="0" u="none" strike="noStrike" kern="0" cap="none" spc="0" normalizeH="0" baseline="0" noProof="0" dirty="0">
                <a:ln>
                  <a:noFill/>
                </a:ln>
                <a:solidFill>
                  <a:srgbClr val="4BACC6"/>
                </a:solidFill>
                <a:effectLst/>
                <a:uLnTx/>
                <a:uFillTx/>
                <a:latin typeface="メイリオ"/>
                <a:ea typeface="メイリオ"/>
                <a:cs typeface="+mn-cs"/>
              </a:rPr>
              <a:t>概要</a:t>
            </a:r>
          </a:p>
        </p:txBody>
      </p:sp>
    </p:spTree>
    <p:extLst>
      <p:ext uri="{BB962C8B-B14F-4D97-AF65-F5344CB8AC3E}">
        <p14:creationId xmlns:p14="http://schemas.microsoft.com/office/powerpoint/2010/main" val="79175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高卒採用の特徴</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4</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高卒採用のスケジュール</a:t>
            </a:r>
          </a:p>
        </p:txBody>
      </p:sp>
      <p:graphicFrame>
        <p:nvGraphicFramePr>
          <p:cNvPr id="7" name="表 6"/>
          <p:cNvGraphicFramePr>
            <a:graphicFrameLocks noGrp="1"/>
          </p:cNvGraphicFramePr>
          <p:nvPr>
            <p:extLst>
              <p:ext uri="{D42A27DB-BD31-4B8C-83A1-F6EECF244321}">
                <p14:modId xmlns:p14="http://schemas.microsoft.com/office/powerpoint/2010/main" val="3497284230"/>
              </p:ext>
            </p:extLst>
          </p:nvPr>
        </p:nvGraphicFramePr>
        <p:xfrm>
          <a:off x="702808" y="1783366"/>
          <a:ext cx="8543930" cy="4303808"/>
        </p:xfrm>
        <a:graphic>
          <a:graphicData uri="http://schemas.openxmlformats.org/drawingml/2006/table">
            <a:tbl>
              <a:tblPr/>
              <a:tblGrid>
                <a:gridCol w="1166652">
                  <a:extLst>
                    <a:ext uri="{9D8B030D-6E8A-4147-A177-3AD203B41FA5}">
                      <a16:colId xmlns:a16="http://schemas.microsoft.com/office/drawing/2014/main" val="2923126300"/>
                    </a:ext>
                  </a:extLst>
                </a:gridCol>
                <a:gridCol w="1892568">
                  <a:extLst>
                    <a:ext uri="{9D8B030D-6E8A-4147-A177-3AD203B41FA5}">
                      <a16:colId xmlns:a16="http://schemas.microsoft.com/office/drawing/2014/main" val="3073872979"/>
                    </a:ext>
                  </a:extLst>
                </a:gridCol>
                <a:gridCol w="391765">
                  <a:extLst>
                    <a:ext uri="{9D8B030D-6E8A-4147-A177-3AD203B41FA5}">
                      <a16:colId xmlns:a16="http://schemas.microsoft.com/office/drawing/2014/main" val="1631944527"/>
                    </a:ext>
                  </a:extLst>
                </a:gridCol>
                <a:gridCol w="391765">
                  <a:extLst>
                    <a:ext uri="{9D8B030D-6E8A-4147-A177-3AD203B41FA5}">
                      <a16:colId xmlns:a16="http://schemas.microsoft.com/office/drawing/2014/main" val="3292094031"/>
                    </a:ext>
                  </a:extLst>
                </a:gridCol>
                <a:gridCol w="391765">
                  <a:extLst>
                    <a:ext uri="{9D8B030D-6E8A-4147-A177-3AD203B41FA5}">
                      <a16:colId xmlns:a16="http://schemas.microsoft.com/office/drawing/2014/main" val="553733110"/>
                    </a:ext>
                  </a:extLst>
                </a:gridCol>
                <a:gridCol w="391765">
                  <a:extLst>
                    <a:ext uri="{9D8B030D-6E8A-4147-A177-3AD203B41FA5}">
                      <a16:colId xmlns:a16="http://schemas.microsoft.com/office/drawing/2014/main" val="92385921"/>
                    </a:ext>
                  </a:extLst>
                </a:gridCol>
                <a:gridCol w="391765">
                  <a:extLst>
                    <a:ext uri="{9D8B030D-6E8A-4147-A177-3AD203B41FA5}">
                      <a16:colId xmlns:a16="http://schemas.microsoft.com/office/drawing/2014/main" val="297687245"/>
                    </a:ext>
                  </a:extLst>
                </a:gridCol>
                <a:gridCol w="391765">
                  <a:extLst>
                    <a:ext uri="{9D8B030D-6E8A-4147-A177-3AD203B41FA5}">
                      <a16:colId xmlns:a16="http://schemas.microsoft.com/office/drawing/2014/main" val="518210311"/>
                    </a:ext>
                  </a:extLst>
                </a:gridCol>
                <a:gridCol w="391765">
                  <a:extLst>
                    <a:ext uri="{9D8B030D-6E8A-4147-A177-3AD203B41FA5}">
                      <a16:colId xmlns:a16="http://schemas.microsoft.com/office/drawing/2014/main" val="1668792964"/>
                    </a:ext>
                  </a:extLst>
                </a:gridCol>
                <a:gridCol w="391765">
                  <a:extLst>
                    <a:ext uri="{9D8B030D-6E8A-4147-A177-3AD203B41FA5}">
                      <a16:colId xmlns:a16="http://schemas.microsoft.com/office/drawing/2014/main" val="4045847071"/>
                    </a:ext>
                  </a:extLst>
                </a:gridCol>
                <a:gridCol w="391765">
                  <a:extLst>
                    <a:ext uri="{9D8B030D-6E8A-4147-A177-3AD203B41FA5}">
                      <a16:colId xmlns:a16="http://schemas.microsoft.com/office/drawing/2014/main" val="4211408772"/>
                    </a:ext>
                  </a:extLst>
                </a:gridCol>
                <a:gridCol w="391765">
                  <a:extLst>
                    <a:ext uri="{9D8B030D-6E8A-4147-A177-3AD203B41FA5}">
                      <a16:colId xmlns:a16="http://schemas.microsoft.com/office/drawing/2014/main" val="2462353837"/>
                    </a:ext>
                  </a:extLst>
                </a:gridCol>
                <a:gridCol w="391765">
                  <a:extLst>
                    <a:ext uri="{9D8B030D-6E8A-4147-A177-3AD203B41FA5}">
                      <a16:colId xmlns:a16="http://schemas.microsoft.com/office/drawing/2014/main" val="3464541525"/>
                    </a:ext>
                  </a:extLst>
                </a:gridCol>
                <a:gridCol w="391765">
                  <a:extLst>
                    <a:ext uri="{9D8B030D-6E8A-4147-A177-3AD203B41FA5}">
                      <a16:colId xmlns:a16="http://schemas.microsoft.com/office/drawing/2014/main" val="2352278468"/>
                    </a:ext>
                  </a:extLst>
                </a:gridCol>
                <a:gridCol w="391765">
                  <a:extLst>
                    <a:ext uri="{9D8B030D-6E8A-4147-A177-3AD203B41FA5}">
                      <a16:colId xmlns:a16="http://schemas.microsoft.com/office/drawing/2014/main" val="4071712894"/>
                    </a:ext>
                  </a:extLst>
                </a:gridCol>
                <a:gridCol w="391765">
                  <a:extLst>
                    <a:ext uri="{9D8B030D-6E8A-4147-A177-3AD203B41FA5}">
                      <a16:colId xmlns:a16="http://schemas.microsoft.com/office/drawing/2014/main" val="1715545588"/>
                    </a:ext>
                  </a:extLst>
                </a:gridCol>
              </a:tblGrid>
              <a:tr h="414432">
                <a:tc gridSpan="2">
                  <a:txBody>
                    <a:bodyPr/>
                    <a:lstStyle/>
                    <a:p>
                      <a:pPr algn="l"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p>
                    <a:p>
                      <a:pPr algn="l"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pPr algn="l" fontAlgn="ctr"/>
                      <a:endPar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36000" marR="36000" marT="8648"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63865350"/>
                  </a:ext>
                </a:extLst>
              </a:tr>
              <a:tr h="278792">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採用計画</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採用人員数の決定</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305106"/>
                  </a:ext>
                </a:extLst>
              </a:tr>
              <a:tr h="278792">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採用コンセプトの策定</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641770"/>
                  </a:ext>
                </a:extLst>
              </a:tr>
              <a:tr h="278792">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採用スケジュールの決定</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685985"/>
                  </a:ext>
                </a:extLst>
              </a:tr>
              <a:tr h="130216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採用ツール作成</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会社案内・採用パンフレット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社長メッセージ集</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保護者向けパンフレット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採用サイト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採用ランディングページ</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採用動画</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SNS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アカウントの運用　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051126"/>
                  </a:ext>
                </a:extLst>
              </a:tr>
              <a:tr h="278792">
                <a:tc rowSpan="2">
                  <a:txBody>
                    <a:bodyPr/>
                    <a:lstStyle/>
                    <a:p>
                      <a:pPr algn="l"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手続関連</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ハローワークの説明会に参加</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810894"/>
                  </a:ext>
                </a:extLst>
              </a:tr>
              <a:tr h="278792">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求人票をハローワークへ提出</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908287"/>
                  </a:ext>
                </a:extLst>
              </a:tr>
              <a:tr h="278792">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高校訪問</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高校へ求人票を持参</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160458"/>
                  </a:ext>
                </a:extLst>
              </a:tr>
              <a:tr h="278792">
                <a:tc rowSpan="2">
                  <a:txBody>
                    <a:bodyPr/>
                    <a:lstStyle/>
                    <a:p>
                      <a:pPr algn="l"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選考活動</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応募前職場見学</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864512"/>
                  </a:ext>
                </a:extLst>
              </a:tr>
              <a:tr h="278792">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面接・筆記試験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追加応募 含</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664900"/>
                  </a:ext>
                </a:extLst>
              </a:tr>
              <a:tr h="27879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入社～</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入社式・研修 他</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dirty="0">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8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676704"/>
                  </a:ext>
                </a:extLst>
              </a:tr>
            </a:tbl>
          </a:graphicData>
        </a:graphic>
      </p:graphicFrame>
      <p:sp>
        <p:nvSpPr>
          <p:cNvPr id="8" name="左右矢印 7"/>
          <p:cNvSpPr/>
          <p:nvPr/>
        </p:nvSpPr>
        <p:spPr>
          <a:xfrm>
            <a:off x="4528458" y="2536365"/>
            <a:ext cx="653140" cy="217711"/>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a:off x="4539346" y="2819393"/>
            <a:ext cx="653140" cy="217711"/>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766457" y="2220679"/>
            <a:ext cx="1110343" cy="228600"/>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4571998" y="3646709"/>
            <a:ext cx="1548000" cy="217711"/>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5453746" y="4452251"/>
            <a:ext cx="396000" cy="217711"/>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a:off x="5715004" y="4735276"/>
            <a:ext cx="396000" cy="217711"/>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6128662" y="5007427"/>
            <a:ext cx="684000" cy="217711"/>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右矢印 14"/>
          <p:cNvSpPr/>
          <p:nvPr/>
        </p:nvSpPr>
        <p:spPr>
          <a:xfrm>
            <a:off x="6291948" y="5290455"/>
            <a:ext cx="612000" cy="217711"/>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右矢印 15"/>
          <p:cNvSpPr/>
          <p:nvPr/>
        </p:nvSpPr>
        <p:spPr>
          <a:xfrm>
            <a:off x="7130152" y="5551711"/>
            <a:ext cx="1152000" cy="217711"/>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2" descr="ãçç¥ç· ç´ æãã®ç»åæ¤ç´¢çµæ"/>
          <p:cNvPicPr>
            <a:picLocks noChangeAspect="1" noChangeArrowheads="1"/>
          </p:cNvPicPr>
          <p:nvPr/>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6200000">
            <a:off x="8523506" y="1836313"/>
            <a:ext cx="299811" cy="299811"/>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64038" y="6106874"/>
            <a:ext cx="3605620" cy="338554"/>
          </a:xfrm>
          <a:prstGeom prst="rect">
            <a:avLst/>
          </a:prstGeom>
          <a:noFill/>
        </p:spPr>
        <p:txBody>
          <a:bodyPr wrap="square" rtlCol="0">
            <a:spAutoFit/>
          </a:bodyPr>
          <a:lstStyle/>
          <a:p>
            <a:r>
              <a:rPr kumimoji="1" lang="en-US" altLang="ja-JP" sz="800" dirty="0">
                <a:latin typeface="HGSｺﾞｼｯｸM" panose="020B0600000000000000" pitchFamily="50" charset="-128"/>
                <a:ea typeface="HGSｺﾞｼｯｸM" panose="020B0600000000000000" pitchFamily="50" charset="-128"/>
              </a:rPr>
              <a:t>※</a:t>
            </a:r>
            <a:r>
              <a:rPr kumimoji="1" lang="ja-JP" altLang="en-US" sz="800" dirty="0">
                <a:latin typeface="HGSｺﾞｼｯｸM" panose="020B0600000000000000" pitchFamily="50" charset="-128"/>
                <a:ea typeface="HGSｺﾞｼｯｸM" panose="020B0600000000000000" pitchFamily="50" charset="-128"/>
              </a:rPr>
              <a:t>赤字の箇所は、高卒採用ルール上、必ず行う必要が</a:t>
            </a:r>
            <a:r>
              <a:rPr lang="ja-JP" altLang="en-US" sz="800" dirty="0">
                <a:latin typeface="HGSｺﾞｼｯｸM" panose="020B0600000000000000" pitchFamily="50" charset="-128"/>
                <a:ea typeface="HGSｺﾞｼｯｸM" panose="020B0600000000000000" pitchFamily="50" charset="-128"/>
              </a:rPr>
              <a:t>ある活動です</a:t>
            </a:r>
            <a:r>
              <a:rPr kumimoji="1" lang="ja-JP" altLang="en-US" sz="800" dirty="0">
                <a:latin typeface="HGSｺﾞｼｯｸM" panose="020B0600000000000000" pitchFamily="50" charset="-128"/>
                <a:ea typeface="HGSｺﾞｼｯｸM" panose="020B0600000000000000" pitchFamily="50" charset="-128"/>
              </a:rPr>
              <a:t>。</a:t>
            </a:r>
            <a:endParaRPr kumimoji="1" lang="en-US" altLang="ja-JP" sz="800" dirty="0">
              <a:latin typeface="HGSｺﾞｼｯｸM" panose="020B0600000000000000" pitchFamily="50" charset="-128"/>
              <a:ea typeface="HGSｺﾞｼｯｸM" panose="020B0600000000000000" pitchFamily="50" charset="-128"/>
            </a:endParaRPr>
          </a:p>
          <a:p>
            <a:r>
              <a:rPr kumimoji="1" lang="en-US" altLang="ja-JP" sz="800" dirty="0">
                <a:latin typeface="HGSｺﾞｼｯｸM" panose="020B0600000000000000" pitchFamily="50" charset="-128"/>
                <a:ea typeface="HGSｺﾞｼｯｸM" panose="020B0600000000000000" pitchFamily="50" charset="-128"/>
              </a:rPr>
              <a:t>※</a:t>
            </a:r>
            <a:r>
              <a:rPr lang="ja-JP" altLang="en-US" sz="800" dirty="0">
                <a:latin typeface="HGSｺﾞｼｯｸM" panose="020B0600000000000000" pitchFamily="50" charset="-128"/>
                <a:ea typeface="HGSｺﾞｼｯｸM" panose="020B0600000000000000" pitchFamily="50" charset="-128"/>
              </a:rPr>
              <a:t>各企業の</a:t>
            </a:r>
            <a:r>
              <a:rPr kumimoji="1" lang="ja-JP" altLang="en-US" sz="800" dirty="0">
                <a:latin typeface="HGSｺﾞｼｯｸM" panose="020B0600000000000000" pitchFamily="50" charset="-128"/>
                <a:ea typeface="HGSｺﾞｼｯｸM" panose="020B0600000000000000" pitchFamily="50" charset="-128"/>
              </a:rPr>
              <a:t>状況によりスケジュールは前後</a:t>
            </a:r>
            <a:r>
              <a:rPr lang="ja-JP" altLang="en-US" sz="800" dirty="0">
                <a:latin typeface="HGSｺﾞｼｯｸM" panose="020B0600000000000000" pitchFamily="50" charset="-128"/>
                <a:ea typeface="HGSｺﾞｼｯｸM" panose="020B0600000000000000" pitchFamily="50" charset="-128"/>
              </a:rPr>
              <a:t>いたします。</a:t>
            </a:r>
            <a:endParaRPr kumimoji="1" lang="ja-JP" altLang="en-US" sz="800" dirty="0">
              <a:latin typeface="HGSｺﾞｼｯｸM" panose="020B0600000000000000" pitchFamily="50" charset="-128"/>
              <a:ea typeface="HGSｺﾞｼｯｸM" panose="020B0600000000000000" pitchFamily="50" charset="-128"/>
            </a:endParaRPr>
          </a:p>
        </p:txBody>
      </p:sp>
      <p:sp>
        <p:nvSpPr>
          <p:cNvPr id="19" name="テキスト プレースホルダー 4"/>
          <p:cNvSpPr txBox="1">
            <a:spLocks/>
          </p:cNvSpPr>
          <p:nvPr/>
        </p:nvSpPr>
        <p:spPr>
          <a:xfrm>
            <a:off x="583065" y="1381808"/>
            <a:ext cx="8713334"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600" u="sng" dirty="0"/>
              <a:t>本格的な準備は</a:t>
            </a:r>
            <a:r>
              <a:rPr lang="en-US" altLang="ja-JP" sz="1600" u="sng" dirty="0"/>
              <a:t>5</a:t>
            </a:r>
            <a:r>
              <a:rPr lang="ja-JP" altLang="en-US" sz="1600" u="sng" dirty="0"/>
              <a:t>月～</a:t>
            </a:r>
            <a:r>
              <a:rPr lang="en-US" altLang="ja-JP" sz="1600" u="sng" dirty="0"/>
              <a:t>6</a:t>
            </a:r>
            <a:r>
              <a:rPr lang="ja-JP" altLang="en-US" sz="1600" u="sng" dirty="0"/>
              <a:t>月からスタート。選考時期は</a:t>
            </a:r>
            <a:r>
              <a:rPr lang="en-US" altLang="ja-JP" sz="1600" u="sng" dirty="0"/>
              <a:t>9</a:t>
            </a:r>
            <a:r>
              <a:rPr lang="ja-JP" altLang="en-US" sz="1600" u="sng" dirty="0"/>
              <a:t>月中旬からです。</a:t>
            </a:r>
          </a:p>
        </p:txBody>
      </p:sp>
    </p:spTree>
    <p:extLst>
      <p:ext uri="{BB962C8B-B14F-4D97-AF65-F5344CB8AC3E}">
        <p14:creationId xmlns:p14="http://schemas.microsoft.com/office/powerpoint/2010/main" val="204719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17751" y="1872055"/>
            <a:ext cx="8909276" cy="922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高卒採用の</a:t>
            </a:r>
            <a:r>
              <a:rPr lang="ja-JP" altLang="en-US" dirty="0"/>
              <a:t>注意点</a:t>
            </a:r>
            <a:endParaRPr kumimoji="1" lang="ja-JP" altLang="en-US" dirty="0"/>
          </a:p>
        </p:txBody>
      </p:sp>
      <p:sp>
        <p:nvSpPr>
          <p:cNvPr id="4" name="スライド番号プレースホルダー 3"/>
          <p:cNvSpPr>
            <a:spLocks noGrp="1"/>
          </p:cNvSpPr>
          <p:nvPr>
            <p:ph type="sldNum" sz="quarter" idx="12"/>
          </p:nvPr>
        </p:nvSpPr>
        <p:spPr>
          <a:xfrm>
            <a:off x="9241968" y="6356355"/>
            <a:ext cx="609600" cy="365125"/>
          </a:xfrm>
        </p:spPr>
        <p:txBody>
          <a:bodyPr/>
          <a:lstStyle/>
          <a:p>
            <a:fld id="{F6C531F0-FD0E-4516-B9D6-6EAC2A39123F}" type="slidenum">
              <a:rPr kumimoji="1" lang="ja-JP" altLang="en-US" smtClean="0"/>
              <a:t>5</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求人不受理</a:t>
            </a:r>
          </a:p>
        </p:txBody>
      </p:sp>
      <p:sp>
        <p:nvSpPr>
          <p:cNvPr id="41" name="テキスト ボックス 40"/>
          <p:cNvSpPr txBox="1"/>
          <p:nvPr/>
        </p:nvSpPr>
        <p:spPr>
          <a:xfrm>
            <a:off x="572181" y="1413947"/>
            <a:ext cx="8613769" cy="338554"/>
          </a:xfrm>
          <a:prstGeom prst="rect">
            <a:avLst/>
          </a:prstGeom>
          <a:noFill/>
        </p:spPr>
        <p:txBody>
          <a:bodyPr wrap="square" rtlCol="0">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ハローワークでは労働関係法令違反があった事業所の求人を受け付けないケースがあります。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rotWithShape="1">
          <a:blip r:embed="rId2"/>
          <a:srcRect r="11803"/>
          <a:stretch/>
        </p:blipFill>
        <p:spPr>
          <a:xfrm>
            <a:off x="1123723" y="2933474"/>
            <a:ext cx="7334477" cy="2891486"/>
          </a:xfrm>
          <a:prstGeom prst="rect">
            <a:avLst/>
          </a:prstGeom>
        </p:spPr>
      </p:pic>
      <p:sp>
        <p:nvSpPr>
          <p:cNvPr id="51" name="テキスト ボックス 50"/>
          <p:cNvSpPr txBox="1"/>
          <p:nvPr/>
        </p:nvSpPr>
        <p:spPr>
          <a:xfrm>
            <a:off x="659266" y="1990889"/>
            <a:ext cx="8613769" cy="738664"/>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新卒一括採用の慣行の中で、新卒採用時のトラブルは、職業生活に長期的な影響を及ぼす恐れがあります。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そこで、ハローワークでは、一定の労働関係法令違反があった事業所を新卒者などに紹介することのないよう、こうした事業所の新卒求人を一定期間受け付けない（不受理）ケースがあります。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670151" y="5944214"/>
            <a:ext cx="8613769" cy="369332"/>
          </a:xfrm>
          <a:prstGeom prst="rect">
            <a:avLst/>
          </a:prstGeom>
          <a:noFill/>
        </p:spPr>
        <p:txBody>
          <a:bodyPr wrap="square" rtlCol="0">
            <a:spAutoFit/>
          </a:bodyPr>
          <a:lstStyle/>
          <a:p>
            <a:pPr algn="ct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詳しくは管轄のハローワークへお問合せください。</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4939166" y="2990322"/>
            <a:ext cx="1931534" cy="24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402966" y="4793722"/>
            <a:ext cx="1156834" cy="26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4"/>
          <p:cNvSpPr txBox="1">
            <a:spLocks/>
          </p:cNvSpPr>
          <p:nvPr/>
        </p:nvSpPr>
        <p:spPr>
          <a:xfrm>
            <a:off x="7293427" y="6236832"/>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Tree>
    <p:extLst>
      <p:ext uri="{BB962C8B-B14F-4D97-AF65-F5344CB8AC3E}">
        <p14:creationId xmlns:p14="http://schemas.microsoft.com/office/powerpoint/2010/main" val="7537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a:t>
            </a:r>
            <a:r>
              <a:rPr lang="ja-JP" altLang="en-US" dirty="0"/>
              <a:t>注意点</a:t>
            </a:r>
            <a:endParaRPr kumimoji="1" lang="ja-JP" altLang="en-US" dirty="0"/>
          </a:p>
        </p:txBody>
      </p:sp>
      <p:sp>
        <p:nvSpPr>
          <p:cNvPr id="4" name="スライド番号プレースホルダー 3"/>
          <p:cNvSpPr>
            <a:spLocks noGrp="1"/>
          </p:cNvSpPr>
          <p:nvPr>
            <p:ph type="sldNum" sz="quarter" idx="12"/>
          </p:nvPr>
        </p:nvSpPr>
        <p:spPr>
          <a:xfrm>
            <a:off x="9241968" y="6356355"/>
            <a:ext cx="609600" cy="365125"/>
          </a:xfrm>
        </p:spPr>
        <p:txBody>
          <a:bodyPr/>
          <a:lstStyle/>
          <a:p>
            <a:fld id="{F6C531F0-FD0E-4516-B9D6-6EAC2A39123F}" type="slidenum">
              <a:rPr kumimoji="1" lang="ja-JP" altLang="en-US" smtClean="0"/>
              <a:t>6</a:t>
            </a:fld>
            <a:endParaRPr kumimoji="1" lang="ja-JP" altLang="en-US"/>
          </a:p>
        </p:txBody>
      </p:sp>
      <p:sp>
        <p:nvSpPr>
          <p:cNvPr id="5" name="テキスト プレースホルダー 4"/>
          <p:cNvSpPr>
            <a:spLocks noGrp="1"/>
          </p:cNvSpPr>
          <p:nvPr>
            <p:ph type="body" sz="quarter" idx="13"/>
          </p:nvPr>
        </p:nvSpPr>
        <p:spPr/>
        <p:txBody>
          <a:bodyPr/>
          <a:lstStyle/>
          <a:p>
            <a:r>
              <a:rPr kumimoji="1" lang="ja-JP" altLang="en-US" dirty="0"/>
              <a:t>■ 基本的人権への配慮</a:t>
            </a:r>
          </a:p>
        </p:txBody>
      </p:sp>
      <p:sp>
        <p:nvSpPr>
          <p:cNvPr id="41" name="テキスト ボックス 40"/>
          <p:cNvSpPr txBox="1"/>
          <p:nvPr/>
        </p:nvSpPr>
        <p:spPr>
          <a:xfrm>
            <a:off x="572181" y="1413947"/>
            <a:ext cx="8613769" cy="338554"/>
          </a:xfrm>
          <a:prstGeom prst="rect">
            <a:avLst/>
          </a:prstGeom>
          <a:noFill/>
        </p:spPr>
        <p:txBody>
          <a:bodyPr wrap="square" rtlCol="0">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高卒採用は求職者が未成年であることからその他の採用よりもルールが厳格です。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17751" y="1884756"/>
            <a:ext cx="8909276" cy="665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9266" y="1990889"/>
            <a:ext cx="8613769" cy="523220"/>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以下の項目を面接時に質問することは、就職差別につながるおそれがあります。また、応募者が自ら以下のことを話してきた場合には、趣旨を説明して話さないように指導するなどの配慮が必要です。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46781" y="2887147"/>
            <a:ext cx="4203019" cy="2154436"/>
          </a:xfrm>
          <a:prstGeom prst="rect">
            <a:avLst/>
          </a:prstGeom>
          <a:noFill/>
        </p:spPr>
        <p:txBody>
          <a:bodyPr wrap="square" rtlCol="0">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＜本人に責任のない事項＞</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・本籍、出身地に関すること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・家族、保護者に関すること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（職業、続柄、健康状態、地位、学歴、収入、資産等）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・住宅状況に関すること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（間取り、部屋数、住宅の種類、近隣の施設等）</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・生活環境、家庭環境に関すること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194981" y="2887147"/>
            <a:ext cx="4203019" cy="2462213"/>
          </a:xfrm>
          <a:prstGeom prst="rect">
            <a:avLst/>
          </a:prstGeom>
          <a:noFill/>
        </p:spPr>
        <p:txBody>
          <a:bodyPr wrap="square" rtlCol="0">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＜本来自由であるべき事項＞</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・宗教、信仰に関すること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・支持政党に関すること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・人生観、生活信条に関すること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・尊敬する人物に関すること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・思想に関すること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・労働組合、学生運動などの社会運動に関すること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・購読雑誌、新聞、愛読書などに関すること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Picture 2" descr="ãã²ããã ç´ æ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879856">
            <a:off x="653038" y="5663734"/>
            <a:ext cx="505651" cy="505651"/>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48381" y="5833547"/>
            <a:ext cx="8613769" cy="338554"/>
          </a:xfrm>
          <a:prstGeom prst="rect">
            <a:avLst/>
          </a:prstGeom>
          <a:noFill/>
        </p:spPr>
        <p:txBody>
          <a:bodyPr wrap="square" rtlCol="0">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面接で質問する事項は予め決めておき、万一のトラブルを未然に防ぎましょう！</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441550" y="2743200"/>
            <a:ext cx="4371750" cy="27360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077050" y="2755900"/>
            <a:ext cx="4371750" cy="27360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4"/>
          <p:cNvSpPr txBox="1">
            <a:spLocks/>
          </p:cNvSpPr>
          <p:nvPr/>
        </p:nvSpPr>
        <p:spPr>
          <a:xfrm>
            <a:off x="7293427" y="6236832"/>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Tree>
    <p:extLst>
      <p:ext uri="{BB962C8B-B14F-4D97-AF65-F5344CB8AC3E}">
        <p14:creationId xmlns:p14="http://schemas.microsoft.com/office/powerpoint/2010/main" val="146303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t>7</a:t>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p:blipFill>
        <p:spPr>
          <a:xfrm>
            <a:off x="8739591" y="6994623"/>
            <a:ext cx="1539606" cy="806461"/>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高卒採用の始め方</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How to start</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790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高卒採用の全体像</a:t>
            </a: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t>8</a:t>
            </a:fld>
            <a:endParaRPr kumimoji="1" lang="ja-JP" altLang="en-US"/>
          </a:p>
        </p:txBody>
      </p:sp>
      <p:sp>
        <p:nvSpPr>
          <p:cNvPr id="5" name="テキスト プレースホルダー 4"/>
          <p:cNvSpPr>
            <a:spLocks noGrp="1"/>
          </p:cNvSpPr>
          <p:nvPr>
            <p:ph type="body" sz="quarter" idx="13"/>
          </p:nvPr>
        </p:nvSpPr>
        <p:spPr/>
        <p:txBody>
          <a:bodyPr/>
          <a:lstStyle/>
          <a:p>
            <a:r>
              <a:rPr lang="ja-JP" altLang="en-US" dirty="0"/>
              <a:t>■ 高卒採用の基本ステップ</a:t>
            </a:r>
            <a:endParaRPr kumimoji="1" lang="ja-JP" altLang="en-US" dirty="0"/>
          </a:p>
        </p:txBody>
      </p:sp>
      <p:sp>
        <p:nvSpPr>
          <p:cNvPr id="6" name="テキスト プレースホルダー 5"/>
          <p:cNvSpPr>
            <a:spLocks noGrp="1"/>
          </p:cNvSpPr>
          <p:nvPr>
            <p:ph type="body" sz="quarter" idx="14"/>
          </p:nvPr>
        </p:nvSpPr>
        <p:spPr/>
        <p:txBody>
          <a:bodyPr/>
          <a:lstStyle/>
          <a:p>
            <a:r>
              <a:rPr kumimoji="1" lang="ja-JP" altLang="en-US" dirty="0"/>
              <a:t>高卒採用の始め方</a:t>
            </a:r>
          </a:p>
        </p:txBody>
      </p:sp>
      <p:graphicFrame>
        <p:nvGraphicFramePr>
          <p:cNvPr id="27" name="表 26"/>
          <p:cNvGraphicFramePr>
            <a:graphicFrameLocks noGrp="1"/>
          </p:cNvGraphicFramePr>
          <p:nvPr>
            <p:extLst>
              <p:ext uri="{D42A27DB-BD31-4B8C-83A1-F6EECF244321}">
                <p14:modId xmlns:p14="http://schemas.microsoft.com/office/powerpoint/2010/main" val="3543519823"/>
              </p:ext>
            </p:extLst>
          </p:nvPr>
        </p:nvGraphicFramePr>
        <p:xfrm>
          <a:off x="1192384" y="1957521"/>
          <a:ext cx="7458318" cy="370840"/>
        </p:xfrm>
        <a:graphic>
          <a:graphicData uri="http://schemas.openxmlformats.org/drawingml/2006/table">
            <a:tbl>
              <a:tblPr firstRow="1" bandRow="1">
                <a:tableStyleId>{5C22544A-7EE6-4342-B048-85BDC9FD1C3A}</a:tableStyleId>
              </a:tblPr>
              <a:tblGrid>
                <a:gridCol w="1534026">
                  <a:extLst>
                    <a:ext uri="{9D8B030D-6E8A-4147-A177-3AD203B41FA5}">
                      <a16:colId xmlns:a16="http://schemas.microsoft.com/office/drawing/2014/main" val="768227078"/>
                    </a:ext>
                  </a:extLst>
                </a:gridCol>
                <a:gridCol w="5924292">
                  <a:extLst>
                    <a:ext uri="{9D8B030D-6E8A-4147-A177-3AD203B41FA5}">
                      <a16:colId xmlns:a16="http://schemas.microsoft.com/office/drawing/2014/main" val="2191939932"/>
                    </a:ext>
                  </a:extLst>
                </a:gridCol>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月下旬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ハローワークの求人申込説明会に参加する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940236"/>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263181235"/>
              </p:ext>
            </p:extLst>
          </p:nvPr>
        </p:nvGraphicFramePr>
        <p:xfrm>
          <a:off x="1192384" y="2762030"/>
          <a:ext cx="7458318" cy="370840"/>
        </p:xfrm>
        <a:graphic>
          <a:graphicData uri="http://schemas.openxmlformats.org/drawingml/2006/table">
            <a:tbl>
              <a:tblPr firstRow="1" bandRow="1">
                <a:tableStyleId>{5C22544A-7EE6-4342-B048-85BDC9FD1C3A}</a:tableStyleId>
              </a:tblPr>
              <a:tblGrid>
                <a:gridCol w="1534026">
                  <a:extLst>
                    <a:ext uri="{9D8B030D-6E8A-4147-A177-3AD203B41FA5}">
                      <a16:colId xmlns:a16="http://schemas.microsoft.com/office/drawing/2014/main" val="768227078"/>
                    </a:ext>
                  </a:extLst>
                </a:gridCol>
                <a:gridCol w="5924292">
                  <a:extLst>
                    <a:ext uri="{9D8B030D-6E8A-4147-A177-3AD203B41FA5}">
                      <a16:colId xmlns:a16="http://schemas.microsoft.com/office/drawing/2014/main" val="2191939932"/>
                    </a:ext>
                  </a:extLst>
                </a:gridCol>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管轄のハローワークへ求人申込をする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940236"/>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997027029"/>
              </p:ext>
            </p:extLst>
          </p:nvPr>
        </p:nvGraphicFramePr>
        <p:xfrm>
          <a:off x="1192384" y="3566539"/>
          <a:ext cx="7458318" cy="370840"/>
        </p:xfrm>
        <a:graphic>
          <a:graphicData uri="http://schemas.openxmlformats.org/drawingml/2006/table">
            <a:tbl>
              <a:tblPr firstRow="1" bandRow="1">
                <a:tableStyleId>{5C22544A-7EE6-4342-B048-85BDC9FD1C3A}</a:tableStyleId>
              </a:tblPr>
              <a:tblGrid>
                <a:gridCol w="1534026">
                  <a:extLst>
                    <a:ext uri="{9D8B030D-6E8A-4147-A177-3AD203B41FA5}">
                      <a16:colId xmlns:a16="http://schemas.microsoft.com/office/drawing/2014/main" val="768227078"/>
                    </a:ext>
                  </a:extLst>
                </a:gridCol>
                <a:gridCol w="5924292">
                  <a:extLst>
                    <a:ext uri="{9D8B030D-6E8A-4147-A177-3AD203B41FA5}">
                      <a16:colId xmlns:a16="http://schemas.microsoft.com/office/drawing/2014/main" val="2191939932"/>
                    </a:ext>
                  </a:extLst>
                </a:gridCol>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求人票の返送、求人票公開（高校訪問開始）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940236"/>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2282668642"/>
              </p:ext>
            </p:extLst>
          </p:nvPr>
        </p:nvGraphicFramePr>
        <p:xfrm>
          <a:off x="1192384" y="4371048"/>
          <a:ext cx="7458318" cy="370840"/>
        </p:xfrm>
        <a:graphic>
          <a:graphicData uri="http://schemas.openxmlformats.org/drawingml/2006/table">
            <a:tbl>
              <a:tblPr firstRow="1" bandRow="1">
                <a:tableStyleId>{5C22544A-7EE6-4342-B048-85BDC9FD1C3A}</a:tableStyleId>
              </a:tblPr>
              <a:tblGrid>
                <a:gridCol w="1534026">
                  <a:extLst>
                    <a:ext uri="{9D8B030D-6E8A-4147-A177-3AD203B41FA5}">
                      <a16:colId xmlns:a16="http://schemas.microsoft.com/office/drawing/2014/main" val="768227078"/>
                    </a:ext>
                  </a:extLst>
                </a:gridCol>
                <a:gridCol w="5924292">
                  <a:extLst>
                    <a:ext uri="{9D8B030D-6E8A-4147-A177-3AD203B41FA5}">
                      <a16:colId xmlns:a16="http://schemas.microsoft.com/office/drawing/2014/main" val="2191939932"/>
                    </a:ext>
                  </a:extLst>
                </a:gridCol>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応募者がいる学校から応募書類が到達</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940236"/>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1369226349"/>
              </p:ext>
            </p:extLst>
          </p:nvPr>
        </p:nvGraphicFramePr>
        <p:xfrm>
          <a:off x="1192384" y="5175557"/>
          <a:ext cx="7458318" cy="370840"/>
        </p:xfrm>
        <a:graphic>
          <a:graphicData uri="http://schemas.openxmlformats.org/drawingml/2006/table">
            <a:tbl>
              <a:tblPr firstRow="1" bandRow="1">
                <a:tableStyleId>{5C22544A-7EE6-4342-B048-85BDC9FD1C3A}</a:tableStyleId>
              </a:tblPr>
              <a:tblGrid>
                <a:gridCol w="1534026">
                  <a:extLst>
                    <a:ext uri="{9D8B030D-6E8A-4147-A177-3AD203B41FA5}">
                      <a16:colId xmlns:a16="http://schemas.microsoft.com/office/drawing/2014/main" val="768227078"/>
                    </a:ext>
                  </a:extLst>
                </a:gridCol>
                <a:gridCol w="5924292">
                  <a:extLst>
                    <a:ext uri="{9D8B030D-6E8A-4147-A177-3AD203B41FA5}">
                      <a16:colId xmlns:a16="http://schemas.microsoft.com/office/drawing/2014/main" val="2191939932"/>
                    </a:ext>
                  </a:extLst>
                </a:gridCol>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選考活動開始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（採否は一週間程度で通知する）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940236"/>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782121203"/>
              </p:ext>
            </p:extLst>
          </p:nvPr>
        </p:nvGraphicFramePr>
        <p:xfrm>
          <a:off x="1192384" y="5980066"/>
          <a:ext cx="7458318" cy="370840"/>
        </p:xfrm>
        <a:graphic>
          <a:graphicData uri="http://schemas.openxmlformats.org/drawingml/2006/table">
            <a:tbl>
              <a:tblPr firstRow="1" bandRow="1">
                <a:tableStyleId>{5C22544A-7EE6-4342-B048-85BDC9FD1C3A}</a:tableStyleId>
              </a:tblPr>
              <a:tblGrid>
                <a:gridCol w="1534026">
                  <a:extLst>
                    <a:ext uri="{9D8B030D-6E8A-4147-A177-3AD203B41FA5}">
                      <a16:colId xmlns:a16="http://schemas.microsoft.com/office/drawing/2014/main" val="768227078"/>
                    </a:ext>
                  </a:extLst>
                </a:gridCol>
                <a:gridCol w="5924292">
                  <a:extLst>
                    <a:ext uri="{9D8B030D-6E8A-4147-A177-3AD203B41FA5}">
                      <a16:colId xmlns:a16="http://schemas.microsoft.com/office/drawing/2014/main" val="2191939932"/>
                    </a:ext>
                  </a:extLst>
                </a:gridCol>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内定を貰っていない生徒は二社目以降の応募を開始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6940236"/>
                  </a:ext>
                </a:extLst>
              </a:tr>
            </a:tbl>
          </a:graphicData>
        </a:graphic>
      </p:graphicFrame>
      <p:sp>
        <p:nvSpPr>
          <p:cNvPr id="33" name="二等辺三角形 32"/>
          <p:cNvSpPr/>
          <p:nvPr/>
        </p:nvSpPr>
        <p:spPr>
          <a:xfrm rot="10800000">
            <a:off x="4624135" y="2479088"/>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4624135" y="3278189"/>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4624135" y="407729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4624135" y="4876391"/>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624135" y="567549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4"/>
          <p:cNvSpPr txBox="1">
            <a:spLocks/>
          </p:cNvSpPr>
          <p:nvPr/>
        </p:nvSpPr>
        <p:spPr>
          <a:xfrm>
            <a:off x="252666" y="1429764"/>
            <a:ext cx="9431606"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u="sng" dirty="0"/>
              <a:t>ハローワークの求人申込説明会に参加することが高卒採用の最初のステップです。</a:t>
            </a:r>
          </a:p>
        </p:txBody>
      </p:sp>
      <p:sp>
        <p:nvSpPr>
          <p:cNvPr id="18" name="テキスト プレースホルダー 4"/>
          <p:cNvSpPr txBox="1">
            <a:spLocks/>
          </p:cNvSpPr>
          <p:nvPr/>
        </p:nvSpPr>
        <p:spPr>
          <a:xfrm>
            <a:off x="7598227" y="6204174"/>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p>
        </p:txBody>
      </p:sp>
    </p:spTree>
    <p:extLst>
      <p:ext uri="{BB962C8B-B14F-4D97-AF65-F5344CB8AC3E}">
        <p14:creationId xmlns:p14="http://schemas.microsoft.com/office/powerpoint/2010/main" val="18727145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17619</TotalTime>
  <Words>6325</Words>
  <Application>Microsoft Office PowerPoint</Application>
  <PresentationFormat>A4 210 x 297 mm</PresentationFormat>
  <Paragraphs>853</Paragraphs>
  <Slides>44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44</vt:i4>
      </vt:variant>
    </vt:vector>
  </HeadingPairs>
  <TitlesOfParts>
    <vt:vector size="52" baseType="lpstr">
      <vt:lpstr>HGSｺﾞｼｯｸM</vt:lpstr>
      <vt:lpstr>Meiryo UI</vt:lpstr>
      <vt:lpstr>メイリオ</vt:lpstr>
      <vt:lpstr>游ゴシック</vt:lpstr>
      <vt:lpstr>Arial</vt:lpstr>
      <vt:lpstr>Calibri</vt:lpstr>
      <vt:lpstr>Segoe UI</vt:lpstr>
      <vt:lpstr>Office テーマ</vt:lpstr>
      <vt:lpstr>目次</vt:lpstr>
      <vt:lpstr>目次</vt:lpstr>
      <vt:lpstr>PowerPoint プレゼンテーション</vt:lpstr>
      <vt:lpstr>高卒採用の特徴</vt:lpstr>
      <vt:lpstr>高卒採用の特徴</vt:lpstr>
      <vt:lpstr>高卒採用の注意点</vt:lpstr>
      <vt:lpstr>高卒採用の注意点</vt:lpstr>
      <vt:lpstr>PowerPoint プレゼンテーション</vt:lpstr>
      <vt:lpstr>高卒採用の全体像</vt:lpstr>
      <vt:lpstr>採用コンセプトの策定</vt:lpstr>
      <vt:lpstr>PowerPoint プレゼンテーション</vt:lpstr>
      <vt:lpstr>書類関連</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求人票の書き方</vt:lpstr>
      <vt:lpstr>高校求人推薦依頼校名簿の書き方</vt:lpstr>
      <vt:lpstr>応募前職場見学実施予定表の書き方</vt:lpstr>
      <vt:lpstr>中学・高校卒就業者の就業状況報告の書き方</vt:lpstr>
      <vt:lpstr>募集要項の作り方</vt:lpstr>
      <vt:lpstr>高校訪問</vt:lpstr>
      <vt:lpstr>高校訪問</vt:lpstr>
      <vt:lpstr>高校訪問</vt:lpstr>
      <vt:lpstr>応募前職場見学</vt:lpstr>
      <vt:lpstr>応募前職場見学</vt:lpstr>
      <vt:lpstr>面接</vt:lpstr>
      <vt:lpstr>面接</vt:lpstr>
      <vt:lpstr>内定から入社までの期間</vt:lpstr>
      <vt:lpstr>お問い合わせ</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F2367</dc:creator>
  <cp:lastModifiedBy>Windows ユーザー</cp:lastModifiedBy>
  <cp:revision>189</cp:revision>
  <cp:lastPrinted>2020-06-01T04:05:03Z</cp:lastPrinted>
  <dcterms:created xsi:type="dcterms:W3CDTF">2018-04-03T07:53:57Z</dcterms:created>
  <dcterms:modified xsi:type="dcterms:W3CDTF">2021-12-15T16:32:02Z</dcterms:modified>
</cp:coreProperties>
</file>