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p:sldMasterIdLst>
    <p:sldMasterId id="2147483648" r:id="rId1"/>
  </p:sldMasterIdLst>
  <p:notesMasterIdLst>
    <p:notesMasterId r:id="rId13"/>
  </p:notesMasterIdLst>
  <p:sldIdLst>
    <p:sldId id="347" r:id="rId3"/>
    <p:sldId id="348" r:id="rId4"/>
    <p:sldId id="349" r:id="rId5"/>
    <p:sldId id="350" r:id="rId6"/>
    <p:sldId id="264" r:id="rId7"/>
    <p:sldId id="271" r:id="rId8"/>
    <p:sldId id="298" r:id="rId9"/>
    <p:sldId id="299" r:id="rId10"/>
    <p:sldId id="356" r:id="rId11"/>
    <p:sldId id="334" r:id="rId12"/>
  </p:sldIdLst>
  <p:sldSz cx="9906000" cy="6858000" type="A4"/>
  <p:notesSz cx="6735445" cy="9865995"/>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EBF7"/>
    <a:srgbClr val="2E75B6"/>
    <a:srgbClr val="929173"/>
    <a:srgbClr val="FCE1CA"/>
    <a:srgbClr val="B49056"/>
    <a:srgbClr val="630021"/>
    <a:srgbClr val="A779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54" autoAdjust="0"/>
    <p:restoredTop sz="94362" autoAdjust="0"/>
  </p:normalViewPr>
  <p:slideViewPr>
    <p:cSldViewPr snapToGrid="0" showGuides="1">
      <p:cViewPr varScale="1">
        <p:scale>
          <a:sx n="76" d="100"/>
          <a:sy n="76" d="100"/>
        </p:scale>
        <p:origin x="708" y="60"/>
      </p:cViewPr>
      <p:guideLst>
        <p:guide orient="horz" pos="2162"/>
        <p:guide pos="3094"/>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6" Type="http://schemas.openxmlformats.org/officeDocument/2006/relationships/tableStyles" Target="tableStyles.xml"/><Relationship Id="rId15" Type="http://schemas.openxmlformats.org/officeDocument/2006/relationships/viewProps" Target="viewProps.xml"/><Relationship Id="rId14" Type="http://schemas.openxmlformats.org/officeDocument/2006/relationships/presProps" Target="presProps.xml"/><Relationship Id="rId13" Type="http://schemas.openxmlformats.org/officeDocument/2006/relationships/notesMaster" Target="notesMasters/notesMaster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2918831" cy="495029"/>
          </a:xfrm>
          <a:prstGeom prst="rect">
            <a:avLst/>
          </a:prstGeom>
        </p:spPr>
        <p:txBody>
          <a:bodyPr vert="horz" lIns="90644" tIns="45322" rIns="90644" bIns="4532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4" y="1"/>
            <a:ext cx="2918831" cy="495029"/>
          </a:xfrm>
          <a:prstGeom prst="rect">
            <a:avLst/>
          </a:prstGeom>
        </p:spPr>
        <p:txBody>
          <a:bodyPr vert="horz" lIns="90644" tIns="45322" rIns="90644" bIns="45322" rtlCol="0"/>
          <a:lstStyle>
            <a:lvl1pPr algn="r">
              <a:defRPr sz="1200"/>
            </a:lvl1pPr>
          </a:lstStyle>
          <a:p>
            <a:fld id="{C0C04908-1978-44C2-BCE9-CEEC4324F848}" type="datetimeFigureOut">
              <a:rPr kumimoji="1" lang="ja-JP" altLang="en-US" smtClean="0"/>
            </a:fld>
            <a:endParaRPr kumimoji="1" lang="ja-JP" altLang="en-US"/>
          </a:p>
        </p:txBody>
      </p:sp>
      <p:sp>
        <p:nvSpPr>
          <p:cNvPr id="4" name="スライド イメージ プレースホルダー 3"/>
          <p:cNvSpPr>
            <a:spLocks noGrp="1" noRot="1" noChangeAspect="1"/>
          </p:cNvSpPr>
          <p:nvPr>
            <p:ph type="sldImg" idx="2"/>
          </p:nvPr>
        </p:nvSpPr>
        <p:spPr>
          <a:xfrm>
            <a:off x="963613" y="1233488"/>
            <a:ext cx="4808537" cy="3330575"/>
          </a:xfrm>
          <a:prstGeom prst="rect">
            <a:avLst/>
          </a:prstGeom>
          <a:noFill/>
          <a:ln w="12700">
            <a:solidFill>
              <a:prstClr val="black"/>
            </a:solidFill>
          </a:ln>
        </p:spPr>
        <p:txBody>
          <a:bodyPr vert="horz" lIns="90644" tIns="45322" rIns="90644" bIns="45322" rtlCol="0" anchor="ctr"/>
          <a:lstStyle/>
          <a:p>
            <a:endParaRPr lang="ja-JP" altLang="en-US"/>
          </a:p>
        </p:txBody>
      </p:sp>
      <p:sp>
        <p:nvSpPr>
          <p:cNvPr id="5" name="ノート プレースホルダー 4"/>
          <p:cNvSpPr>
            <a:spLocks noGrp="1"/>
          </p:cNvSpPr>
          <p:nvPr>
            <p:ph type="body" sz="quarter" idx="3"/>
          </p:nvPr>
        </p:nvSpPr>
        <p:spPr>
          <a:xfrm>
            <a:off x="673577" y="4748164"/>
            <a:ext cx="5388610" cy="3884860"/>
          </a:xfrm>
          <a:prstGeom prst="rect">
            <a:avLst/>
          </a:prstGeom>
        </p:spPr>
        <p:txBody>
          <a:bodyPr vert="horz" lIns="90644" tIns="45322" rIns="90644" bIns="45322" rtlCol="0"/>
          <a:lstStyle/>
          <a:p>
            <a:pPr lvl="0"/>
            <a:r>
              <a:rPr kumimoji="1" lang="ja-JP" altLang="en-US"/>
              <a:t>マスター テキストの書式設定</a:t>
            </a:r>
            <a:endParaRPr kumimoji="1" lang="ja-JP" altLang="en-US"/>
          </a:p>
          <a:p>
            <a:pPr lvl="1"/>
            <a:r>
              <a:rPr kumimoji="1" lang="ja-JP" altLang="en-US"/>
              <a:t>第 </a:t>
            </a:r>
            <a:r>
              <a:rPr kumimoji="1" lang="en-US" altLang="ja-JP"/>
              <a:t>2 </a:t>
            </a:r>
            <a:r>
              <a:rPr kumimoji="1" lang="ja-JP" altLang="en-US"/>
              <a:t>レベル</a:t>
            </a:r>
            <a:endParaRPr kumimoji="1" lang="ja-JP" altLang="en-US"/>
          </a:p>
          <a:p>
            <a:pPr lvl="2"/>
            <a:r>
              <a:rPr kumimoji="1" lang="ja-JP" altLang="en-US"/>
              <a:t>第 </a:t>
            </a:r>
            <a:r>
              <a:rPr kumimoji="1" lang="en-US" altLang="ja-JP"/>
              <a:t>3 </a:t>
            </a:r>
            <a:r>
              <a:rPr kumimoji="1" lang="ja-JP" altLang="en-US"/>
              <a:t>レベル</a:t>
            </a:r>
            <a:endParaRPr kumimoji="1" lang="ja-JP" altLang="en-US"/>
          </a:p>
          <a:p>
            <a:pPr lvl="3"/>
            <a:r>
              <a:rPr kumimoji="1" lang="ja-JP" altLang="en-US"/>
              <a:t>第 </a:t>
            </a:r>
            <a:r>
              <a:rPr kumimoji="1" lang="en-US" altLang="ja-JP"/>
              <a:t>4 </a:t>
            </a:r>
            <a:r>
              <a:rPr kumimoji="1" lang="ja-JP" altLang="en-US"/>
              <a:t>レベル</a:t>
            </a:r>
            <a:endParaRPr kumimoji="1" lang="ja-JP" altLang="en-US"/>
          </a:p>
          <a:p>
            <a:pPr lvl="4"/>
            <a:r>
              <a:rPr kumimoji="1" lang="ja-JP" altLang="en-US"/>
              <a:t>第 </a:t>
            </a:r>
            <a:r>
              <a:rPr kumimoji="1" lang="en-US" altLang="ja-JP"/>
              <a:t>5 </a:t>
            </a:r>
            <a:r>
              <a:rPr kumimoji="1" lang="ja-JP" altLang="en-US"/>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0644" tIns="45322" rIns="90644" bIns="4532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4" y="9371286"/>
            <a:ext cx="2918831" cy="495028"/>
          </a:xfrm>
          <a:prstGeom prst="rect">
            <a:avLst/>
          </a:prstGeom>
        </p:spPr>
        <p:txBody>
          <a:bodyPr vert="horz" lIns="90644" tIns="45322" rIns="90644" bIns="45322" rtlCol="0" anchor="b"/>
          <a:lstStyle>
            <a:lvl1pPr algn="r">
              <a:defRPr sz="1200"/>
            </a:lvl1pPr>
          </a:lstStyle>
          <a:p>
            <a:fld id="{ED13CD9F-5E62-4C9B-8C8D-1615B46735D8}" type="slidenum">
              <a:rPr kumimoji="1" lang="ja-JP" altLang="en-US" smtClean="0"/>
            </a:fld>
            <a:endParaRPr kumimoji="1" lang="ja-JP"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C95DD083-7566-48B4-9337-2A66E38BA567}"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5E97F086-ED2B-4CEE-9F92-A8E39C608904}"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7FD6F1AA-5386-4794-B2B5-49DF438090F2}"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6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8_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DAD67CB-C3B8-45A9-9D32-8EC6B11A3E9B}"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495984" y="1553482"/>
            <a:ext cx="8822188"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8" name="テキスト プレースホルダー 7"/>
          <p:cNvSpPr>
            <a:spLocks noGrp="1"/>
          </p:cNvSpPr>
          <p:nvPr>
            <p:ph type="body" sz="quarter" idx="13" hasCustomPrompt="1"/>
          </p:nvPr>
        </p:nvSpPr>
        <p:spPr>
          <a:xfrm>
            <a:off x="463323" y="913721"/>
            <a:ext cx="6830105" cy="338137"/>
          </a:xfrm>
        </p:spPr>
        <p:txBody>
          <a:bodyPr>
            <a:noAutofit/>
          </a:bodyPr>
          <a:lstStyle>
            <a:lvl1pPr marL="0" indent="0">
              <a:buNone/>
              <a:defRPr sz="2000" b="1" baseline="0"/>
            </a:lvl1pPr>
          </a:lstStyle>
          <a:p>
            <a:pPr lvl="0"/>
            <a:r>
              <a:rPr kumimoji="1" lang="ja-JP" altLang="en-US" dirty="0"/>
              <a:t>■ マスター テキストの書式設定</a:t>
            </a:r>
            <a:endParaRPr kumimoji="1" lang="ja-JP" altLang="en-US" dirty="0"/>
          </a:p>
        </p:txBody>
      </p:sp>
      <p:sp>
        <p:nvSpPr>
          <p:cNvPr id="9" name="テキスト プレースホルダー 8"/>
          <p:cNvSpPr>
            <a:spLocks noGrp="1"/>
          </p:cNvSpPr>
          <p:nvPr>
            <p:ph type="body" sz="quarter" idx="14"/>
          </p:nvPr>
        </p:nvSpPr>
        <p:spPr>
          <a:xfrm>
            <a:off x="117475" y="6581296"/>
            <a:ext cx="3306763" cy="287337"/>
          </a:xfrm>
        </p:spPr>
        <p:txBody>
          <a:bodyPr>
            <a:noAutofit/>
          </a:bodyPr>
          <a:lstStyle>
            <a:lvl1pPr marL="0" indent="0">
              <a:buNone/>
              <a:defRPr sz="1100"/>
            </a:lvl1pPr>
          </a:lstStyle>
          <a:p>
            <a:pPr lvl="0"/>
            <a:r>
              <a:rPr kumimoji="1" lang="ja-JP" altLang="en-US" dirty="0"/>
              <a:t>マスター テキストの書式設定</a:t>
            </a:r>
            <a:endParaRPr kumimoji="1" lang="ja-JP"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endParaRPr lang="ja-JP" altLang="en-US"/>
          </a:p>
        </p:txBody>
      </p:sp>
      <p:sp>
        <p:nvSpPr>
          <p:cNvPr id="4" name="Date Placeholder 3"/>
          <p:cNvSpPr>
            <a:spLocks noGrp="1"/>
          </p:cNvSpPr>
          <p:nvPr>
            <p:ph type="dt" sz="half" idx="10"/>
          </p:nvPr>
        </p:nvSpPr>
        <p:spPr>
          <a:xfrm>
            <a:off x="681038" y="6356352"/>
            <a:ext cx="2228850" cy="365125"/>
          </a:xfrm>
          <a:prstGeom prst="rect">
            <a:avLst/>
          </a:prstGeom>
        </p:spPr>
        <p:txBody>
          <a:bodyPr/>
          <a:lstStyle/>
          <a:p>
            <a:fld id="{B923AA85-A4B6-4EFA-8BF0-E09EDE2CEAFD}" type="datetime1">
              <a:rPr kumimoji="1" lang="ja-JP" altLang="en-US" smtClean="0"/>
            </a:fld>
            <a:endParaRPr kumimoji="1" lang="ja-JP" altLang="en-US"/>
          </a:p>
        </p:txBody>
      </p:sp>
      <p:sp>
        <p:nvSpPr>
          <p:cNvPr id="5" name="Footer Placeholder 4"/>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3CBB6B13-287B-4F7D-B3CF-DD3DEACF9EF2}"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4" name="Content Placeholder 3"/>
          <p:cNvSpPr>
            <a:spLocks noGrp="1"/>
          </p:cNvSpPr>
          <p:nvPr>
            <p:ph sz="half" idx="2"/>
          </p:nvPr>
        </p:nvSpPr>
        <p:spPr>
          <a:xfrm>
            <a:off x="682329" y="2505075"/>
            <a:ext cx="4190702"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endParaRPr lang="ja-JP" altLang="en-US"/>
          </a:p>
        </p:txBody>
      </p:sp>
      <p:sp>
        <p:nvSpPr>
          <p:cNvPr id="6" name="Content Placeholder 5"/>
          <p:cNvSpPr>
            <a:spLocks noGrp="1"/>
          </p:cNvSpPr>
          <p:nvPr>
            <p:ph sz="quarter" idx="4"/>
          </p:nvPr>
        </p:nvSpPr>
        <p:spPr>
          <a:xfrm>
            <a:off x="5014913" y="2505075"/>
            <a:ext cx="4211340" cy="3684588"/>
          </a:xfrm>
        </p:spPr>
        <p:txBody>
          <a:body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681038" y="6356352"/>
            <a:ext cx="2228850" cy="365125"/>
          </a:xfrm>
          <a:prstGeom prst="rect">
            <a:avLst/>
          </a:prstGeom>
        </p:spPr>
        <p:txBody>
          <a:bodyPr/>
          <a:lstStyle/>
          <a:p>
            <a:fld id="{BA22D3F2-BFC1-49B7-BA2D-A328D9BF7524}" type="datetime1">
              <a:rPr kumimoji="1" lang="ja-JP" altLang="en-US" smtClean="0"/>
            </a:fld>
            <a:endParaRPr kumimoji="1" lang="ja-JP" altLang="en-US"/>
          </a:p>
        </p:txBody>
      </p:sp>
      <p:sp>
        <p:nvSpPr>
          <p:cNvPr id="8" name="Footer Placeholder 7"/>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681038" y="6356352"/>
            <a:ext cx="2228850" cy="365125"/>
          </a:xfrm>
          <a:prstGeom prst="rect">
            <a:avLst/>
          </a:prstGeom>
        </p:spPr>
        <p:txBody>
          <a:bodyPr/>
          <a:lstStyle/>
          <a:p>
            <a:fld id="{C28119C1-9922-40F3-B927-C21A5900C182}" type="datetime1">
              <a:rPr kumimoji="1" lang="ja-JP" altLang="en-US" smtClean="0"/>
            </a:fld>
            <a:endParaRPr kumimoji="1" lang="ja-JP" altLang="en-US"/>
          </a:p>
        </p:txBody>
      </p:sp>
      <p:sp>
        <p:nvSpPr>
          <p:cNvPr id="4" name="Footer Placeholder 3"/>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81038" y="6356352"/>
            <a:ext cx="2228850" cy="365125"/>
          </a:xfrm>
          <a:prstGeom prst="rect">
            <a:avLst/>
          </a:prstGeom>
        </p:spPr>
        <p:txBody>
          <a:bodyPr/>
          <a:lstStyle/>
          <a:p>
            <a:fld id="{21F609F4-BEAE-47E0-B1B6-2981D1A6799B}" type="datetime1">
              <a:rPr kumimoji="1" lang="ja-JP" altLang="en-US" smtClean="0"/>
            </a:fld>
            <a:endParaRPr kumimoji="1" lang="ja-JP" altLang="en-US"/>
          </a:p>
        </p:txBody>
      </p:sp>
      <p:sp>
        <p:nvSpPr>
          <p:cNvPr id="3" name="Footer Placeholder 2"/>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endParaRPr lang="ja-JP" altLang="en-US"/>
          </a:p>
          <a:p>
            <a:pPr lvl="1"/>
            <a:r>
              <a:rPr lang="ja-JP" altLang="en-US"/>
              <a:t>第 </a:t>
            </a:r>
            <a:r>
              <a:rPr lang="en-US" altLang="ja-JP"/>
              <a:t>2 </a:t>
            </a:r>
            <a:r>
              <a:rPr lang="ja-JP" altLang="en-US"/>
              <a:t>レベル</a:t>
            </a:r>
            <a:endParaRPr lang="ja-JP" altLang="en-US"/>
          </a:p>
          <a:p>
            <a:pPr lvl="2"/>
            <a:r>
              <a:rPr lang="ja-JP" altLang="en-US"/>
              <a:t>第 </a:t>
            </a:r>
            <a:r>
              <a:rPr lang="en-US" altLang="ja-JP"/>
              <a:t>3 </a:t>
            </a:r>
            <a:r>
              <a:rPr lang="ja-JP" altLang="en-US"/>
              <a:t>レベル</a:t>
            </a:r>
            <a:endParaRPr lang="ja-JP" altLang="en-US"/>
          </a:p>
          <a:p>
            <a:pPr lvl="3"/>
            <a:r>
              <a:rPr lang="ja-JP" altLang="en-US"/>
              <a:t>第 </a:t>
            </a:r>
            <a:r>
              <a:rPr lang="en-US" altLang="ja-JP"/>
              <a:t>4 </a:t>
            </a:r>
            <a:r>
              <a:rPr lang="ja-JP" altLang="en-US"/>
              <a:t>レベル</a:t>
            </a:r>
            <a:endParaRPr lang="ja-JP" altLang="en-US"/>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7F67E336-74B6-4F12-AAA3-CC744DE7BB5A}"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hasCustomPrompt="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endParaRPr lang="ja-JP" altLang="en-US"/>
          </a:p>
        </p:txBody>
      </p:sp>
      <p:sp>
        <p:nvSpPr>
          <p:cNvPr id="5" name="Date Placeholder 4"/>
          <p:cNvSpPr>
            <a:spLocks noGrp="1"/>
          </p:cNvSpPr>
          <p:nvPr>
            <p:ph type="dt" sz="half" idx="10"/>
          </p:nvPr>
        </p:nvSpPr>
        <p:spPr>
          <a:xfrm>
            <a:off x="681038" y="6356352"/>
            <a:ext cx="2228850" cy="365125"/>
          </a:xfrm>
          <a:prstGeom prst="rect">
            <a:avLst/>
          </a:prstGeom>
        </p:spPr>
        <p:txBody>
          <a:bodyPr/>
          <a:lstStyle/>
          <a:p>
            <a:fld id="{4AA6B936-9F0A-45AF-AC94-AB74588F96CF}" type="datetime1">
              <a:rPr kumimoji="1" lang="ja-JP" altLang="en-US" smtClean="0"/>
            </a:fld>
            <a:endParaRPr kumimoji="1" lang="ja-JP" altLang="en-US"/>
          </a:p>
        </p:txBody>
      </p:sp>
      <p:sp>
        <p:nvSpPr>
          <p:cNvPr id="6" name="Footer Placeholder 5"/>
          <p:cNvSpPr>
            <a:spLocks noGrp="1"/>
          </p:cNvSpPr>
          <p:nvPr>
            <p:ph type="ftr" sz="quarter" idx="11"/>
          </p:nvPr>
        </p:nvSpPr>
        <p:spPr>
          <a:xfrm>
            <a:off x="3281363" y="6356352"/>
            <a:ext cx="3343275"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image" Target="../media/image1.jpeg"/><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08896" y="1096281"/>
            <a:ext cx="8543925" cy="4351338"/>
          </a:xfrm>
          <a:prstGeom prst="rect">
            <a:avLst/>
          </a:prstGeom>
        </p:spPr>
        <p:txBody>
          <a:bodyPr vert="horz" lIns="91440" tIns="45720" rIns="91440" bIns="45720" rtlCol="0">
            <a:normAutofit/>
          </a:bodyPr>
          <a:lstStyle/>
          <a:p>
            <a:pPr lvl="0"/>
            <a:r>
              <a:rPr lang="ja-JP" altLang="en-US" dirty="0"/>
              <a:t>マスター テキストの書式設定</a:t>
            </a:r>
            <a:endParaRPr lang="ja-JP" altLang="en-US" dirty="0"/>
          </a:p>
          <a:p>
            <a:pPr lvl="1"/>
            <a:r>
              <a:rPr lang="ja-JP" altLang="en-US" dirty="0"/>
              <a:t>第 </a:t>
            </a:r>
            <a:r>
              <a:rPr lang="en-US" altLang="ja-JP" dirty="0"/>
              <a:t>2 </a:t>
            </a:r>
            <a:r>
              <a:rPr lang="ja-JP" altLang="en-US" dirty="0"/>
              <a:t>レベル</a:t>
            </a:r>
            <a:endParaRPr lang="ja-JP" altLang="en-US" dirty="0"/>
          </a:p>
          <a:p>
            <a:pPr lvl="2"/>
            <a:r>
              <a:rPr lang="ja-JP" altLang="en-US" dirty="0"/>
              <a:t>第 </a:t>
            </a:r>
            <a:r>
              <a:rPr lang="en-US" altLang="ja-JP" dirty="0"/>
              <a:t>3 </a:t>
            </a:r>
            <a:r>
              <a:rPr lang="ja-JP" altLang="en-US" dirty="0"/>
              <a:t>レベル</a:t>
            </a:r>
            <a:endParaRPr lang="ja-JP" altLang="en-US" dirty="0"/>
          </a:p>
          <a:p>
            <a:pPr lvl="3"/>
            <a:r>
              <a:rPr lang="ja-JP" altLang="en-US" dirty="0"/>
              <a:t>第 </a:t>
            </a:r>
            <a:r>
              <a:rPr lang="en-US" altLang="ja-JP" dirty="0"/>
              <a:t>4 </a:t>
            </a:r>
            <a:r>
              <a:rPr lang="ja-JP" altLang="en-US" dirty="0"/>
              <a:t>レベル</a:t>
            </a:r>
            <a:endParaRPr lang="ja-JP" altLang="en-US" dirty="0"/>
          </a:p>
          <a:p>
            <a:pPr lvl="4"/>
            <a:r>
              <a:rPr lang="ja-JP" altLang="en-US" dirty="0"/>
              <a:t>第 </a:t>
            </a:r>
            <a:r>
              <a:rPr lang="en-US" altLang="ja-JP" dirty="0"/>
              <a:t>5 </a:t>
            </a:r>
            <a:r>
              <a:rPr lang="ja-JP" altLang="en-US" dirty="0"/>
              <a:t>レベル</a:t>
            </a:r>
            <a:endParaRPr lang="en-US" dirty="0"/>
          </a:p>
        </p:txBody>
      </p:sp>
      <p:pic>
        <p:nvPicPr>
          <p:cNvPr id="7" name="図 6"/>
          <p:cNvPicPr>
            <a:picLocks noChangeAspect="1"/>
          </p:cNvPicPr>
          <p:nvPr userDrawn="1"/>
        </p:nvPicPr>
        <p:blipFill rotWithShape="1">
          <a:blip r:embed="rId15" cstate="print">
            <a:extLst>
              <a:ext uri="{28A0092B-C50C-407E-A947-70E740481C1C}">
                <a14:useLocalDpi xmlns:a14="http://schemas.microsoft.com/office/drawing/2010/main" val="0"/>
              </a:ext>
            </a:extLst>
          </a:blip>
          <a:srcRect t="24127" b="25714"/>
          <a:stretch>
            <a:fillRect/>
          </a:stretch>
        </p:blipFill>
        <p:spPr>
          <a:xfrm>
            <a:off x="8210881" y="159658"/>
            <a:ext cx="1531835" cy="768349"/>
          </a:xfrm>
          <a:prstGeom prst="rect">
            <a:avLst/>
          </a:prstGeom>
        </p:spPr>
      </p:pic>
      <p:sp>
        <p:nvSpPr>
          <p:cNvPr id="8" name="角丸四角形 7"/>
          <p:cNvSpPr/>
          <p:nvPr userDrawn="1"/>
        </p:nvSpPr>
        <p:spPr>
          <a:xfrm>
            <a:off x="337458" y="272141"/>
            <a:ext cx="7696199" cy="47735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コネクタ 8"/>
          <p:cNvCxnSpPr/>
          <p:nvPr userDrawn="1"/>
        </p:nvCxnSpPr>
        <p:spPr>
          <a:xfrm>
            <a:off x="0" y="6564089"/>
            <a:ext cx="9231084" cy="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角丸四角形 10"/>
          <p:cNvSpPr/>
          <p:nvPr userDrawn="1"/>
        </p:nvSpPr>
        <p:spPr>
          <a:xfrm>
            <a:off x="9231084" y="6444338"/>
            <a:ext cx="609600" cy="195944"/>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Placeholder 1"/>
          <p:cNvSpPr>
            <a:spLocks noGrp="1"/>
          </p:cNvSpPr>
          <p:nvPr>
            <p:ph type="title"/>
          </p:nvPr>
        </p:nvSpPr>
        <p:spPr>
          <a:xfrm>
            <a:off x="441550" y="365128"/>
            <a:ext cx="7276419" cy="384364"/>
          </a:xfrm>
          <a:prstGeom prst="rect">
            <a:avLst/>
          </a:prstGeom>
        </p:spPr>
        <p:txBody>
          <a:bodyPr vert="horz" lIns="91440" tIns="45720" rIns="91440" bIns="45720" rtlCol="0" anchor="ctr">
            <a:noAutofit/>
          </a:bodyPr>
          <a:lstStyle/>
          <a:p>
            <a:r>
              <a:rPr lang="ja-JP" altLang="en-US" dirty="0"/>
              <a:t>マスター タイトルの書式設定</a:t>
            </a:r>
            <a:endParaRPr lang="en-US" dirty="0"/>
          </a:p>
        </p:txBody>
      </p:sp>
      <p:sp>
        <p:nvSpPr>
          <p:cNvPr id="6" name="Slide Number Placeholder 5"/>
          <p:cNvSpPr>
            <a:spLocks noGrp="1"/>
          </p:cNvSpPr>
          <p:nvPr>
            <p:ph type="sldNum" sz="quarter" idx="4"/>
          </p:nvPr>
        </p:nvSpPr>
        <p:spPr>
          <a:xfrm>
            <a:off x="9231084" y="6367238"/>
            <a:ext cx="609600" cy="365125"/>
          </a:xfrm>
          <a:prstGeom prst="rect">
            <a:avLst/>
          </a:prstGeom>
        </p:spPr>
        <p:txBody>
          <a:bodyPr vert="horz" lIns="91440" tIns="45720" rIns="91440" bIns="45720" rtlCol="0" anchor="ctr"/>
          <a:lstStyle>
            <a:lvl1pPr algn="ctr">
              <a:defRPr sz="1000">
                <a:solidFill>
                  <a:schemeClr val="bg1"/>
                </a:solidFill>
                <a:latin typeface="Segoe UI" panose="020B0502040204020203" pitchFamily="34" charset="0"/>
                <a:cs typeface="Segoe UI" panose="020B0502040204020203" pitchFamily="34" charset="0"/>
              </a:defRPr>
            </a:lvl1pPr>
          </a:lstStyle>
          <a:p>
            <a:fld id="{F6C531F0-FD0E-4516-B9D6-6EAC2A39123F}" type="slidenum">
              <a:rPr lang="ja-JP" altLang="en-US" smtClean="0"/>
            </a:fld>
            <a:endParaRPr lang="ja-JP"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ftr="0" dt="0"/>
  <p:txStyles>
    <p:titleStyle>
      <a:lvl1pPr algn="l" defTabSz="914400" rtl="0" eaLnBrk="1" latinLnBrk="0" hangingPunct="1">
        <a:lnSpc>
          <a:spcPct val="90000"/>
        </a:lnSpc>
        <a:spcBef>
          <a:spcPct val="0"/>
        </a:spcBef>
        <a:buNone/>
        <a:defRPr kumimoji="1" sz="2400" b="1" kern="120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4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jpe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endParaRPr kumimoji="1" lang="ja-JP" altLang="en-US" dirty="0"/>
          </a:p>
        </p:txBody>
      </p:sp>
      <p:pic>
        <p:nvPicPr>
          <p:cNvPr id="5" name="図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0500" y="0"/>
            <a:ext cx="10287000" cy="6858000"/>
          </a:xfrm>
          <a:prstGeom prst="rect">
            <a:avLst/>
          </a:prstGeom>
        </p:spPr>
      </p:pic>
      <p:sp>
        <p:nvSpPr>
          <p:cNvPr id="7" name="正方形/長方形 6"/>
          <p:cNvSpPr/>
          <p:nvPr/>
        </p:nvSpPr>
        <p:spPr>
          <a:xfrm>
            <a:off x="-190500" y="2601686"/>
            <a:ext cx="10287000" cy="2057400"/>
          </a:xfrm>
          <a:prstGeom prst="rect">
            <a:avLst/>
          </a:pr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プレースホルダー 4"/>
          <p:cNvSpPr txBox="1"/>
          <p:nvPr/>
        </p:nvSpPr>
        <p:spPr>
          <a:xfrm>
            <a:off x="1621790" y="2733675"/>
            <a:ext cx="6650990" cy="84709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ctr">
              <a:lnSpc>
                <a:spcPct val="80000"/>
              </a:lnSpc>
            </a:pPr>
            <a:r>
              <a:rPr lang="ja-JP" altLang="en-US" sz="2800" dirty="0">
                <a:solidFill>
                  <a:schemeClr val="bg1"/>
                </a:solidFill>
              </a:rPr>
              <a:t>高卒採用お役立ち資料</a:t>
            </a:r>
            <a:endParaRPr lang="ja-JP" altLang="en-US" sz="3600" dirty="0">
              <a:solidFill>
                <a:schemeClr val="bg1"/>
              </a:solidFill>
            </a:endParaRPr>
          </a:p>
          <a:p>
            <a:pPr algn="dist">
              <a:lnSpc>
                <a:spcPct val="80000"/>
              </a:lnSpc>
            </a:pPr>
            <a:r>
              <a:rPr lang="ja-JP" altLang="en-US" sz="4400" dirty="0">
                <a:solidFill>
                  <a:schemeClr val="bg1"/>
                </a:solidFill>
              </a:rPr>
              <a:t>～高校訪問編～</a:t>
            </a:r>
            <a:endParaRPr lang="ja-JP" altLang="en-US" sz="4400" dirty="0">
              <a:solidFill>
                <a:schemeClr val="bg1"/>
              </a:solidFill>
            </a:endParaRPr>
          </a:p>
        </p:txBody>
      </p:sp>
      <p:cxnSp>
        <p:nvCxnSpPr>
          <p:cNvPr id="10" name="直線コネクタ 9"/>
          <p:cNvCxnSpPr/>
          <p:nvPr/>
        </p:nvCxnSpPr>
        <p:spPr>
          <a:xfrm>
            <a:off x="1643743" y="3755572"/>
            <a:ext cx="643345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テキスト プレースホルダー 4"/>
          <p:cNvSpPr txBox="1"/>
          <p:nvPr/>
        </p:nvSpPr>
        <p:spPr>
          <a:xfrm>
            <a:off x="1186844" y="4048805"/>
            <a:ext cx="2144485" cy="33813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dist"/>
            <a:r>
              <a:rPr lang="ja-JP" altLang="en-US" sz="1800" dirty="0">
                <a:solidFill>
                  <a:schemeClr val="bg1"/>
                </a:solidFill>
              </a:rPr>
              <a:t>就職応援</a:t>
            </a:r>
            <a:r>
              <a:rPr lang="en-US" altLang="ja-JP" sz="1800" dirty="0">
                <a:solidFill>
                  <a:schemeClr val="bg1"/>
                </a:solidFill>
              </a:rPr>
              <a:t>BOOK</a:t>
            </a:r>
            <a:r>
              <a:rPr lang="ja-JP" altLang="en-US" sz="1800" dirty="0">
                <a:solidFill>
                  <a:schemeClr val="bg1"/>
                </a:solidFill>
              </a:rPr>
              <a:t>　　　　　</a:t>
            </a:r>
            <a:endParaRPr lang="en-US" altLang="ja-JP" sz="1800" dirty="0">
              <a:solidFill>
                <a:schemeClr val="bg1"/>
              </a:solidFill>
            </a:endParaRPr>
          </a:p>
        </p:txBody>
      </p:sp>
      <p:pic>
        <p:nvPicPr>
          <p:cNvPr id="12" name="図 11"/>
          <p:cNvPicPr>
            <a:picLocks noChangeAspect="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222472" y="3465513"/>
            <a:ext cx="1436913" cy="1436913"/>
          </a:xfrm>
          <a:prstGeom prst="rect">
            <a:avLst/>
          </a:prstGeom>
        </p:spPr>
      </p:pic>
      <p:sp>
        <p:nvSpPr>
          <p:cNvPr id="3" name="乗算 2"/>
          <p:cNvSpPr/>
          <p:nvPr/>
        </p:nvSpPr>
        <p:spPr>
          <a:xfrm>
            <a:off x="4657557" y="3923385"/>
            <a:ext cx="567888" cy="567888"/>
          </a:xfrm>
          <a:prstGeom prst="mathMultiply">
            <a:avLst>
              <a:gd name="adj1" fmla="val 7924"/>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225445" y="3858318"/>
            <a:ext cx="3868222" cy="738865"/>
          </a:xfrm>
          <a:prstGeom prst="rect">
            <a:avLst/>
          </a:prstGeom>
          <a:solidFill>
            <a:schemeClr val="bg1">
              <a:alpha val="8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85613" y="3831386"/>
            <a:ext cx="2168068" cy="79364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お問い合わせ</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13" name="テキスト ボックス 12"/>
          <p:cNvSpPr txBox="1"/>
          <p:nvPr/>
        </p:nvSpPr>
        <p:spPr>
          <a:xfrm>
            <a:off x="943199" y="788400"/>
            <a:ext cx="8192411" cy="1569660"/>
          </a:xfrm>
          <a:prstGeom prst="rect">
            <a:avLst/>
          </a:prstGeom>
          <a:noFill/>
        </p:spPr>
        <p:txBody>
          <a:bodyPr wrap="square" rtlCol="0">
            <a:spAutoFit/>
          </a:bodyPr>
          <a:lstStyle/>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・高卒採用で有効な施策が打てていない</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・高卒採用に取り組もうと考えている</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lvl="0">
              <a:defRPr/>
            </a:pPr>
            <a:r>
              <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rPr>
              <a:t>・高卒採用を強化するために必要なツールを教えて欲しい</a:t>
            </a:r>
            <a:endParaRPr lang="ja-JP" altLang="en-US" sz="2400" b="1" dirty="0">
              <a:ln w="57150">
                <a:solidFill>
                  <a:srgbClr val="009FE8"/>
                </a:solidFill>
              </a:ln>
              <a:solidFill>
                <a:srgbClr val="009FE8"/>
              </a:solidFill>
              <a:latin typeface="Meiryo UI" panose="020B0604030504040204" pitchFamily="50" charset="-128"/>
              <a:ea typeface="Meiryo UI"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defRPr/>
            </a:pPr>
            <a:r>
              <a:rPr kumimoji="1" lang="ja-JP" altLang="en-US" sz="2400" b="1" i="0" u="none" strike="noStrike" kern="1200" cap="none" spc="0" normalizeH="0" baseline="0" noProof="0" dirty="0" smtClean="0">
                <a:solidFill>
                  <a:srgbClr val="009FE8"/>
                </a:solidFill>
                <a:effectLst/>
                <a:uLnTx/>
                <a:uFillTx/>
                <a:latin typeface="Meiryo UI" panose="020B0604030504040204" pitchFamily="50" charset="-128"/>
                <a:ea typeface="Meiryo UI" panose="020B0604030504040204" pitchFamily="50" charset="-128"/>
                <a:cs typeface="+mn-cs"/>
              </a:rPr>
              <a:t>などのご要望がございましたら、お気軽にお問い合わせください。</a:t>
            </a:r>
            <a:endParaRPr kumimoji="1" lang="ja-JP" altLang="en-US" sz="2400" b="1" i="0" u="none" strike="noStrike" kern="1200" cap="none" spc="0" normalizeH="0" baseline="0" noProof="0" dirty="0">
              <a:solidFill>
                <a:srgbClr val="009FE8"/>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p:cNvSpPr/>
          <p:nvPr/>
        </p:nvSpPr>
        <p:spPr>
          <a:xfrm>
            <a:off x="943199" y="783038"/>
            <a:ext cx="7761224" cy="1200329"/>
          </a:xfrm>
          <a:prstGeom prst="rect">
            <a:avLst/>
          </a:prstGeom>
          <a:ln>
            <a:noFill/>
          </a:ln>
        </p:spPr>
        <p:txBody>
          <a:bodyPr wrap="square">
            <a:spAutoFit/>
          </a:bodyPr>
          <a:lstStyle/>
          <a:p>
            <a:r>
              <a:rPr lang="ja-JP" altLang="en-US" sz="2400" b="1" dirty="0" smtClean="0">
                <a:solidFill>
                  <a:schemeClr val="bg1"/>
                </a:solidFill>
                <a:latin typeface="Meiryo UI" panose="020B0604030504040204" pitchFamily="50" charset="-128"/>
                <a:ea typeface="Meiryo UI" panose="020B0604030504040204" pitchFamily="50" charset="-128"/>
              </a:rPr>
              <a:t>・高卒採用</a:t>
            </a:r>
            <a:r>
              <a:rPr lang="ja-JP" altLang="en-US" sz="2400" b="1" dirty="0">
                <a:solidFill>
                  <a:schemeClr val="bg1"/>
                </a:solidFill>
                <a:latin typeface="Meiryo UI" panose="020B0604030504040204" pitchFamily="50" charset="-128"/>
                <a:ea typeface="Meiryo UI" panose="020B0604030504040204" pitchFamily="50" charset="-128"/>
              </a:rPr>
              <a:t>で有効な施策が打てて</a:t>
            </a:r>
            <a:r>
              <a:rPr lang="ja-JP" altLang="en-US" sz="2400" b="1" dirty="0" smtClean="0">
                <a:solidFill>
                  <a:schemeClr val="bg1"/>
                </a:solidFill>
                <a:latin typeface="Meiryo UI" panose="020B0604030504040204" pitchFamily="50" charset="-128"/>
                <a:ea typeface="Meiryo UI" panose="020B0604030504040204" pitchFamily="50" charset="-128"/>
              </a:rPr>
              <a:t>いな</a:t>
            </a:r>
            <a:r>
              <a:rPr lang="ja-JP" altLang="en-US" sz="2400" b="1" dirty="0">
                <a:solidFill>
                  <a:schemeClr val="bg1"/>
                </a:solidFill>
                <a:latin typeface="Meiryo UI" panose="020B0604030504040204" pitchFamily="50" charset="-128"/>
                <a:ea typeface="Meiryo UI" panose="020B0604030504040204" pitchFamily="50" charset="-128"/>
              </a:rPr>
              <a:t>い</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・高卒採用に取り組もうと考えている</a:t>
            </a:r>
            <a:endParaRPr lang="en-US" altLang="ja-JP" sz="2400" b="1" dirty="0" smtClean="0">
              <a:solidFill>
                <a:schemeClr val="bg1"/>
              </a:solidFill>
              <a:latin typeface="Meiryo UI" panose="020B0604030504040204" pitchFamily="50" charset="-128"/>
              <a:ea typeface="Meiryo UI" panose="020B0604030504040204" pitchFamily="50" charset="-128"/>
            </a:endParaRPr>
          </a:p>
          <a:p>
            <a:r>
              <a:rPr lang="ja-JP" altLang="en-US" sz="2400" b="1" dirty="0" smtClean="0">
                <a:solidFill>
                  <a:schemeClr val="bg1"/>
                </a:solidFill>
                <a:latin typeface="Meiryo UI" panose="020B0604030504040204" pitchFamily="50" charset="-128"/>
                <a:ea typeface="Meiryo UI" panose="020B0604030504040204" pitchFamily="50" charset="-128"/>
              </a:rPr>
              <a:t>・高卒採用を強化するために必要なツールを教えて欲しい</a:t>
            </a:r>
            <a:endParaRPr lang="en-US" altLang="ja-JP" sz="2400" b="1" dirty="0">
              <a:solidFill>
                <a:schemeClr val="bg1"/>
              </a:solidFill>
              <a:latin typeface="Meiryo UI" panose="020B0604030504040204" pitchFamily="50" charset="-128"/>
              <a:ea typeface="Meiryo UI" panose="020B0604030504040204" pitchFamily="50" charset="-128"/>
            </a:endParaRPr>
          </a:p>
        </p:txBody>
      </p:sp>
      <p:sp>
        <p:nvSpPr>
          <p:cNvPr id="15" name="正方形/長方形 14"/>
          <p:cNvSpPr/>
          <p:nvPr/>
        </p:nvSpPr>
        <p:spPr>
          <a:xfrm>
            <a:off x="837312" y="2666033"/>
            <a:ext cx="6180939" cy="1200329"/>
          </a:xfrm>
          <a:prstGeom prst="rect">
            <a:avLst/>
          </a:prstGeom>
          <a:ln>
            <a:solidFill>
              <a:sysClr val="window" lastClr="FFFFFF"/>
            </a:solidFill>
          </a:ln>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defRPr/>
            </a:pPr>
            <a:endParaRPr kumimoji="0" lang="en-US" altLang="ja-JP" sz="2400" b="1" i="0" u="none" strike="noStrike" kern="0" cap="none" spc="0" normalizeH="0" baseline="0" noProof="0" dirty="0" smtClean="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ja-JP" altLang="en-US" sz="2400" b="1" i="0" u="none" strike="noStrike" kern="0" cap="none" spc="0" normalizeH="0" baseline="0" noProof="0" dirty="0" smtClean="0">
                <a:ln>
                  <a:noFill/>
                </a:ln>
                <a:solidFill>
                  <a:prstClr val="white"/>
                </a:solidFill>
                <a:effectLst/>
                <a:uLnTx/>
                <a:uFillTx/>
              </a:rPr>
              <a:t>・</a:t>
            </a:r>
            <a:r>
              <a:rPr kumimoji="0" lang="ja-JP" altLang="en-US" sz="2400" b="1" i="0" u="none" strike="noStrike" kern="0" cap="none" spc="0" normalizeH="0" baseline="0" noProof="0" dirty="0">
                <a:ln>
                  <a:noFill/>
                </a:ln>
                <a:solidFill>
                  <a:prstClr val="white"/>
                </a:solidFill>
                <a:effectLst/>
                <a:uLnTx/>
                <a:uFillTx/>
              </a:rPr>
              <a:t>採用計画を立てるためのシート</a:t>
            </a:r>
            <a:r>
              <a:rPr kumimoji="0" lang="ja-JP" altLang="en-US" sz="2400" b="1" i="0" u="none" strike="noStrike" kern="0" cap="none" spc="0" normalizeH="0" baseline="0" noProof="0" dirty="0" smtClean="0">
                <a:ln>
                  <a:noFill/>
                </a:ln>
                <a:solidFill>
                  <a:prstClr val="white"/>
                </a:solidFill>
                <a:effectLst/>
                <a:uLnTx/>
                <a:uFillTx/>
              </a:rPr>
              <a:t>が</a:t>
            </a:r>
            <a:r>
              <a:rPr kumimoji="0" lang="ja-JP" altLang="en-US" sz="2400" b="1" i="0" u="none" strike="noStrike" kern="0" cap="none" spc="0" normalizeH="0" baseline="0" noProof="0" dirty="0">
                <a:ln>
                  <a:noFill/>
                </a:ln>
                <a:solidFill>
                  <a:prstClr val="white"/>
                </a:solidFill>
                <a:effectLst/>
                <a:uLnTx/>
                <a:uFillTx/>
              </a:rPr>
              <a:t>ほ</a:t>
            </a:r>
            <a:r>
              <a:rPr kumimoji="0" lang="ja-JP" altLang="en-US" sz="2400" b="1" i="0" u="none" strike="noStrike" kern="0" cap="none" spc="0" normalizeH="0" baseline="0" noProof="0" dirty="0" smtClean="0">
                <a:ln>
                  <a:noFill/>
                </a:ln>
                <a:solidFill>
                  <a:prstClr val="white"/>
                </a:solidFill>
                <a:effectLst/>
                <a:uLnTx/>
                <a:uFillTx/>
              </a:rPr>
              <a:t>しい</a:t>
            </a:r>
            <a:endParaRPr kumimoji="0" lang="en-US" altLang="ja-JP" sz="2400" b="1" i="0" u="none" strike="noStrike" kern="0" cap="none" spc="0" normalizeH="0" baseline="0" noProof="0" dirty="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defRPr/>
            </a:pPr>
            <a:r>
              <a:rPr kumimoji="0" lang="ja-JP" altLang="en-US" sz="2400" b="1" i="0" u="none" strike="noStrike" kern="0" cap="none" spc="0" normalizeH="0" baseline="0" noProof="0" dirty="0" smtClean="0">
                <a:ln>
                  <a:noFill/>
                </a:ln>
                <a:solidFill>
                  <a:prstClr val="white"/>
                </a:solidFill>
                <a:effectLst/>
                <a:uLnTx/>
                <a:uFillTx/>
              </a:rPr>
              <a:t>・今自社に必要なツールを教えてほしい</a:t>
            </a:r>
            <a:endParaRPr kumimoji="0" lang="en-US" altLang="ja-JP" sz="2400" b="1" i="0" u="none" strike="noStrike" kern="0" cap="none" spc="0" normalizeH="0" baseline="0" noProof="0" dirty="0">
              <a:ln>
                <a:noFill/>
              </a:ln>
              <a:solidFill>
                <a:prstClr val="white"/>
              </a:solidFill>
              <a:effectLst/>
              <a:uLnTx/>
              <a:uFillTx/>
            </a:endParaRPr>
          </a:p>
        </p:txBody>
      </p:sp>
      <p:sp>
        <p:nvSpPr>
          <p:cNvPr id="16" name="正方形/長方形 15"/>
          <p:cNvSpPr/>
          <p:nvPr/>
        </p:nvSpPr>
        <p:spPr>
          <a:xfrm>
            <a:off x="362392" y="2488292"/>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dirty="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7" name="正方形/長方形 16"/>
          <p:cNvSpPr/>
          <p:nvPr/>
        </p:nvSpPr>
        <p:spPr>
          <a:xfrm>
            <a:off x="362392" y="4509120"/>
            <a:ext cx="4575495" cy="1931565"/>
          </a:xfrm>
          <a:prstGeom prst="rect">
            <a:avLst/>
          </a:prstGeom>
          <a:solidFill>
            <a:srgbClr val="4BACC6"/>
          </a:solidFill>
          <a:ln w="25400" cap="flat" cmpd="sng" algn="ctr">
            <a:noFill/>
            <a:prstDash val="solid"/>
          </a:ln>
          <a:effectLst/>
          <a:scene3d>
            <a:camera prst="obliqueBottomRight"/>
            <a:lightRig rig="threePt" dir="t"/>
          </a:scene3d>
          <a:sp3d>
            <a:bevelT w="165100" prst="coolSlant"/>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8" name="楕円 17"/>
          <p:cNvSpPr/>
          <p:nvPr/>
        </p:nvSpPr>
        <p:spPr>
          <a:xfrm>
            <a:off x="572117" y="2857623"/>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楕円 18"/>
          <p:cNvSpPr/>
          <p:nvPr/>
        </p:nvSpPr>
        <p:spPr>
          <a:xfrm>
            <a:off x="610217" y="2895723"/>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0" name="図 1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rot="21086359">
            <a:off x="644444" y="2891654"/>
            <a:ext cx="1115736" cy="1115736"/>
          </a:xfrm>
          <a:prstGeom prst="rect">
            <a:avLst/>
          </a:prstGeom>
        </p:spPr>
      </p:pic>
      <p:sp>
        <p:nvSpPr>
          <p:cNvPr id="21" name="楕円 20"/>
          <p:cNvSpPr/>
          <p:nvPr/>
        </p:nvSpPr>
        <p:spPr>
          <a:xfrm>
            <a:off x="572117" y="4925084"/>
            <a:ext cx="1166070" cy="1166070"/>
          </a:xfrm>
          <a:prstGeom prst="ellipse">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2" name="楕円 21"/>
          <p:cNvSpPr/>
          <p:nvPr/>
        </p:nvSpPr>
        <p:spPr>
          <a:xfrm>
            <a:off x="610217" y="4963184"/>
            <a:ext cx="1089870" cy="1089870"/>
          </a:xfrm>
          <a:prstGeom prst="ellipse">
            <a:avLst/>
          </a:prstGeom>
          <a:solidFill>
            <a:sysClr val="window" lastClr="FFFFFF"/>
          </a:solidFill>
          <a:ln w="25400" cap="flat" cmpd="sng" algn="ctr">
            <a:solidFill>
              <a:srgbClr val="4BACC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pic>
        <p:nvPicPr>
          <p:cNvPr id="23" name="図 2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3467" y="4980378"/>
            <a:ext cx="1095670" cy="1095670"/>
          </a:xfrm>
          <a:prstGeom prst="rect">
            <a:avLst/>
          </a:prstGeom>
        </p:spPr>
      </p:pic>
      <p:sp>
        <p:nvSpPr>
          <p:cNvPr id="24" name="正方形/長方形 23"/>
          <p:cNvSpPr/>
          <p:nvPr/>
        </p:nvSpPr>
        <p:spPr>
          <a:xfrm>
            <a:off x="1776287" y="3037695"/>
            <a:ext cx="3095719" cy="707886"/>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en-US" altLang="ja-JP" sz="4000" b="1" i="0" u="none" strike="noStrike" kern="0" cap="none" spc="0" normalizeH="0" baseline="0" noProof="0" dirty="0" smtClean="0">
                <a:ln>
                  <a:noFill/>
                </a:ln>
                <a:solidFill>
                  <a:prstClr val="white"/>
                </a:solidFill>
                <a:effectLst/>
                <a:uLnTx/>
                <a:uFillTx/>
              </a:rPr>
              <a:t>024-534-7135</a:t>
            </a:r>
            <a:endParaRPr kumimoji="0" lang="ja-JP" altLang="en-US" sz="4000" b="1" i="0" u="none" strike="noStrike" kern="0" cap="none" spc="0" normalizeH="0" baseline="0" noProof="0" dirty="0">
              <a:ln>
                <a:noFill/>
              </a:ln>
              <a:solidFill>
                <a:prstClr val="white"/>
              </a:solidFill>
              <a:effectLst/>
              <a:uLnTx/>
              <a:uFillTx/>
            </a:endParaRPr>
          </a:p>
        </p:txBody>
      </p:sp>
      <p:sp>
        <p:nvSpPr>
          <p:cNvPr id="25" name="正方形/長方形 24"/>
          <p:cNvSpPr/>
          <p:nvPr/>
        </p:nvSpPr>
        <p:spPr>
          <a:xfrm>
            <a:off x="1396129" y="3819977"/>
            <a:ext cx="3440365" cy="369332"/>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defRPr/>
            </a:pPr>
            <a:r>
              <a:rPr kumimoji="0" lang="ja-JP" altLang="en-US" sz="1800" b="1" i="0" u="none" strike="noStrike" kern="0" cap="none" spc="0" normalizeH="0" baseline="0" noProof="0" dirty="0" smtClean="0">
                <a:ln>
                  <a:noFill/>
                </a:ln>
                <a:solidFill>
                  <a:prstClr val="white"/>
                </a:solidFill>
                <a:effectLst/>
                <a:uLnTx/>
                <a:uFillTx/>
              </a:rPr>
              <a:t>（</a:t>
            </a:r>
            <a:r>
              <a:rPr kumimoji="0" lang="ja-JP" altLang="en-US" sz="1800" b="1" i="0" u="none" strike="noStrike" kern="0" cap="none" spc="0" normalizeH="0" baseline="0" noProof="0" dirty="0">
                <a:ln>
                  <a:noFill/>
                </a:ln>
                <a:solidFill>
                  <a:prstClr val="white"/>
                </a:solidFill>
                <a:effectLst/>
                <a:uLnTx/>
                <a:uFillTx/>
              </a:rPr>
              <a:t>営業</a:t>
            </a:r>
            <a:r>
              <a:rPr kumimoji="0" lang="ja-JP" altLang="en-US" sz="1800" b="1" i="0" u="none" strike="noStrike" kern="0" cap="none" spc="0" normalizeH="0" baseline="0" noProof="0" dirty="0" smtClean="0">
                <a:ln>
                  <a:noFill/>
                </a:ln>
                <a:solidFill>
                  <a:prstClr val="white"/>
                </a:solidFill>
                <a:effectLst/>
                <a:uLnTx/>
                <a:uFillTx/>
              </a:rPr>
              <a:t>時間　平日</a:t>
            </a:r>
            <a:r>
              <a:rPr kumimoji="0" lang="en-US" altLang="ja-JP" b="1" kern="0" noProof="0" dirty="0" smtClean="0">
                <a:solidFill>
                  <a:prstClr val="white"/>
                </a:solidFill>
              </a:rPr>
              <a:t>8</a:t>
            </a:r>
            <a:r>
              <a:rPr kumimoji="0" lang="en-US" altLang="ja-JP" sz="1800" b="1" i="0" u="none" strike="noStrike" kern="0" cap="none" spc="0" normalizeH="0" baseline="0" noProof="0" dirty="0" smtClean="0">
                <a:ln>
                  <a:noFill/>
                </a:ln>
                <a:solidFill>
                  <a:prstClr val="white"/>
                </a:solidFill>
                <a:effectLst/>
                <a:uLnTx/>
                <a:uFillTx/>
              </a:rPr>
              <a:t>:30</a:t>
            </a:r>
            <a:r>
              <a:rPr kumimoji="0" lang="ja-JP" altLang="en-US" sz="1800" b="1" i="0" u="none" strike="noStrike" kern="0" cap="none" spc="0" normalizeH="0" baseline="0" noProof="0" dirty="0" smtClean="0">
                <a:ln>
                  <a:noFill/>
                </a:ln>
                <a:solidFill>
                  <a:prstClr val="white"/>
                </a:solidFill>
                <a:effectLst/>
                <a:uLnTx/>
                <a:uFillTx/>
              </a:rPr>
              <a:t>～</a:t>
            </a:r>
            <a:r>
              <a:rPr kumimoji="0" lang="en-US" altLang="ja-JP" b="1" kern="0" dirty="0" smtClean="0">
                <a:solidFill>
                  <a:prstClr val="white"/>
                </a:solidFill>
              </a:rPr>
              <a:t>17</a:t>
            </a:r>
            <a:r>
              <a:rPr kumimoji="0" lang="en-US" altLang="ja-JP" sz="1800" b="1" i="0" u="none" strike="noStrike" kern="0" cap="none" spc="0" normalizeH="0" baseline="0" noProof="0" dirty="0" smtClean="0">
                <a:ln>
                  <a:noFill/>
                </a:ln>
                <a:solidFill>
                  <a:prstClr val="white"/>
                </a:solidFill>
                <a:effectLst/>
                <a:uLnTx/>
                <a:uFillTx/>
              </a:rPr>
              <a:t>:00</a:t>
            </a:r>
            <a:r>
              <a:rPr kumimoji="0" lang="ja-JP" altLang="en-US" sz="1800" b="1" i="0" u="none" strike="noStrike" kern="0" cap="none" spc="0" normalizeH="0" baseline="0" noProof="0" dirty="0" smtClean="0">
                <a:ln>
                  <a:noFill/>
                </a:ln>
                <a:solidFill>
                  <a:prstClr val="white"/>
                </a:solidFill>
                <a:effectLst/>
                <a:uLnTx/>
                <a:uFillTx/>
              </a:rPr>
              <a:t>）</a:t>
            </a:r>
            <a:endParaRPr kumimoji="0" lang="ja-JP" altLang="en-US" sz="1800" b="1" i="0" u="none" strike="noStrike" kern="0" cap="none" spc="0" normalizeH="0" baseline="0" noProof="0" dirty="0">
              <a:ln>
                <a:noFill/>
              </a:ln>
              <a:solidFill>
                <a:prstClr val="white"/>
              </a:solidFill>
              <a:effectLst/>
              <a:uLnTx/>
              <a:uFillTx/>
            </a:endParaRPr>
          </a:p>
        </p:txBody>
      </p:sp>
      <p:sp>
        <p:nvSpPr>
          <p:cNvPr id="26" name="正方形/長方形 25"/>
          <p:cNvSpPr/>
          <p:nvPr/>
        </p:nvSpPr>
        <p:spPr>
          <a:xfrm>
            <a:off x="1763463" y="5151663"/>
            <a:ext cx="3108543" cy="646331"/>
          </a:xfrm>
          <a:prstGeom prst="rect">
            <a:avLst/>
          </a:prstGeom>
        </p:spPr>
        <p:txBody>
          <a:bodyPr wrap="none">
            <a:spAutoFit/>
          </a:bodyPr>
          <a:lstStyle/>
          <a:p>
            <a:pPr lvl="0">
              <a:defRPr/>
            </a:pPr>
            <a:r>
              <a:rPr kumimoji="0" lang="en-US" altLang="ja-JP" sz="3600" b="1" kern="0" dirty="0">
                <a:solidFill>
                  <a:prstClr val="white"/>
                </a:solidFill>
              </a:rPr>
              <a:t>course</a:t>
            </a:r>
            <a:r>
              <a:rPr kumimoji="0" lang="en-US" altLang="ja-JP" sz="3600" b="1" kern="0" dirty="0" smtClean="0">
                <a:solidFill>
                  <a:prstClr val="white"/>
                </a:solidFill>
              </a:rPr>
              <a:t>@kpri.jp</a:t>
            </a:r>
            <a:endParaRPr kumimoji="0" lang="ja-JP" altLang="en-US" sz="3600" b="1" i="0" u="none" strike="noStrike" kern="0" cap="none" spc="0" normalizeH="0" baseline="0" noProof="0" dirty="0">
              <a:ln>
                <a:noFill/>
              </a:ln>
              <a:solidFill>
                <a:prstClr val="white"/>
              </a:solidFill>
              <a:effectLst/>
              <a:uLnTx/>
              <a:uFillTx/>
            </a:endParaRPr>
          </a:p>
        </p:txBody>
      </p:sp>
      <p:graphicFrame>
        <p:nvGraphicFramePr>
          <p:cNvPr id="27" name="表 26"/>
          <p:cNvGraphicFramePr>
            <a:graphicFrameLocks noGrp="1"/>
          </p:cNvGraphicFramePr>
          <p:nvPr/>
        </p:nvGraphicFramePr>
        <p:xfrm>
          <a:off x="5113993" y="2920886"/>
          <a:ext cx="4033375" cy="2514140"/>
        </p:xfrm>
        <a:graphic>
          <a:graphicData uri="http://schemas.openxmlformats.org/drawingml/2006/table">
            <a:tbl>
              <a:tblPr bandRow="1"/>
              <a:tblGrid>
                <a:gridCol w="1152022"/>
                <a:gridCol w="2881353"/>
              </a:tblGrid>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会社名</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dirty="0" smtClean="0"/>
                        <a:t>株式会社クサカ印刷所</a:t>
                      </a:r>
                      <a:endParaRPr kumimoji="1" lang="ja-JP" altLang="en-US" sz="1100" b="1" dirty="0">
                        <a:solidFill>
                          <a:srgbClr val="767171"/>
                        </a:solidFill>
                      </a:endParaRPr>
                    </a:p>
                  </a:txBody>
                  <a:tcPr anchor="ctr">
                    <a:lnL>
                      <a:noFill/>
                    </a:lnL>
                    <a:lnR>
                      <a:noFill/>
                    </a:lnR>
                    <a:lnT w="12700" cmpd="sng">
                      <a:solidFill>
                        <a:srgbClr val="4BACC6"/>
                      </a:solidFill>
                    </a:lnT>
                    <a:lnB>
                      <a:noFill/>
                    </a:lnB>
                    <a:lnTlToBr w="12700" cmpd="sng">
                      <a:noFill/>
                      <a:prstDash val="solid"/>
                    </a:lnTlToBr>
                    <a:lnBlToTr w="12700" cmpd="sng">
                      <a:noFill/>
                      <a:prstDash val="solid"/>
                    </a:lnBlToTr>
                    <a:solidFill>
                      <a:srgbClr val="4BACC6">
                        <a:alpha val="20000"/>
                      </a:srgbClr>
                    </a:solid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所在地</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zh-TW" altLang="en-US" sz="1100" dirty="0" smtClean="0"/>
                        <a:t>福島県福島市東浜町</a:t>
                      </a:r>
                      <a:r>
                        <a:rPr kumimoji="1" lang="en-US" altLang="zh-TW" sz="1100" dirty="0" smtClean="0"/>
                        <a:t>7-35</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資本金</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en-US" altLang="ja-JP" sz="1100" dirty="0" smtClean="0"/>
                        <a:t>2,000</a:t>
                      </a:r>
                      <a:r>
                        <a:rPr kumimoji="1" lang="ja-JP" altLang="en-US" sz="1100" dirty="0" smtClean="0"/>
                        <a:t>万円</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solidFill>
                      <a:srgbClr val="4BACC6">
                        <a:alpha val="20000"/>
                      </a:srgbClr>
                    </a:solid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代表</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r>
                        <a:rPr kumimoji="1" lang="ja-JP" altLang="en-US" sz="1100" b="0" dirty="0" smtClean="0">
                          <a:solidFill>
                            <a:schemeClr val="tx1"/>
                          </a:solidFill>
                        </a:rPr>
                        <a:t>日下直哉</a:t>
                      </a:r>
                      <a:endParaRPr kumimoji="1" lang="ja-JP" altLang="en-US" sz="1100" b="1" dirty="0">
                        <a:solidFill>
                          <a:srgbClr val="767171"/>
                        </a:solidFill>
                      </a:endParaRPr>
                    </a:p>
                  </a:txBody>
                  <a:tcPr anchor="ctr">
                    <a:lnL>
                      <a:noFill/>
                    </a:lnL>
                    <a:lnR>
                      <a:noFill/>
                    </a:lnR>
                    <a:lnT>
                      <a:noFill/>
                    </a:lnT>
                    <a:lnB>
                      <a:noFill/>
                    </a:lnB>
                    <a:lnTlToBr w="12700" cmpd="sng">
                      <a:noFill/>
                      <a:prstDash val="solid"/>
                    </a:lnTlToBr>
                    <a:lnBlToTr w="12700" cmpd="sng">
                      <a:noFill/>
                      <a:prstDash val="solid"/>
                    </a:lnBlToTr>
                    <a:noFill/>
                  </a:tcPr>
                </a:tc>
              </a:tr>
              <a:tr h="502828">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pPr algn="ctr"/>
                      <a:r>
                        <a:rPr kumimoji="1" lang="ja-JP" altLang="en-US" sz="1100" dirty="0" smtClean="0"/>
                        <a:t>ホームページ</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tc>
                  <a:txBody>
                    <a:bodyPr/>
                    <a:lstStyle>
                      <a:lvl1pPr marL="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1pPr>
                      <a:lvl2pPr marL="457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2pPr>
                      <a:lvl3pPr marL="914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3pPr>
                      <a:lvl4pPr marL="1371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4pPr>
                      <a:lvl5pPr marL="18288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5pPr>
                      <a:lvl6pPr marL="22860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6pPr>
                      <a:lvl7pPr marL="27432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7pPr>
                      <a:lvl8pPr marL="32004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8pPr>
                      <a:lvl9pPr marL="3657600" algn="l" defTabSz="914400" rtl="0" eaLnBrk="1" latinLnBrk="0" hangingPunct="1">
                        <a:defRPr kumimoji="1" sz="1800" kern="1200">
                          <a:solidFill>
                            <a:schemeClr val="tx1"/>
                          </a:solidFill>
                          <a:latin typeface="メイリオ" panose="020B0604030504040204" pitchFamily="50" charset="-128"/>
                          <a:ea typeface="メイリオ" panose="020B0604030504040204" pitchFamily="50" charset="-128"/>
                        </a:defRPr>
                      </a:lvl9pPr>
                    </a:lstStyle>
                    <a:p>
                      <a:endParaRPr kumimoji="1" lang="en-US" altLang="ja-JP" sz="1100" dirty="0" smtClean="0"/>
                    </a:p>
                    <a:p>
                      <a:r>
                        <a:rPr kumimoji="1" lang="en-US" altLang="ja-JP" sz="1100" dirty="0" smtClean="0"/>
                        <a:t>https://k-recruit.kpri.jp/kusaka/</a:t>
                      </a:r>
                      <a:endParaRPr kumimoji="1" lang="ja-JP" altLang="en-US" sz="1100" b="1" dirty="0">
                        <a:solidFill>
                          <a:srgbClr val="767171"/>
                        </a:solidFill>
                      </a:endParaRPr>
                    </a:p>
                  </a:txBody>
                  <a:tcPr anchor="ctr">
                    <a:lnL>
                      <a:noFill/>
                    </a:lnL>
                    <a:lnR>
                      <a:noFill/>
                    </a:lnR>
                    <a:lnT>
                      <a:noFill/>
                    </a:lnT>
                    <a:lnB w="12700" cmpd="sng">
                      <a:solidFill>
                        <a:srgbClr val="4BACC6"/>
                      </a:solidFill>
                    </a:lnB>
                    <a:lnTlToBr w="12700" cmpd="sng">
                      <a:noFill/>
                      <a:prstDash val="solid"/>
                    </a:lnTlToBr>
                    <a:lnBlToTr w="12700" cmpd="sng">
                      <a:noFill/>
                      <a:prstDash val="solid"/>
                    </a:lnBlToTr>
                    <a:solidFill>
                      <a:srgbClr val="4BACC6">
                        <a:alpha val="20000"/>
                      </a:srgbClr>
                    </a:solidFill>
                  </a:tcPr>
                </a:tc>
              </a:tr>
            </a:tbl>
          </a:graphicData>
        </a:graphic>
      </p:graphicFrame>
      <p:sp>
        <p:nvSpPr>
          <p:cNvPr id="28" name="対角する 2 つの角を切り取った四角形 27"/>
          <p:cNvSpPr/>
          <p:nvPr/>
        </p:nvSpPr>
        <p:spPr>
          <a:xfrm>
            <a:off x="5114475" y="2485227"/>
            <a:ext cx="1858441" cy="410496"/>
          </a:xfrm>
          <a:prstGeom prst="snip2DiagRect">
            <a:avLst/>
          </a:prstGeom>
          <a:solidFill>
            <a:srgbClr val="4BACC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ja-JP" altLang="en-US" sz="18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29" name="角丸四角形 28"/>
          <p:cNvSpPr/>
          <p:nvPr/>
        </p:nvSpPr>
        <p:spPr>
          <a:xfrm>
            <a:off x="5211229" y="2558788"/>
            <a:ext cx="1677798" cy="243596"/>
          </a:xfrm>
          <a:prstGeom prst="round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ja-JP" altLang="en-US" sz="1400" b="1" i="0" u="none" strike="noStrike" kern="0" cap="none" spc="0" normalizeH="0" baseline="0" noProof="0" dirty="0" smtClean="0">
                <a:ln>
                  <a:noFill/>
                </a:ln>
                <a:solidFill>
                  <a:srgbClr val="4BACC6"/>
                </a:solidFill>
                <a:effectLst/>
                <a:uLnTx/>
                <a:uFillTx/>
                <a:latin typeface="メイリオ" panose="020B0604030504040204" pitchFamily="50" charset="-128"/>
                <a:ea typeface="メイリオ" panose="020B0604030504040204" pitchFamily="50" charset="-128"/>
                <a:cs typeface="+mn-cs"/>
              </a:rPr>
              <a:t>会社</a:t>
            </a:r>
            <a:r>
              <a:rPr kumimoji="0" lang="ja-JP" altLang="en-US" sz="1400" b="1" i="0" u="none" strike="noStrike" kern="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cs typeface="+mn-cs"/>
              </a:rPr>
              <a:t>概要</a:t>
            </a:r>
            <a:endParaRPr kumimoji="0" lang="ja-JP" altLang="en-US" sz="1400" b="1" i="0" u="none" strike="noStrike" kern="0" cap="none" spc="0" normalizeH="0" baseline="0" noProof="0" dirty="0">
              <a:ln>
                <a:noFill/>
              </a:ln>
              <a:solidFill>
                <a:srgbClr val="4BACC6"/>
              </a:solidFill>
              <a:effectLst/>
              <a:uLnTx/>
              <a:uFillTx/>
              <a:latin typeface="メイリオ" panose="020B0604030504040204" pitchFamily="50" charset="-128"/>
              <a:ea typeface="メイリオ" panose="020B0604030504040204" pitchFamily="50" charset="-128"/>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目次</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高卒採用の基礎知識</a:t>
            </a:r>
            <a:endParaRPr kumimoji="1" lang="ja-JP" altLang="en-US" dirty="0"/>
          </a:p>
        </p:txBody>
      </p:sp>
      <p:sp>
        <p:nvSpPr>
          <p:cNvPr id="3" name="テキスト ボックス 2"/>
          <p:cNvSpPr txBox="1"/>
          <p:nvPr/>
        </p:nvSpPr>
        <p:spPr>
          <a:xfrm>
            <a:off x="1534886" y="881739"/>
            <a:ext cx="4376057" cy="2306955"/>
          </a:xfrm>
          <a:prstGeom prst="rect">
            <a:avLst/>
          </a:prstGeom>
          <a:noFill/>
        </p:spPr>
        <p:txBody>
          <a:bodyPr wrap="square" rtlCol="0">
            <a:spAutoFit/>
          </a:bodyPr>
          <a:lstStyle/>
          <a:p>
            <a:pPr>
              <a:lnSpc>
                <a:spcPct val="150000"/>
              </a:lnSpc>
            </a:pPr>
            <a:r>
              <a:rPr kumimoji="1"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高卒採用の全体像と流れ</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高卒採用の基本ステップ</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b="1" dirty="0">
                <a:latin typeface="メイリオ" panose="020B0604030504040204" pitchFamily="50" charset="-128"/>
                <a:ea typeface="メイリオ" panose="020B0604030504040204" pitchFamily="50" charset="-128"/>
                <a:cs typeface="メイリオ" panose="020B0604030504040204" pitchFamily="50" charset="-128"/>
              </a:rPr>
              <a:t>高校訪問</a:t>
            </a:r>
            <a:endParaRPr lang="en-US" altLang="ja-JP" sz="12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高校訪問を実施する理由</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ターゲットとなる高校の選定</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高校訪問時のポイント</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latin typeface="メイリオ" panose="020B0604030504040204" pitchFamily="50" charset="-128"/>
                <a:ea typeface="メイリオ" panose="020B0604030504040204" pitchFamily="50" charset="-128"/>
                <a:cs typeface="メイリオ" panose="020B0604030504040204" pitchFamily="50" charset="-128"/>
              </a:rPr>
              <a:t>アポイントの取り方</a:t>
            </a:r>
            <a:endParaRPr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085112" y="881741"/>
            <a:ext cx="1338946" cy="2306955"/>
          </a:xfrm>
          <a:prstGeom prst="rect">
            <a:avLst/>
          </a:prstGeom>
          <a:noFill/>
        </p:spPr>
        <p:txBody>
          <a:bodyPr wrap="square" rtlCol="0">
            <a:spAutoFit/>
          </a:bodyPr>
          <a:lstStyle/>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P.3</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rPr>
              <a:t>P.5</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P.6</a:t>
            </a:r>
            <a:endParaRPr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P.7</a:t>
            </a:r>
            <a:endPar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endParaRPr>
          </a:p>
          <a:p>
            <a:pPr>
              <a:lnSpc>
                <a:spcPct val="150000"/>
              </a:lnSpc>
            </a:pPr>
            <a:r>
              <a:rPr lang="en-US" altLang="ja-JP" sz="1200" dirty="0">
                <a:latin typeface="メイリオ" panose="020B0604030504040204" pitchFamily="50" charset="-128"/>
                <a:ea typeface="メイリオ" panose="020B0604030504040204" pitchFamily="50" charset="-128"/>
                <a:cs typeface="メイリオ" panose="020B0604030504040204" pitchFamily="50" charset="-128"/>
                <a:sym typeface="+mn-ea"/>
              </a:rPr>
              <a:t>……… </a:t>
            </a:r>
            <a:r>
              <a:rPr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sym typeface="+mn-ea"/>
              </a:rPr>
              <a:t>P.8</a:t>
            </a:r>
            <a:endParaRPr kumimoji="1" lang="en-US" altLang="ja-JP"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a:fillRect/>
          </a:stretch>
        </p:blipFill>
        <p:spPr>
          <a:xfrm>
            <a:off x="8739591" y="6994623"/>
            <a:ext cx="1539606" cy="806461"/>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高卒採用の全体像と流れ</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en-US" altLang="ja-JP" sz="1400" b="1" dirty="0">
                <a:latin typeface="Meiryo UI" panose="020B0604030504040204" pitchFamily="50" charset="-128"/>
                <a:ea typeface="Meiryo UI" panose="020B0604030504040204" pitchFamily="50" charset="-128"/>
                <a:cs typeface="Meiryo UI" panose="020B0604030504040204" pitchFamily="50" charset="-128"/>
              </a:rPr>
              <a:t>overview and flow</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高卒採用の基本ステップ</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5" name="テキスト プレースホルダー 4"/>
          <p:cNvSpPr>
            <a:spLocks noGrp="1"/>
          </p:cNvSpPr>
          <p:nvPr>
            <p:ph type="body" sz="quarter" idx="13"/>
          </p:nvPr>
        </p:nvSpPr>
        <p:spPr/>
        <p:txBody>
          <a:bodyPr/>
          <a:lstStyle/>
          <a:p>
            <a:r>
              <a:rPr lang="ja-JP" altLang="en-US" b="0" dirty="0"/>
              <a:t>高卒採用のスケジュールは以下の通りです。</a:t>
            </a:r>
            <a:endParaRPr lang="ja-JP" altLang="en-US" b="0" dirty="0"/>
          </a:p>
        </p:txBody>
      </p:sp>
      <p:sp>
        <p:nvSpPr>
          <p:cNvPr id="3" name="角丸四角形 2"/>
          <p:cNvSpPr/>
          <p:nvPr/>
        </p:nvSpPr>
        <p:spPr>
          <a:xfrm>
            <a:off x="1028065" y="3181350"/>
            <a:ext cx="7786370" cy="755015"/>
          </a:xfrm>
          <a:prstGeom prst="roundRect">
            <a:avLst/>
          </a:prstGeom>
          <a:solidFill>
            <a:srgbClr val="FCE1CA"/>
          </a:solidFill>
          <a:ln w="28575">
            <a:noFill/>
            <a:prstDash val="dash"/>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高卒採用の始め方</a:t>
            </a:r>
            <a:endParaRPr kumimoji="1" lang="ja-JP" altLang="en-US" dirty="0"/>
          </a:p>
        </p:txBody>
      </p:sp>
      <p:graphicFrame>
        <p:nvGraphicFramePr>
          <p:cNvPr id="27" name="表 26"/>
          <p:cNvGraphicFramePr>
            <a:graphicFrameLocks noGrp="1"/>
          </p:cNvGraphicFramePr>
          <p:nvPr/>
        </p:nvGraphicFramePr>
        <p:xfrm>
          <a:off x="1192384" y="1480001"/>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月下旬</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ハローワークの求人申込説明会に参加する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28" name="表 27"/>
          <p:cNvGraphicFramePr>
            <a:graphicFrameLocks noGrp="1"/>
          </p:cNvGraphicFramePr>
          <p:nvPr/>
        </p:nvGraphicFramePr>
        <p:xfrm>
          <a:off x="1192384" y="2264190"/>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管轄のハローワークへ求人申込をする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29" name="表 28"/>
          <p:cNvGraphicFramePr>
            <a:graphicFrameLocks noGrp="1"/>
          </p:cNvGraphicFramePr>
          <p:nvPr/>
        </p:nvGraphicFramePr>
        <p:xfrm>
          <a:off x="1192384" y="3373499"/>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7</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求人票の返送、求人票公開（高校訪問開始）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30" name="表 29"/>
          <p:cNvGraphicFramePr>
            <a:graphicFrameLocks noGrp="1"/>
          </p:cNvGraphicFramePr>
          <p:nvPr/>
        </p:nvGraphicFramePr>
        <p:xfrm>
          <a:off x="1192384" y="4371048"/>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5</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応募者がいる学校から応募書類が到達</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1" name="表 30"/>
          <p:cNvGraphicFramePr>
            <a:graphicFrameLocks noGrp="1"/>
          </p:cNvGraphicFramePr>
          <p:nvPr/>
        </p:nvGraphicFramePr>
        <p:xfrm>
          <a:off x="1192384" y="5175557"/>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9</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16</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選考活動開始</a:t>
                      </a:r>
                      <a:r>
                        <a:rPr kumimoji="1" lang="ja-JP" altLang="en-US" sz="14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（採否は一週間程度で通知する）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graphicFrame>
        <p:nvGraphicFramePr>
          <p:cNvPr id="32" name="表 31"/>
          <p:cNvGraphicFramePr>
            <a:graphicFrameLocks noGrp="1"/>
          </p:cNvGraphicFramePr>
          <p:nvPr/>
        </p:nvGraphicFramePr>
        <p:xfrm>
          <a:off x="1192384" y="5980066"/>
          <a:ext cx="7458318" cy="370840"/>
        </p:xfrm>
        <a:graphic>
          <a:graphicData uri="http://schemas.openxmlformats.org/drawingml/2006/table">
            <a:tbl>
              <a:tblPr firstRow="1" bandRow="1">
                <a:tableStyleId>{5C22544A-7EE6-4342-B048-85BDC9FD1C3A}</a:tableStyleId>
              </a:tblPr>
              <a:tblGrid>
                <a:gridCol w="1534026"/>
                <a:gridCol w="5924292"/>
              </a:tblGrid>
              <a:tr h="370840">
                <a:tc>
                  <a:txBody>
                    <a:bodyPr/>
                    <a:lstStyle/>
                    <a:p>
                      <a:pPr algn="ct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10</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月</a:t>
                      </a:r>
                      <a:r>
                        <a:rPr kumimoji="1" lang="en-US" altLang="ja-JP"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1</a:t>
                      </a:r>
                      <a:r>
                        <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dirty="0">
                        <a:solidFill>
                          <a:schemeClr val="bg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2E75B6"/>
                    </a:solidFill>
                  </a:tcPr>
                </a:tc>
                <a:tc>
                  <a:txBody>
                    <a:bodyPr/>
                    <a:lstStyle/>
                    <a:p>
                      <a:pPr algn="ctr"/>
                      <a:r>
                        <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内定を貰っていない生徒は二社目以降の応募を開始</a:t>
                      </a:r>
                      <a:endParaRPr kumimoji="1" lang="ja-JP" altLang="en-US"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noFill/>
                  </a:tcPr>
                </a:tc>
              </a:tr>
            </a:tbl>
          </a:graphicData>
        </a:graphic>
      </p:graphicFrame>
      <p:sp>
        <p:nvSpPr>
          <p:cNvPr id="33" name="二等辺三角形 32"/>
          <p:cNvSpPr/>
          <p:nvPr/>
        </p:nvSpPr>
        <p:spPr>
          <a:xfrm rot="10800000">
            <a:off x="4624135" y="1981248"/>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a:off x="4624135" y="2790509"/>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二等辺三角形 34"/>
          <p:cNvSpPr/>
          <p:nvPr/>
        </p:nvSpPr>
        <p:spPr>
          <a:xfrm rot="10800000">
            <a:off x="4624135" y="4077290"/>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二等辺三角形 35"/>
          <p:cNvSpPr/>
          <p:nvPr/>
        </p:nvSpPr>
        <p:spPr>
          <a:xfrm rot="10800000">
            <a:off x="4624135" y="4876391"/>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二等辺三角形 36"/>
          <p:cNvSpPr/>
          <p:nvPr/>
        </p:nvSpPr>
        <p:spPr>
          <a:xfrm rot="10800000">
            <a:off x="4624135" y="5675490"/>
            <a:ext cx="673769" cy="191931"/>
          </a:xfrm>
          <a:prstGeom prst="triangl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テキスト プレースホルダー 4"/>
          <p:cNvSpPr txBox="1"/>
          <p:nvPr/>
        </p:nvSpPr>
        <p:spPr>
          <a:xfrm>
            <a:off x="7598227" y="6204174"/>
            <a:ext cx="2155371" cy="20660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kumimoji="1" sz="2000" b="1" kern="1200" baseline="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600" kern="120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gn="r"/>
            <a:r>
              <a:rPr lang="ja-JP" altLang="en-US" sz="900" b="0" u="sng" dirty="0"/>
              <a:t>出典：厚生労働省</a:t>
            </a:r>
            <a:endParaRPr lang="ja-JP" altLang="en-US" sz="900" b="0" u="sng" dirty="0"/>
          </a:p>
        </p:txBody>
      </p:sp>
      <p:sp>
        <p:nvSpPr>
          <p:cNvPr id="7" name="円形吹き出し 6"/>
          <p:cNvSpPr/>
          <p:nvPr/>
        </p:nvSpPr>
        <p:spPr>
          <a:xfrm>
            <a:off x="7718425" y="2525395"/>
            <a:ext cx="1862455" cy="907415"/>
          </a:xfrm>
          <a:prstGeom prst="wedgeEllipseCallout">
            <a:avLst>
              <a:gd name="adj1" fmla="val -49215"/>
              <a:gd name="adj2" fmla="val 53568"/>
            </a:avLst>
          </a:prstGeom>
          <a:solidFill>
            <a:schemeClr val="accent4">
              <a:lumMod val="40000"/>
              <a:lumOff val="6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
        <p:nvSpPr>
          <p:cNvPr id="8" name="テキストボックス 7"/>
          <p:cNvSpPr txBox="1"/>
          <p:nvPr/>
        </p:nvSpPr>
        <p:spPr>
          <a:xfrm>
            <a:off x="7717790" y="2656205"/>
            <a:ext cx="1863725" cy="645160"/>
          </a:xfrm>
          <a:prstGeom prst="rect">
            <a:avLst/>
          </a:prstGeom>
          <a:noFill/>
        </p:spPr>
        <p:txBody>
          <a:bodyPr wrap="square" rtlCol="0">
            <a:spAutoFit/>
          </a:bodyPr>
          <a:p>
            <a:pPr algn="ctr"/>
            <a:r>
              <a:rPr lang="ja-JP" altLang="en-US" sz="1200">
                <a:latin typeface="メイリオ" panose="020B0604030504040204" pitchFamily="50" charset="-128"/>
                <a:ea typeface="メイリオ" panose="020B0604030504040204" pitchFamily="50" charset="-128"/>
              </a:rPr>
              <a:t>本資料では、</a:t>
            </a:r>
            <a:endParaRPr lang="ja-JP" altLang="en-US" sz="1200">
              <a:latin typeface="メイリオ" panose="020B0604030504040204" pitchFamily="50" charset="-128"/>
              <a:ea typeface="メイリオ" panose="020B0604030504040204" pitchFamily="50" charset="-128"/>
            </a:endParaRPr>
          </a:p>
          <a:p>
            <a:pPr algn="ctr"/>
            <a:r>
              <a:rPr lang="ja-JP" altLang="en-US" sz="1200">
                <a:latin typeface="メイリオ" panose="020B0604030504040204" pitchFamily="50" charset="-128"/>
                <a:ea typeface="メイリオ" panose="020B0604030504040204" pitchFamily="50" charset="-128"/>
              </a:rPr>
              <a:t>このステップについて</a:t>
            </a:r>
            <a:endParaRPr lang="ja-JP" altLang="en-US" sz="1200">
              <a:latin typeface="メイリオ" panose="020B0604030504040204" pitchFamily="50" charset="-128"/>
              <a:ea typeface="メイリオ" panose="020B0604030504040204" pitchFamily="50" charset="-128"/>
            </a:endParaRPr>
          </a:p>
          <a:p>
            <a:pPr algn="ctr"/>
            <a:r>
              <a:rPr lang="ja-JP" altLang="en-US" sz="1200">
                <a:latin typeface="メイリオ" panose="020B0604030504040204" pitchFamily="50" charset="-128"/>
                <a:ea typeface="メイリオ" panose="020B0604030504040204" pitchFamily="50" charset="-128"/>
              </a:rPr>
              <a:t>解説しています。</a:t>
            </a:r>
            <a:endParaRPr lang="ja-JP" altLang="en-US" sz="1200">
              <a:latin typeface="メイリオ" panose="020B0604030504040204" pitchFamily="50" charset="-128"/>
              <a:ea typeface="メイリオ" panose="020B0604030504040204" pitchFamily="50" charset="-128"/>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9231084" y="7618522"/>
            <a:ext cx="609600" cy="365125"/>
          </a:xfrm>
        </p:spPr>
        <p:txBody>
          <a:bodyPr/>
          <a:lstStyle/>
          <a:p>
            <a:fld id="{F6C531F0-FD0E-4516-B9D6-6EAC2A39123F}" type="slidenum">
              <a:rPr kumimoji="1" lang="ja-JP" altLang="en-US" smtClean="0"/>
            </a:fld>
            <a:endParaRPr kumimoji="1" lang="ja-JP" altLang="en-US"/>
          </a:p>
        </p:txBody>
      </p:sp>
      <p:sp>
        <p:nvSpPr>
          <p:cNvPr id="3" name="正方形/長方形 2"/>
          <p:cNvSpPr/>
          <p:nvPr/>
        </p:nvSpPr>
        <p:spPr>
          <a:xfrm>
            <a:off x="0" y="0"/>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p:cNvCxnSpPr>
            <a:stCxn id="3" idx="0"/>
          </p:cNvCxnSpPr>
          <p:nvPr/>
        </p:nvCxnSpPr>
        <p:spPr>
          <a:xfrm>
            <a:off x="4953000" y="0"/>
            <a:ext cx="0" cy="6858000"/>
          </a:xfrm>
          <a:prstGeom prst="line">
            <a:avLst/>
          </a:prstGeom>
          <a:ln>
            <a:solidFill>
              <a:schemeClr val="bg2">
                <a:lumMod val="90000"/>
              </a:schemeClr>
            </a:solidFill>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rotWithShape="1">
          <a:blip r:embed="rId1" cstate="print">
            <a:clrChange>
              <a:clrFrom>
                <a:srgbClr val="FFFFFF"/>
              </a:clrFrom>
              <a:clrTo>
                <a:srgbClr val="FFFFFF">
                  <a:alpha val="0"/>
                </a:srgbClr>
              </a:clrTo>
            </a:clrChange>
            <a:extLst>
              <a:ext uri="{28A0092B-C50C-407E-A947-70E740481C1C}">
                <a14:useLocalDpi xmlns:a14="http://schemas.microsoft.com/office/drawing/2010/main" val="0"/>
              </a:ext>
            </a:extLst>
          </a:blip>
          <a:srcRect t="23968" b="23651"/>
          <a:stretch>
            <a:fillRect/>
          </a:stretch>
        </p:blipFill>
        <p:spPr>
          <a:xfrm>
            <a:off x="8739591" y="6994623"/>
            <a:ext cx="1539606" cy="806461"/>
          </a:xfrm>
          <a:prstGeom prst="rect">
            <a:avLst/>
          </a:prstGeom>
        </p:spPr>
      </p:pic>
      <p:pic>
        <p:nvPicPr>
          <p:cNvPr id="14" name="図 1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5931" y="-833772"/>
            <a:ext cx="10437861" cy="7828395"/>
          </a:xfrm>
          <a:prstGeom prst="rect">
            <a:avLst/>
          </a:prstGeom>
        </p:spPr>
      </p:pic>
      <p:sp>
        <p:nvSpPr>
          <p:cNvPr id="11" name="正方形/長方形 10"/>
          <p:cNvSpPr/>
          <p:nvPr/>
        </p:nvSpPr>
        <p:spPr>
          <a:xfrm>
            <a:off x="-314057" y="-705853"/>
            <a:ext cx="10933930" cy="7563853"/>
          </a:xfrm>
          <a:prstGeom prst="rect">
            <a:avLst/>
          </a:pr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p:cNvSpPr/>
          <p:nvPr/>
        </p:nvSpPr>
        <p:spPr>
          <a:xfrm>
            <a:off x="1629760" y="2290011"/>
            <a:ext cx="7046296" cy="2053388"/>
          </a:xfrm>
          <a:prstGeom prst="rect">
            <a:avLst/>
          </a:prstGeom>
          <a:solidFill>
            <a:srgbClr val="2E75B6">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4400" b="1" dirty="0">
                <a:latin typeface="Meiryo UI" panose="020B0604030504040204" pitchFamily="50" charset="-128"/>
                <a:ea typeface="Meiryo UI" panose="020B0604030504040204" pitchFamily="50" charset="-128"/>
                <a:cs typeface="Meiryo UI" panose="020B0604030504040204" pitchFamily="50" charset="-128"/>
              </a:rPr>
              <a:t>高校訪問</a:t>
            </a:r>
            <a:endParaRPr kumimoji="1" lang="en-US" altLang="ja-JP" sz="4400" b="1"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sz="105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Visits to high schools</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高校訪問</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7" name="テキスト プレースホルダー 4"/>
          <p:cNvSpPr>
            <a:spLocks noGrp="1"/>
          </p:cNvSpPr>
          <p:nvPr>
            <p:ph type="body" sz="quarter" idx="13"/>
          </p:nvPr>
        </p:nvSpPr>
        <p:spPr>
          <a:xfrm>
            <a:off x="463323" y="913721"/>
            <a:ext cx="6830105" cy="338137"/>
          </a:xfrm>
        </p:spPr>
        <p:txBody>
          <a:bodyPr/>
          <a:lstStyle/>
          <a:p>
            <a:r>
              <a:rPr kumimoji="1" lang="ja-JP" altLang="en-US" dirty="0"/>
              <a:t>■ 高校訪問を実施する理由</a:t>
            </a:r>
            <a:endParaRPr kumimoji="1" lang="ja-JP" altLang="en-US" dirty="0"/>
          </a:p>
        </p:txBody>
      </p:sp>
      <p:sp>
        <p:nvSpPr>
          <p:cNvPr id="8" name="正方形/長方形 25"/>
          <p:cNvSpPr>
            <a:spLocks noChangeArrowheads="1"/>
          </p:cNvSpPr>
          <p:nvPr/>
        </p:nvSpPr>
        <p:spPr bwMode="auto">
          <a:xfrm>
            <a:off x="511628" y="1459844"/>
            <a:ext cx="8501743" cy="400110"/>
          </a:xfrm>
          <a:prstGeom prst="rect">
            <a:avLst/>
          </a:prstGeom>
          <a:noFill/>
          <a:ln w="9525">
            <a:noFill/>
            <a:miter lim="800000"/>
          </a:ln>
        </p:spPr>
        <p:txBody>
          <a:bodyPr wrap="squar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目的１．学校との関係を作り、生徒を</a:t>
            </a:r>
            <a:r>
              <a:rPr lang="ja-JP" altLang="en-US" sz="2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応募前職場見学へ誘導</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すること</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正方形/長方形 25"/>
          <p:cNvSpPr>
            <a:spLocks noChangeArrowheads="1"/>
          </p:cNvSpPr>
          <p:nvPr/>
        </p:nvSpPr>
        <p:spPr bwMode="auto">
          <a:xfrm>
            <a:off x="511628" y="2485857"/>
            <a:ext cx="8663129" cy="400110"/>
          </a:xfrm>
          <a:prstGeom prst="rect">
            <a:avLst/>
          </a:prstGeom>
          <a:noFill/>
          <a:ln w="9525">
            <a:noFill/>
            <a:miter lim="800000"/>
          </a:ln>
        </p:spPr>
        <p:txBody>
          <a:bodyPr wrap="square">
            <a:spAutoFit/>
          </a:bodyPr>
          <a:lstStyle/>
          <a:p>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目的２．</a:t>
            </a:r>
            <a:r>
              <a:rPr lang="ja-JP" altLang="en-US" sz="2000" b="1" dirty="0">
                <a:solidFill>
                  <a:srgbClr val="FFC000"/>
                </a:solidFill>
                <a:latin typeface="メイリオ" panose="020B0604030504040204" pitchFamily="50" charset="-128"/>
                <a:ea typeface="メイリオ" panose="020B0604030504040204" pitchFamily="50" charset="-128"/>
                <a:cs typeface="メイリオ" panose="020B0604030504040204" pitchFamily="50" charset="-128"/>
              </a:rPr>
              <a:t>進路指導室とのパイプ作り</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による採用活動の安定化</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正方形/長方形 9"/>
          <p:cNvSpPr>
            <a:spLocks noChangeArrowheads="1"/>
          </p:cNvSpPr>
          <p:nvPr/>
        </p:nvSpPr>
        <p:spPr bwMode="auto">
          <a:xfrm>
            <a:off x="1234922" y="1943281"/>
            <a:ext cx="8353425" cy="338554"/>
          </a:xfrm>
          <a:prstGeom prst="rect">
            <a:avLst/>
          </a:prstGeom>
          <a:noFill/>
          <a:ln w="9525">
            <a:noFill/>
            <a:miter lim="800000"/>
          </a:ln>
        </p:spPr>
        <p:txBody>
          <a:bodyPr>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・まずは信頼関係の構築。ゴールは「応募前職場見学」へ生徒を誘導すること</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25"/>
          <p:cNvSpPr>
            <a:spLocks noChangeArrowheads="1"/>
          </p:cNvSpPr>
          <p:nvPr/>
        </p:nvSpPr>
        <p:spPr bwMode="auto">
          <a:xfrm>
            <a:off x="1228100" y="2924093"/>
            <a:ext cx="8353425" cy="584775"/>
          </a:xfrm>
          <a:prstGeom prst="rect">
            <a:avLst/>
          </a:prstGeom>
          <a:noFill/>
          <a:ln w="9525">
            <a:noFill/>
            <a:miter lim="800000"/>
          </a:ln>
        </p:spPr>
        <p:txBody>
          <a:bodyPr>
            <a:spAutoFit/>
          </a:bodyPr>
          <a:lstStyle/>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・進路指導室とのパイプを作ることで、毎年継続的に学生を紹介してもらえるようになる。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・関係性を構築することで学内イベントへの参加、自社単独説明会の開催が可能となる。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4" name="Picture 3" descr="C:\Users\F2367\Desktop\245883.jpg"/>
          <p:cNvPicPr>
            <a:picLocks noChangeAspect="1" noChangeArrowheads="1"/>
          </p:cNvPicPr>
          <p:nvPr/>
        </p:nvPicPr>
        <p:blipFill>
          <a:blip r:embed="rId1" cstate="print"/>
          <a:srcRect/>
          <a:stretch>
            <a:fillRect/>
          </a:stretch>
        </p:blipFill>
        <p:spPr bwMode="auto">
          <a:xfrm>
            <a:off x="5817223" y="4235596"/>
            <a:ext cx="2412375" cy="1809139"/>
          </a:xfrm>
          <a:prstGeom prst="rect">
            <a:avLst/>
          </a:prstGeom>
          <a:noFill/>
        </p:spPr>
      </p:pic>
      <p:pic>
        <p:nvPicPr>
          <p:cNvPr id="15" name="Picture 4" descr="C:\Users\F2367\Desktop\学校の先生.png"/>
          <p:cNvPicPr>
            <a:picLocks noChangeAspect="1" noChangeArrowheads="1"/>
          </p:cNvPicPr>
          <p:nvPr/>
        </p:nvPicPr>
        <p:blipFill>
          <a:blip r:embed="rId2" cstate="print"/>
          <a:srcRect/>
          <a:stretch>
            <a:fillRect/>
          </a:stretch>
        </p:blipFill>
        <p:spPr bwMode="auto">
          <a:xfrm>
            <a:off x="1845548" y="4235596"/>
            <a:ext cx="2370403" cy="1777802"/>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高校訪問</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14" name="正方形/長方形 13"/>
          <p:cNvSpPr/>
          <p:nvPr/>
        </p:nvSpPr>
        <p:spPr>
          <a:xfrm>
            <a:off x="528638" y="1483289"/>
            <a:ext cx="8767762" cy="496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プレースホルダー 4"/>
          <p:cNvSpPr>
            <a:spLocks noGrp="1"/>
          </p:cNvSpPr>
          <p:nvPr>
            <p:ph type="body" sz="quarter" idx="13"/>
          </p:nvPr>
        </p:nvSpPr>
        <p:spPr>
          <a:xfrm>
            <a:off x="463323" y="913721"/>
            <a:ext cx="6830105" cy="338137"/>
          </a:xfrm>
        </p:spPr>
        <p:txBody>
          <a:bodyPr/>
          <a:lstStyle/>
          <a:p>
            <a:r>
              <a:rPr kumimoji="1" lang="ja-JP" altLang="en-US" dirty="0"/>
              <a:t>■ ターゲットとなる高校を選定する</a:t>
            </a:r>
            <a:endParaRPr kumimoji="1" lang="ja-JP" altLang="en-US" dirty="0"/>
          </a:p>
        </p:txBody>
      </p:sp>
      <p:sp>
        <p:nvSpPr>
          <p:cNvPr id="16" name="正方形/長方形 25"/>
          <p:cNvSpPr>
            <a:spLocks noChangeArrowheads="1"/>
          </p:cNvSpPr>
          <p:nvPr/>
        </p:nvSpPr>
        <p:spPr bwMode="auto">
          <a:xfrm>
            <a:off x="576945" y="1557814"/>
            <a:ext cx="8512628" cy="400110"/>
          </a:xfrm>
          <a:prstGeom prst="rect">
            <a:avLst/>
          </a:prstGeom>
          <a:noFill/>
          <a:ln w="9525">
            <a:noFill/>
            <a:miter lim="800000"/>
          </a:ln>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ターゲット高校　＝　応募の見込みが高く、重点的に攻めるべき高校</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7" name="Picture 1"/>
          <p:cNvPicPr>
            <a:picLocks noChangeAspect="1" noChangeArrowheads="1"/>
          </p:cNvPicPr>
          <p:nvPr/>
        </p:nvPicPr>
        <p:blipFill>
          <a:blip r:embed="rId1" cstate="print"/>
          <a:srcRect/>
          <a:stretch>
            <a:fillRect/>
          </a:stretch>
        </p:blipFill>
        <p:spPr bwMode="auto">
          <a:xfrm>
            <a:off x="5747655" y="2164136"/>
            <a:ext cx="1872345" cy="2135486"/>
          </a:xfrm>
          <a:prstGeom prst="rect">
            <a:avLst/>
          </a:prstGeom>
          <a:noFill/>
          <a:ln w="9525">
            <a:noFill/>
            <a:miter lim="800000"/>
            <a:headEnd/>
            <a:tailEnd/>
          </a:ln>
        </p:spPr>
      </p:pic>
      <p:sp>
        <p:nvSpPr>
          <p:cNvPr id="18" name="正方形/長方形 25"/>
          <p:cNvSpPr>
            <a:spLocks noChangeArrowheads="1"/>
          </p:cNvSpPr>
          <p:nvPr/>
        </p:nvSpPr>
        <p:spPr bwMode="auto">
          <a:xfrm>
            <a:off x="489857" y="2385132"/>
            <a:ext cx="5867400" cy="3862596"/>
          </a:xfrm>
          <a:prstGeom prst="rect">
            <a:avLst/>
          </a:prstGeom>
          <a:noFill/>
          <a:ln w="9525">
            <a:noFill/>
            <a:miter lim="800000"/>
          </a:ln>
        </p:spPr>
        <p:txBody>
          <a:bodyPr wrap="square">
            <a:spAutoFit/>
          </a:bodyPr>
          <a:lstStyle/>
          <a:p>
            <a:r>
              <a:rPr lang="ja-JP" altLang="en-US"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①物理的な距離が近い高校</a:t>
            </a:r>
            <a:endParaRPr lang="en-US" altLang="ja-JP"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→高校生</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保護者</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が就職先を選ぶとき</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「自宅からの距離」が重要な評価点となる</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②既存社員の出身高校</a:t>
            </a:r>
            <a:endParaRPr lang="en-US" altLang="ja-JP"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OB</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OG</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が活躍していると就職課からの印象も良い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（社員はできれば若手が好ましい）</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③就職率が高い普通科高校</a:t>
            </a:r>
            <a:endParaRPr lang="en-US" altLang="ja-JP"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→商業・工業高校は競合が多く採用実績がないと困難</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　就職率は「高卒就職情報</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WEB</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提供サービス」で調査可能</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Picture 2" descr="ããã¤ã³ã ç´ æãã®ç»åæ¤ç´¢çµæ"/>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20288935">
            <a:off x="389432" y="1315667"/>
            <a:ext cx="410243" cy="445010"/>
          </a:xfrm>
          <a:prstGeom prst="rect">
            <a:avLst/>
          </a:prstGeom>
          <a:noFill/>
          <a:extLst>
            <a:ext uri="{909E8E84-426E-40DD-AFC4-6F175D3DCCD1}">
              <a14:hiddenFill xmlns:a14="http://schemas.microsoft.com/office/drawing/2010/main">
                <a:solidFill>
                  <a:srgbClr val="FFFFFF"/>
                </a:solidFill>
              </a14:hiddenFill>
            </a:ext>
          </a:extLst>
        </p:spPr>
      </p:pic>
      <p:pic>
        <p:nvPicPr>
          <p:cNvPr id="20" name="図 19"/>
          <p:cNvPicPr>
            <a:picLocks noChangeAspect="1"/>
          </p:cNvPicPr>
          <p:nvPr/>
        </p:nvPicPr>
        <p:blipFill>
          <a:blip r:embed="rId3"/>
          <a:stretch>
            <a:fillRect/>
          </a:stretch>
        </p:blipFill>
        <p:spPr>
          <a:xfrm>
            <a:off x="6901541" y="3995600"/>
            <a:ext cx="2634343" cy="2252128"/>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高校訪問</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13" name="正方形/長方形 12"/>
          <p:cNvSpPr/>
          <p:nvPr/>
        </p:nvSpPr>
        <p:spPr>
          <a:xfrm>
            <a:off x="5176836" y="3551573"/>
            <a:ext cx="4544102" cy="1986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321810" y="3551574"/>
            <a:ext cx="4544102" cy="19860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プレースホルダー 4"/>
          <p:cNvSpPr>
            <a:spLocks noGrp="1"/>
          </p:cNvSpPr>
          <p:nvPr>
            <p:ph type="body" sz="quarter" idx="13"/>
          </p:nvPr>
        </p:nvSpPr>
        <p:spPr>
          <a:xfrm>
            <a:off x="463323" y="913721"/>
            <a:ext cx="6830105" cy="338137"/>
          </a:xfrm>
        </p:spPr>
        <p:txBody>
          <a:bodyPr/>
          <a:lstStyle/>
          <a:p>
            <a:r>
              <a:rPr kumimoji="1" lang="ja-JP" altLang="en-US" dirty="0"/>
              <a:t>■ 高校訪問時のポイント</a:t>
            </a:r>
            <a:endParaRPr kumimoji="1" lang="ja-JP" altLang="en-US" dirty="0"/>
          </a:p>
        </p:txBody>
      </p:sp>
      <p:sp>
        <p:nvSpPr>
          <p:cNvPr id="23" name="正方形/長方形 22"/>
          <p:cNvSpPr/>
          <p:nvPr/>
        </p:nvSpPr>
        <p:spPr>
          <a:xfrm>
            <a:off x="593954" y="1483289"/>
            <a:ext cx="8767762" cy="496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5"/>
          <p:cNvSpPr>
            <a:spLocks noChangeArrowheads="1"/>
          </p:cNvSpPr>
          <p:nvPr/>
        </p:nvSpPr>
        <p:spPr bwMode="auto">
          <a:xfrm>
            <a:off x="642261" y="1557814"/>
            <a:ext cx="8512628" cy="400110"/>
          </a:xfrm>
          <a:prstGeom prst="rect">
            <a:avLst/>
          </a:prstGeom>
          <a:noFill/>
          <a:ln w="9525">
            <a:noFill/>
            <a:miter lim="800000"/>
          </a:ln>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高校訪問は最低でも各校２回ずつ、時期を考えて訪問すること</a:t>
            </a:r>
            <a:endParaRPr lang="en-US" altLang="ja-JP"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2" descr="ããã¤ã³ã ç´ æãã®ç»åæ¤ç´¢çµæ"/>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0288935">
            <a:off x="454748" y="1315667"/>
            <a:ext cx="410243" cy="445010"/>
          </a:xfrm>
          <a:prstGeom prst="rect">
            <a:avLst/>
          </a:prstGeom>
          <a:noFill/>
          <a:extLst>
            <a:ext uri="{909E8E84-426E-40DD-AFC4-6F175D3DCCD1}">
              <a14:hiddenFill xmlns:a14="http://schemas.microsoft.com/office/drawing/2010/main">
                <a:solidFill>
                  <a:srgbClr val="FFFFFF"/>
                </a:solidFill>
              </a14:hiddenFill>
            </a:ext>
          </a:extLst>
        </p:spPr>
      </p:pic>
      <p:sp>
        <p:nvSpPr>
          <p:cNvPr id="26" name="正方形/長方形 25"/>
          <p:cNvSpPr/>
          <p:nvPr/>
        </p:nvSpPr>
        <p:spPr>
          <a:xfrm>
            <a:off x="478972" y="2166255"/>
            <a:ext cx="4223658" cy="4572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求人票公開前（～</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5170711" y="2166254"/>
            <a:ext cx="4223658" cy="457200"/>
          </a:xfrm>
          <a:prstGeom prst="rect">
            <a:avLst/>
          </a:prstGeom>
          <a:solidFill>
            <a:srgbClr val="2E75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求人票公開後（</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7</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月</a:t>
            </a:r>
            <a:r>
              <a:rPr lang="en-US" altLang="ja-JP" b="1" dirty="0">
                <a:latin typeface="メイリオ" panose="020B0604030504040204" pitchFamily="50" charset="-128"/>
                <a:ea typeface="メイリオ" panose="020B0604030504040204" pitchFamily="50" charset="-128"/>
                <a:cs typeface="メイリオ" panose="020B0604030504040204" pitchFamily="50" charset="-128"/>
              </a:rPr>
              <a:t>1</a:t>
            </a: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日～）</a:t>
            </a:r>
            <a:endParaRPr kumimoji="1" lang="ja-JP" altLang="en-US"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8" name="正方形/長方形 25"/>
          <p:cNvSpPr>
            <a:spLocks noChangeArrowheads="1"/>
          </p:cNvSpPr>
          <p:nvPr/>
        </p:nvSpPr>
        <p:spPr bwMode="auto">
          <a:xfrm>
            <a:off x="500743" y="2787895"/>
            <a:ext cx="4191002" cy="646331"/>
          </a:xfrm>
          <a:prstGeom prst="rect">
            <a:avLst/>
          </a:prstGeom>
          <a:noFill/>
          <a:ln w="9525">
            <a:noFill/>
            <a:miter lim="800000"/>
          </a:ln>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小目標：</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就職状況の情報収集・自社の印象付け</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正方形/長方形 25"/>
          <p:cNvSpPr>
            <a:spLocks noChangeArrowheads="1"/>
          </p:cNvSpPr>
          <p:nvPr/>
        </p:nvSpPr>
        <p:spPr bwMode="auto">
          <a:xfrm>
            <a:off x="337452" y="3506348"/>
            <a:ext cx="4452260" cy="2031325"/>
          </a:xfrm>
          <a:prstGeom prst="rect">
            <a:avLst/>
          </a:prstGeom>
          <a:noFill/>
          <a:ln w="9525">
            <a:noFill/>
            <a:miter lim="800000"/>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・直近数年での就職希望者数、内定状況は？</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・職場見学やインターンシップは実施しているか？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・生徒はいつ頃から就職先を検討しはじめるのか？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・進路ガイダンスはいつか？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・どんな求人が多いのか？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・先生と生徒は企業側のどんな情報を欲しているか？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正方形/長方形 25"/>
          <p:cNvSpPr>
            <a:spLocks noChangeArrowheads="1"/>
          </p:cNvSpPr>
          <p:nvPr/>
        </p:nvSpPr>
        <p:spPr bwMode="auto">
          <a:xfrm>
            <a:off x="5170711" y="2787895"/>
            <a:ext cx="4191002" cy="646331"/>
          </a:xfrm>
          <a:prstGeom prst="rect">
            <a:avLst/>
          </a:prstGeom>
          <a:noFill/>
          <a:ln w="9525">
            <a:noFill/>
            <a:miter lim="800000"/>
          </a:ln>
        </p:spPr>
        <p:txBody>
          <a:bodyPr wrap="square">
            <a:spAutoFit/>
          </a:bodyPr>
          <a:lstStyle/>
          <a:p>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小目標：</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b="1" dirty="0">
                <a:latin typeface="メイリオ" panose="020B0604030504040204" pitchFamily="50" charset="-128"/>
                <a:ea typeface="メイリオ" panose="020B0604030504040204" pitchFamily="50" charset="-128"/>
                <a:cs typeface="メイリオ" panose="020B0604030504040204" pitchFamily="50" charset="-128"/>
              </a:rPr>
              <a:t>職場見学への誘導・自社の印象付け</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正方形/長方形 25"/>
          <p:cNvSpPr>
            <a:spLocks noChangeArrowheads="1"/>
          </p:cNvSpPr>
          <p:nvPr/>
        </p:nvSpPr>
        <p:spPr bwMode="auto">
          <a:xfrm>
            <a:off x="141512" y="5574632"/>
            <a:ext cx="4724400" cy="584775"/>
          </a:xfrm>
          <a:prstGeom prst="rect">
            <a:avLst/>
          </a:prstGeom>
          <a:noFill/>
          <a:ln w="9525">
            <a:noFill/>
            <a:miter lim="800000"/>
          </a:ln>
        </p:spPr>
        <p:txBody>
          <a:bodyPr wrap="square">
            <a:spAutoFit/>
          </a:bodyPr>
          <a:lstStyle/>
          <a:p>
            <a:pPr algn="ctr"/>
            <a:r>
              <a:rPr lang="ja-JP" altLang="en-US"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毎年同じ質問でも</a:t>
            </a:r>
            <a:r>
              <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OK</a:t>
            </a:r>
            <a:r>
              <a:rPr lang="ja-JP" altLang="en-US" sz="1600" b="1" dirty="0" err="1">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担当が変わる可能性もあるので訪問しておく</a:t>
            </a:r>
            <a:endPar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正方形/長方形 25"/>
          <p:cNvSpPr>
            <a:spLocks noChangeArrowheads="1"/>
          </p:cNvSpPr>
          <p:nvPr/>
        </p:nvSpPr>
        <p:spPr bwMode="auto">
          <a:xfrm>
            <a:off x="5159823" y="3506348"/>
            <a:ext cx="4452260" cy="2031325"/>
          </a:xfrm>
          <a:prstGeom prst="rect">
            <a:avLst/>
          </a:prstGeom>
          <a:noFill/>
          <a:ln w="9525">
            <a:noFill/>
            <a:miter lim="800000"/>
          </a:ln>
        </p:spPr>
        <p:txBody>
          <a:bodyPr wrap="square">
            <a:spAutoFit/>
          </a:bodyPr>
          <a:lstStyle/>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・求人票を提出</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・応募前職場見学の案内チラシを提出</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・会社概要、沿革、事業内容、募集職種を伝える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・入社後に新人が活躍する姿、イメージを伝える</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・教育体制や福利厚生をアピール</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・現３年生の就職活動の状況もヒアリングしておく</a:t>
            </a: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3" name="正方形/長方形 25"/>
          <p:cNvSpPr>
            <a:spLocks noChangeArrowheads="1"/>
          </p:cNvSpPr>
          <p:nvPr/>
        </p:nvSpPr>
        <p:spPr bwMode="auto">
          <a:xfrm>
            <a:off x="5040082" y="5574632"/>
            <a:ext cx="4724400" cy="584775"/>
          </a:xfrm>
          <a:prstGeom prst="rect">
            <a:avLst/>
          </a:prstGeom>
          <a:noFill/>
          <a:ln w="9525">
            <a:noFill/>
            <a:miter lim="800000"/>
          </a:ln>
        </p:spPr>
        <p:txBody>
          <a:bodyPr wrap="square">
            <a:spAutoFit/>
          </a:bodyPr>
          <a:lstStyle/>
          <a:p>
            <a:pPr algn="ctr"/>
            <a:r>
              <a:rPr lang="ja-JP" altLang="en-US"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ツールを最大限駆使してアピール！</a:t>
            </a:r>
            <a:endPar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rPr>
              <a:t>先方も企業のことを知りたがっている</a:t>
            </a:r>
            <a:endParaRPr lang="en-US" altLang="ja-JP" sz="1600" b="1" dirty="0">
              <a:solidFill>
                <a:srgbClr val="2E75B6"/>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高校訪問</a:t>
            </a:r>
            <a:endParaRPr kumimoji="1" lang="ja-JP" altLang="en-US" dirty="0"/>
          </a:p>
        </p:txBody>
      </p:sp>
      <p:sp>
        <p:nvSpPr>
          <p:cNvPr id="4" name="スライド番号プレースホルダー 3"/>
          <p:cNvSpPr>
            <a:spLocks noGrp="1"/>
          </p:cNvSpPr>
          <p:nvPr>
            <p:ph type="sldNum" sz="quarter" idx="12"/>
          </p:nvPr>
        </p:nvSpPr>
        <p:spPr/>
        <p:txBody>
          <a:bodyPr/>
          <a:lstStyle/>
          <a:p>
            <a:fld id="{F6C531F0-FD0E-4516-B9D6-6EAC2A39123F}" type="slidenum">
              <a:rPr kumimoji="1" lang="ja-JP" altLang="en-US" smtClean="0"/>
            </a:fld>
            <a:endParaRPr kumimoji="1" lang="ja-JP" altLang="en-US"/>
          </a:p>
        </p:txBody>
      </p:sp>
      <p:sp>
        <p:nvSpPr>
          <p:cNvPr id="6" name="テキスト プレースホルダー 5"/>
          <p:cNvSpPr>
            <a:spLocks noGrp="1"/>
          </p:cNvSpPr>
          <p:nvPr>
            <p:ph type="body" sz="quarter" idx="14"/>
          </p:nvPr>
        </p:nvSpPr>
        <p:spPr/>
        <p:txBody>
          <a:bodyPr/>
          <a:lstStyle/>
          <a:p>
            <a:r>
              <a:rPr kumimoji="1" lang="ja-JP" altLang="en-US" dirty="0"/>
              <a:t>高卒採用実務</a:t>
            </a:r>
            <a:endParaRPr kumimoji="1" lang="ja-JP" altLang="en-US" dirty="0"/>
          </a:p>
        </p:txBody>
      </p:sp>
      <p:sp>
        <p:nvSpPr>
          <p:cNvPr id="22" name="テキスト プレースホルダー 4"/>
          <p:cNvSpPr>
            <a:spLocks noGrp="1"/>
          </p:cNvSpPr>
          <p:nvPr>
            <p:ph type="body" sz="quarter" idx="13"/>
          </p:nvPr>
        </p:nvSpPr>
        <p:spPr>
          <a:xfrm>
            <a:off x="463323" y="913721"/>
            <a:ext cx="6830105" cy="338137"/>
          </a:xfrm>
        </p:spPr>
        <p:txBody>
          <a:bodyPr/>
          <a:lstStyle/>
          <a:p>
            <a:r>
              <a:rPr kumimoji="1" lang="ja-JP" altLang="en-US" dirty="0"/>
              <a:t>■ アポイントの取り方</a:t>
            </a:r>
            <a:endParaRPr kumimoji="1" lang="ja-JP" altLang="en-US" dirty="0"/>
          </a:p>
        </p:txBody>
      </p:sp>
      <p:sp>
        <p:nvSpPr>
          <p:cNvPr id="23" name="正方形/長方形 22"/>
          <p:cNvSpPr/>
          <p:nvPr/>
        </p:nvSpPr>
        <p:spPr>
          <a:xfrm>
            <a:off x="593954" y="1483289"/>
            <a:ext cx="8767762" cy="4964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正方形/長方形 25"/>
          <p:cNvSpPr>
            <a:spLocks noChangeArrowheads="1"/>
          </p:cNvSpPr>
          <p:nvPr/>
        </p:nvSpPr>
        <p:spPr bwMode="auto">
          <a:xfrm>
            <a:off x="642261" y="1557814"/>
            <a:ext cx="8512628" cy="398780"/>
          </a:xfrm>
          <a:prstGeom prst="rect">
            <a:avLst/>
          </a:prstGeom>
          <a:noFill/>
          <a:ln w="9525">
            <a:noFill/>
            <a:miter lim="800000"/>
          </a:ln>
        </p:spPr>
        <p:txBody>
          <a:bodyPr wrap="square">
            <a:spAutoFit/>
          </a:bodyPr>
          <a:lstStyle/>
          <a:p>
            <a:pPr algn="ct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アポなし訪問は</a:t>
            </a:r>
            <a:r>
              <a:rPr lang="en-US" altLang="ja-JP" sz="2000" b="1" dirty="0">
                <a:latin typeface="メイリオ" panose="020B0604030504040204" pitchFamily="50" charset="-128"/>
                <a:ea typeface="メイリオ" panose="020B0604030504040204" pitchFamily="50" charset="-128"/>
                <a:cs typeface="メイリオ" panose="020B0604030504040204" pitchFamily="50" charset="-128"/>
              </a:rPr>
              <a:t>NG</a:t>
            </a:r>
            <a:r>
              <a:rPr lang="ja-JP" altLang="en-US" sz="2000" b="1" dirty="0">
                <a:latin typeface="メイリオ" panose="020B0604030504040204" pitchFamily="50" charset="-128"/>
                <a:ea typeface="メイリオ" panose="020B0604030504040204" pitchFamily="50" charset="-128"/>
                <a:cs typeface="メイリオ" panose="020B0604030504040204" pitchFamily="50" charset="-128"/>
              </a:rPr>
              <a:t>！進路指導担当の先生に直接アポイントを取る</a:t>
            </a:r>
            <a:endParaRPr lang="ja-JP" altLang="en-US" sz="2000" b="1"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Picture 2" descr="ããã¤ã³ã ç´ æãã®ç»åæ¤ç´¢çµæ"/>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rot="20288935">
            <a:off x="454748" y="1315667"/>
            <a:ext cx="410243" cy="445010"/>
          </a:xfrm>
          <a:prstGeom prst="rect">
            <a:avLst/>
          </a:prstGeom>
          <a:noFill/>
          <a:extLst>
            <a:ext uri="{909E8E84-426E-40DD-AFC4-6F175D3DCCD1}">
              <a14:hiddenFill xmlns:a14="http://schemas.microsoft.com/office/drawing/2010/main">
                <a:solidFill>
                  <a:srgbClr val="FFFFFF"/>
                </a:solidFill>
              </a14:hiddenFill>
            </a:ext>
          </a:extLst>
        </p:spPr>
      </p:pic>
      <p:sp>
        <p:nvSpPr>
          <p:cNvPr id="18" name="正方形/長方形 25"/>
          <p:cNvSpPr>
            <a:spLocks noChangeArrowheads="1"/>
          </p:cNvSpPr>
          <p:nvPr/>
        </p:nvSpPr>
        <p:spPr bwMode="auto">
          <a:xfrm>
            <a:off x="489585" y="3231515"/>
            <a:ext cx="8870950" cy="2414905"/>
          </a:xfrm>
          <a:prstGeom prst="rect">
            <a:avLst/>
          </a:prstGeom>
          <a:noFill/>
          <a:ln w="9525">
            <a:noFill/>
            <a:miter lim="800000"/>
          </a:ln>
        </p:spPr>
        <p:txBody>
          <a:bodyPr wrap="square">
            <a:spAutoFit/>
          </a:bodyPr>
          <a:p>
            <a:r>
              <a:rPr lang="ja-JP" altLang="en-US"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①繋がりやすい時間帯を考慮して連絡する</a:t>
            </a:r>
            <a:endParaRPr lang="en-US" altLang="ja-JP"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5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→授業等で忙しい時間帯は繋がりにくく担当者と直接話すチャンスを逃してしまうため、先方の都合を考えた連絡を心がける</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rPr>
              <a:t>②訪問の意図を明確に伝える</a:t>
            </a:r>
            <a:endParaRPr lang="en-US" altLang="ja-JP" sz="2000" b="1" dirty="0">
              <a:solidFill>
                <a:schemeClr val="accent1">
                  <a:lumMod val="50000"/>
                </a:schemeClr>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→「高卒採用の求人票を持ち込みたい」「</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OB</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OG</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と共に近況報告・情報交換をしたい</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等、訪問の意図を明確に伝えることで、会ってもらえる確率は格段に</a:t>
            </a:r>
            <a:r>
              <a:rPr lang="en-US" altLang="ja-JP" sz="1600" b="1" dirty="0">
                <a:latin typeface="メイリオ" panose="020B0604030504040204" pitchFamily="50" charset="-128"/>
                <a:ea typeface="メイリオ" panose="020B0604030504040204" pitchFamily="50" charset="-128"/>
                <a:cs typeface="メイリオ" panose="020B0604030504040204" pitchFamily="50" charset="-128"/>
              </a:rPr>
              <a:t>UP</a:t>
            </a:r>
            <a:r>
              <a:rPr lang="ja-JP" altLang="en-US" sz="1600" b="1" dirty="0">
                <a:latin typeface="メイリオ" panose="020B0604030504040204" pitchFamily="50" charset="-128"/>
                <a:ea typeface="メイリオ" panose="020B0604030504040204" pitchFamily="50" charset="-128"/>
                <a:cs typeface="メイリオ" panose="020B0604030504040204" pitchFamily="50" charset="-128"/>
              </a:rPr>
              <a:t>する。</a:t>
            </a:r>
            <a:endParaRPr lang="en-US" altLang="ja-JP" sz="1600" b="1"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正方形/長方形 25"/>
          <p:cNvSpPr>
            <a:spLocks noChangeArrowheads="1"/>
          </p:cNvSpPr>
          <p:nvPr/>
        </p:nvSpPr>
        <p:spPr bwMode="auto">
          <a:xfrm>
            <a:off x="463550" y="2534920"/>
            <a:ext cx="8896985" cy="368300"/>
          </a:xfrm>
          <a:prstGeom prst="rect">
            <a:avLst/>
          </a:prstGeom>
          <a:noFill/>
          <a:ln w="9525">
            <a:noFill/>
            <a:miter lim="800000"/>
          </a:ln>
        </p:spPr>
        <p:txBody>
          <a:bodyPr wrap="square">
            <a:spAutoFit/>
          </a:bodyPr>
          <a:p>
            <a:pPr algn="l"/>
            <a:r>
              <a:rPr lang="ja-JP" altLang="en-US" b="1" u="sng" dirty="0">
                <a:latin typeface="メイリオ" panose="020B0604030504040204" pitchFamily="50" charset="-128"/>
                <a:ea typeface="メイリオ" panose="020B0604030504040204" pitchFamily="50" charset="-128"/>
                <a:cs typeface="メイリオ" panose="020B0604030504040204" pitchFamily="50" charset="-128"/>
              </a:rPr>
              <a:t>アポイント獲得のコツ</a:t>
            </a:r>
            <a:endParaRPr lang="ja-JP" altLang="en-US" b="1" u="sng"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四角形 8"/>
          <p:cNvSpPr/>
          <p:nvPr/>
        </p:nvSpPr>
        <p:spPr>
          <a:xfrm>
            <a:off x="410845" y="3000375"/>
            <a:ext cx="8975090" cy="2861945"/>
          </a:xfrm>
          <a:prstGeom prst="rect">
            <a:avLst/>
          </a:prstGeom>
          <a:noFill/>
          <a:ln>
            <a:solidFill>
              <a:schemeClr val="tx1"/>
            </a:solidFill>
            <a:prstDash val="dash"/>
          </a:ln>
          <a:extLst>
            <a:ext uri="{909E8E84-426E-40DD-AFC4-6F175D3DCCD1}">
              <a14:hiddenFill xmlns:a14="http://schemas.microsoft.com/office/drawing/2010/main">
                <a:solidFill>
                  <a:schemeClr val="accent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ja-JP" altLang="en-US"/>
          </a:p>
        </p:txBody>
      </p:sp>
    </p:spTree>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1821</Words>
  <Application>WPS Presentation</Application>
  <PresentationFormat>A4 210 x 297 mm</PresentationFormat>
  <Paragraphs>234</Paragraphs>
  <Slides>10</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10</vt:i4>
      </vt:variant>
    </vt:vector>
  </HeadingPairs>
  <TitlesOfParts>
    <vt:vector size="22" baseType="lpstr">
      <vt:lpstr>Arial</vt:lpstr>
      <vt:lpstr>ＭＳ Ｐゴシック</vt:lpstr>
      <vt:lpstr>Wingdings</vt:lpstr>
      <vt:lpstr>Segoe UI</vt:lpstr>
      <vt:lpstr>メイリオ</vt:lpstr>
      <vt:lpstr>Meiryo UI</vt:lpstr>
      <vt:lpstr>Calibri</vt:lpstr>
      <vt:lpstr>Microsoft YaHei</vt:lpstr>
      <vt:lpstr>ＭＳ Ｐゴシック</vt:lpstr>
      <vt:lpstr>Arial Unicode MS</vt:lpstr>
      <vt:lpstr>游ゴシック</vt:lpstr>
      <vt:lpstr>Office テーマ</vt:lpstr>
      <vt:lpstr>目次</vt:lpstr>
      <vt:lpstr>目次</vt:lpstr>
      <vt:lpstr>PowerPoint 演示文稿</vt:lpstr>
      <vt:lpstr>高卒採用の基本ステップ</vt:lpstr>
      <vt:lpstr>PowerPoint 演示文稿</vt:lpstr>
      <vt:lpstr>高校訪問</vt:lpstr>
      <vt:lpstr>高校訪問</vt:lpstr>
      <vt:lpstr>高校訪問</vt:lpstr>
      <vt:lpstr>高校訪問</vt:lpstr>
      <vt:lpstr>お問い合わせ</vt:lpstr>
    </vt:vector>
  </TitlesOfParts>
  <Company>船井総合研究所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F2367</dc:creator>
  <cp:lastModifiedBy>user</cp:lastModifiedBy>
  <cp:revision>198</cp:revision>
  <cp:lastPrinted>2020-06-01T04:05:00Z</cp:lastPrinted>
  <dcterms:created xsi:type="dcterms:W3CDTF">2018-04-03T07:53:00Z</dcterms:created>
  <dcterms:modified xsi:type="dcterms:W3CDTF">2023-03-08T02:47:23Z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1041-11.8.2.8498</vt:lpwstr>
  </property>
</Properties>
</file>