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1"/>
  </p:notesMasterIdLst>
  <p:sldIdLst>
    <p:sldId id="276" r:id="rId3"/>
    <p:sldId id="347" r:id="rId4"/>
    <p:sldId id="348" r:id="rId5"/>
    <p:sldId id="349" r:id="rId6"/>
    <p:sldId id="350" r:id="rId7"/>
    <p:sldId id="297" r:id="rId8"/>
    <p:sldId id="314" r:id="rId9"/>
    <p:sldId id="334" r:id="rId10"/>
  </p:sldIdLst>
  <p:sldSz cx="9906000" cy="6858000" type="A4"/>
  <p:notesSz cx="6735445" cy="986599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F7"/>
    <a:srgbClr val="2E75B6"/>
    <a:srgbClr val="929173"/>
    <a:srgbClr val="FCE1CA"/>
    <a:srgbClr val="B49056"/>
    <a:srgbClr val="630021"/>
    <a:srgbClr val="A77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4" autoAdjust="0"/>
    <p:restoredTop sz="94362" autoAdjust="0"/>
  </p:normalViewPr>
  <p:slideViewPr>
    <p:cSldViewPr snapToGrid="0" showGuides="1">
      <p:cViewPr varScale="1">
        <p:scale>
          <a:sx n="76" d="100"/>
          <a:sy n="76" d="100"/>
        </p:scale>
        <p:origin x="708" y="6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0C04908-1978-44C2-BCE9-CEEC4324F848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ED13CD9F-5E62-4C9B-8C8D-1615B46735D8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95DD083-7566-48B4-9337-2A66E38BA567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5E97F086-ED2B-4CEE-9F92-A8E39C60890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FD6F1AA-5386-4794-B2B5-49DF438090F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84" y="1553482"/>
            <a:ext cx="88221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AD67CB-C3B8-45A9-9D32-8EC6B11A3E9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323" y="913721"/>
            <a:ext cx="6830105" cy="338137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kumimoji="1" lang="ja-JP" altLang="en-US" dirty="0"/>
              <a:t>■ マスター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84" y="1553482"/>
            <a:ext cx="88221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AD67CB-C3B8-45A9-9D32-8EC6B11A3E9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323" y="913721"/>
            <a:ext cx="6830105" cy="338137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kumimoji="1" lang="ja-JP" altLang="en-US" dirty="0"/>
              <a:t>■ マスター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84" y="1553482"/>
            <a:ext cx="88221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DAD67CB-C3B8-45A9-9D32-8EC6B11A3E9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323" y="913721"/>
            <a:ext cx="6830105" cy="338137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kumimoji="1" lang="ja-JP" altLang="en-US" dirty="0"/>
              <a:t>■ マスター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984" y="1553482"/>
            <a:ext cx="88221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323" y="913721"/>
            <a:ext cx="6830105" cy="338137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kumimoji="1" lang="ja-JP" altLang="en-US" dirty="0"/>
              <a:t>■ マスター テキストの書式設定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117475" y="6581296"/>
            <a:ext cx="3306763" cy="287337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923AA85-A4B6-4EFA-8BF0-E09EDE2CEAF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3CBB6B13-287B-4F7D-B3CF-DD3DEACF9EF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A22D3F2-BFC1-49B7-BA2D-A328D9BF7524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C28119C1-9922-40F3-B927-C21A5900C182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21F609F4-BEAE-47E0-B1B6-2981D1A6799B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7F67E336-74B6-4F12-AAA3-CC744DE7BB5A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4AA6B936-9F0A-45AF-AC94-AB74588F96CF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896" y="1096281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  <a:endParaRPr lang="ja-JP" altLang="en-US" dirty="0"/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  <a:endParaRPr lang="ja-JP" altLang="en-US" dirty="0"/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 b="25714"/>
          <a:stretch>
            <a:fillRect/>
          </a:stretch>
        </p:blipFill>
        <p:spPr>
          <a:xfrm>
            <a:off x="8210881" y="159658"/>
            <a:ext cx="1531835" cy="768349"/>
          </a:xfrm>
          <a:prstGeom prst="rect">
            <a:avLst/>
          </a:prstGeom>
        </p:spPr>
      </p:pic>
      <p:sp>
        <p:nvSpPr>
          <p:cNvPr id="8" name="角丸四角形 7"/>
          <p:cNvSpPr/>
          <p:nvPr userDrawn="1"/>
        </p:nvSpPr>
        <p:spPr>
          <a:xfrm>
            <a:off x="337458" y="272141"/>
            <a:ext cx="7696199" cy="4773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6564089"/>
            <a:ext cx="923108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 userDrawn="1"/>
        </p:nvSpPr>
        <p:spPr>
          <a:xfrm>
            <a:off x="9231084" y="6444338"/>
            <a:ext cx="609600" cy="1959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550" y="365128"/>
            <a:ext cx="7276419" cy="384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1084" y="636723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6C531F0-FD0E-4516-B9D6-6EAC2A39123F}" type="slidenum">
              <a:rPr lang="ja-JP" altLang="en-US" smtClean="0"/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400" b="1" kern="1200">
          <a:solidFill>
            <a:schemeClr val="bg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/>
              <a:t>高卒採用の基礎知識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0"/>
            <a:ext cx="10287000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190500" y="2601686"/>
            <a:ext cx="10287000" cy="2057400"/>
          </a:xfrm>
          <a:prstGeom prst="rect">
            <a:avLst/>
          </a:prstGeom>
          <a:solidFill>
            <a:schemeClr val="bg2">
              <a:lumMod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643743" y="3755572"/>
            <a:ext cx="64334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4"/>
          <p:cNvSpPr txBox="1"/>
          <p:nvPr/>
        </p:nvSpPr>
        <p:spPr>
          <a:xfrm>
            <a:off x="1186844" y="4048805"/>
            <a:ext cx="2144485" cy="338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b="1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800" dirty="0">
                <a:solidFill>
                  <a:schemeClr val="bg1"/>
                </a:solidFill>
              </a:rPr>
              <a:t>就職応援</a:t>
            </a:r>
            <a:r>
              <a:rPr lang="en-US" altLang="ja-JP" sz="1800" dirty="0">
                <a:solidFill>
                  <a:schemeClr val="bg1"/>
                </a:solidFill>
              </a:rPr>
              <a:t>BOOK</a:t>
            </a:r>
            <a:r>
              <a:rPr lang="ja-JP" altLang="en-US" sz="1800" dirty="0">
                <a:solidFill>
                  <a:schemeClr val="bg1"/>
                </a:solidFill>
              </a:rPr>
              <a:t>　　　　　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2" y="3465513"/>
            <a:ext cx="1436913" cy="1436913"/>
          </a:xfrm>
          <a:prstGeom prst="rect">
            <a:avLst/>
          </a:prstGeom>
        </p:spPr>
      </p:pic>
      <p:sp>
        <p:nvSpPr>
          <p:cNvPr id="3" name="乗算 2"/>
          <p:cNvSpPr/>
          <p:nvPr/>
        </p:nvSpPr>
        <p:spPr>
          <a:xfrm>
            <a:off x="4657557" y="3923385"/>
            <a:ext cx="567888" cy="567888"/>
          </a:xfrm>
          <a:prstGeom prst="mathMultiply">
            <a:avLst>
              <a:gd name="adj1" fmla="val 7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225445" y="3858318"/>
            <a:ext cx="3868222" cy="73886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13" y="3831386"/>
            <a:ext cx="2168068" cy="793644"/>
          </a:xfrm>
          <a:prstGeom prst="rect">
            <a:avLst/>
          </a:prstGeom>
        </p:spPr>
      </p:pic>
      <p:sp>
        <p:nvSpPr>
          <p:cNvPr id="13" name="テキスト プレースホルダー 4"/>
          <p:cNvSpPr txBox="1"/>
          <p:nvPr/>
        </p:nvSpPr>
        <p:spPr>
          <a:xfrm>
            <a:off x="1621790" y="2733675"/>
            <a:ext cx="6650990" cy="84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b="1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chemeClr val="bg1"/>
                </a:solidFill>
              </a:rPr>
              <a:t>高卒採用お役立ち資料</a:t>
            </a:r>
            <a:endParaRPr lang="ja-JP" altLang="en-US" sz="3600" dirty="0">
              <a:solidFill>
                <a:schemeClr val="bg1"/>
              </a:solidFill>
            </a:endParaRPr>
          </a:p>
          <a:p>
            <a:pPr algn="dist">
              <a:lnSpc>
                <a:spcPct val="80000"/>
              </a:lnSpc>
            </a:pPr>
            <a:r>
              <a:rPr lang="ja-JP" altLang="en-US" sz="4400" dirty="0">
                <a:solidFill>
                  <a:schemeClr val="bg1"/>
                </a:solidFill>
              </a:rPr>
              <a:t>～面接</a:t>
            </a:r>
            <a:r>
              <a:rPr lang="ja-JP" altLang="en-US" sz="4400" dirty="0">
                <a:solidFill>
                  <a:schemeClr val="bg1"/>
                </a:solidFill>
              </a:rPr>
              <a:t>編～</a:t>
            </a:r>
            <a:endParaRPr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/>
              <a:t>高卒採用の基礎知識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34886" y="881739"/>
            <a:ext cx="437605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+mn-ea"/>
              </a:rPr>
              <a:t>高卒採用の全体像と流れ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+mn-ea"/>
              </a:rPr>
              <a:t>	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+mn-ea"/>
              </a:rPr>
              <a:t>高卒採用の基本ステップ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+mn-ea"/>
            </a:endParaRPr>
          </a:p>
          <a:p>
            <a:pPr>
              <a:lnSpc>
                <a:spcPct val="150000"/>
              </a:lnSpc>
            </a:pP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面接の仕方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面接時に見るべきポイント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5112" y="881741"/>
            <a:ext cx="133894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……… P.3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……… P.5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……… P.6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31084" y="7618522"/>
            <a:ext cx="609600" cy="365125"/>
          </a:xfrm>
        </p:spPr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3" idx="0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23651"/>
          <a:stretch>
            <a:fillRect/>
          </a:stretch>
        </p:blipFill>
        <p:spPr>
          <a:xfrm>
            <a:off x="8739591" y="6994623"/>
            <a:ext cx="1539606" cy="80646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31" y="-833772"/>
            <a:ext cx="10437861" cy="782839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-314057" y="-705853"/>
            <a:ext cx="10933930" cy="7563853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29760" y="2290011"/>
            <a:ext cx="7046296" cy="2053388"/>
          </a:xfrm>
          <a:prstGeom prst="rect">
            <a:avLst/>
          </a:prstGeom>
          <a:solidFill>
            <a:srgbClr val="2E75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高卒採用の全体像と流れ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overview and flow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高卒採用の基本ステップ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b="0" dirty="0"/>
              <a:t>高卒採用のスケジュールは以下の通りです。</a:t>
            </a:r>
            <a:endParaRPr lang="ja-JP" altLang="en-US" b="0" dirty="0"/>
          </a:p>
        </p:txBody>
      </p:sp>
      <p:sp>
        <p:nvSpPr>
          <p:cNvPr id="3" name="角丸四角形 2"/>
          <p:cNvSpPr/>
          <p:nvPr/>
        </p:nvSpPr>
        <p:spPr>
          <a:xfrm>
            <a:off x="1028700" y="4688840"/>
            <a:ext cx="7786370" cy="755015"/>
          </a:xfrm>
          <a:prstGeom prst="roundRect">
            <a:avLst/>
          </a:prstGeom>
          <a:solidFill>
            <a:srgbClr val="FCE1CA"/>
          </a:solidFill>
          <a:ln w="28575">
            <a:noFill/>
            <a:prstDash val="dash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/>
              <a:t>高卒採用の始め方</a:t>
            </a:r>
            <a:endParaRPr kumimoji="1" lang="ja-JP" altLang="en-US" dirty="0"/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1192384" y="1480001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月下旬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ハローワークの求人申込説明会に参加する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表 27"/>
          <p:cNvGraphicFramePr>
            <a:graphicFrameLocks noGrp="1"/>
          </p:cNvGraphicFramePr>
          <p:nvPr/>
        </p:nvGraphicFramePr>
        <p:xfrm>
          <a:off x="1192384" y="2284510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月～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管轄のハローワークへ求人申込をする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表 28"/>
          <p:cNvGraphicFramePr>
            <a:graphicFrameLocks noGrp="1"/>
          </p:cNvGraphicFramePr>
          <p:nvPr/>
        </p:nvGraphicFramePr>
        <p:xfrm>
          <a:off x="1192384" y="3077589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日～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求人票の返送、求人票公開（高校訪問開始）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1192384" y="3883368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日～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応募者がいる学校から応募書類が到達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表 30"/>
          <p:cNvGraphicFramePr>
            <a:graphicFrameLocks noGrp="1"/>
          </p:cNvGraphicFramePr>
          <p:nvPr/>
        </p:nvGraphicFramePr>
        <p:xfrm>
          <a:off x="1192384" y="4880917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16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日～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選考活動開始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（採否は一週間程度で通知する）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1192384" y="5827666"/>
          <a:ext cx="7458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26"/>
                <a:gridCol w="5924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日～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内定を貰っていない生徒は二社目以降の応募を開始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二等辺三角形 32"/>
          <p:cNvSpPr/>
          <p:nvPr/>
        </p:nvSpPr>
        <p:spPr>
          <a:xfrm rot="10800000">
            <a:off x="4624135" y="1981248"/>
            <a:ext cx="673769" cy="1919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 rot="10800000">
            <a:off x="4624135" y="2780349"/>
            <a:ext cx="673769" cy="1919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二等辺三角形 35"/>
          <p:cNvSpPr/>
          <p:nvPr/>
        </p:nvSpPr>
        <p:spPr>
          <a:xfrm rot="10800000">
            <a:off x="4624135" y="4378551"/>
            <a:ext cx="673769" cy="1919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二等辺三角形 36"/>
          <p:cNvSpPr/>
          <p:nvPr/>
        </p:nvSpPr>
        <p:spPr>
          <a:xfrm rot="10800000">
            <a:off x="4624135" y="5533250"/>
            <a:ext cx="673769" cy="1919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4"/>
          <p:cNvSpPr txBox="1"/>
          <p:nvPr/>
        </p:nvSpPr>
        <p:spPr>
          <a:xfrm>
            <a:off x="7598227" y="6204174"/>
            <a:ext cx="2155371" cy="20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b="1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900" b="0" u="sng" dirty="0"/>
              <a:t>出典：厚生労働省</a:t>
            </a:r>
            <a:endParaRPr lang="ja-JP" altLang="en-US" sz="900" b="0" u="sng" dirty="0"/>
          </a:p>
        </p:txBody>
      </p:sp>
      <p:sp>
        <p:nvSpPr>
          <p:cNvPr id="9" name="二等辺三角形 8"/>
          <p:cNvSpPr/>
          <p:nvPr/>
        </p:nvSpPr>
        <p:spPr>
          <a:xfrm rot="10800000">
            <a:off x="4624135" y="3565844"/>
            <a:ext cx="673769" cy="19193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7744460" y="4184650"/>
            <a:ext cx="1863090" cy="906780"/>
            <a:chOff x="12154" y="3977"/>
            <a:chExt cx="2934" cy="1428"/>
          </a:xfrm>
        </p:grpSpPr>
        <p:sp>
          <p:nvSpPr>
            <p:cNvPr id="7" name="円形吹き出し 6"/>
            <p:cNvSpPr/>
            <p:nvPr/>
          </p:nvSpPr>
          <p:spPr>
            <a:xfrm>
              <a:off x="12155" y="3977"/>
              <a:ext cx="2933" cy="1429"/>
            </a:xfrm>
            <a:prstGeom prst="wedgeEllipseCallout">
              <a:avLst>
                <a:gd name="adj1" fmla="val -49215"/>
                <a:gd name="adj2" fmla="val 53568"/>
              </a:avLst>
            </a:prstGeom>
            <a:solidFill>
              <a:schemeClr val="accent4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ja-JP" altLang="en-US"/>
            </a:p>
          </p:txBody>
        </p:sp>
        <p:sp>
          <p:nvSpPr>
            <p:cNvPr id="8" name="テキストボックス 7"/>
            <p:cNvSpPr txBox="1"/>
            <p:nvPr/>
          </p:nvSpPr>
          <p:spPr>
            <a:xfrm>
              <a:off x="12154" y="4183"/>
              <a:ext cx="293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ja-JP" altLang="en-US" sz="1200">
                  <a:latin typeface="メイリオ" panose="020B0604030504040204" pitchFamily="50" charset="-128"/>
                  <a:ea typeface="メイリオ" panose="020B0604030504040204" pitchFamily="50" charset="-128"/>
                </a:rPr>
                <a:t>本資料では、</a:t>
              </a:r>
              <a:endPara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このステップについて</a:t>
              </a:r>
              <a:endPara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>
                  <a:latin typeface="メイリオ" panose="020B0604030504040204" pitchFamily="50" charset="-128"/>
                  <a:ea typeface="メイリオ" panose="020B0604030504040204" pitchFamily="50" charset="-128"/>
                </a:rPr>
                <a:t>解説しています。</a:t>
              </a:r>
              <a:endPara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31084" y="7618522"/>
            <a:ext cx="609600" cy="365125"/>
          </a:xfrm>
        </p:spPr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3" idx="0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23651"/>
          <a:stretch>
            <a:fillRect/>
          </a:stretch>
        </p:blipFill>
        <p:spPr>
          <a:xfrm>
            <a:off x="8739591" y="6994623"/>
            <a:ext cx="1539606" cy="80646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31" y="-833772"/>
            <a:ext cx="10437861" cy="782839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-314057" y="-705853"/>
            <a:ext cx="10933930" cy="7563853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629760" y="2290011"/>
            <a:ext cx="7046296" cy="2053388"/>
          </a:xfrm>
          <a:prstGeom prst="rect">
            <a:avLst/>
          </a:prstGeom>
          <a:solidFill>
            <a:srgbClr val="2E75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面接</a:t>
            </a:r>
            <a:endParaRPr kumimoji="1" lang="en-US" altLang="ja-JP" sz="4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job interview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861572" y="2078600"/>
            <a:ext cx="5607283" cy="4266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面接の仕方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/>
              <a:t>高卒採用実務</a:t>
            </a:r>
            <a:endParaRPr kumimoji="1" lang="ja-JP" altLang="en-US" dirty="0"/>
          </a:p>
        </p:txBody>
      </p:sp>
      <p:sp>
        <p:nvSpPr>
          <p:cNvPr id="7" name="正方形/長方形 25"/>
          <p:cNvSpPr>
            <a:spLocks noChangeArrowheads="1"/>
          </p:cNvSpPr>
          <p:nvPr/>
        </p:nvSpPr>
        <p:spPr bwMode="auto">
          <a:xfrm>
            <a:off x="484707" y="1168303"/>
            <a:ext cx="898414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面接時間は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分程度が一般的です。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予め質問事項を決めておき、応募者をしっかりと評価しましょう。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25"/>
          <p:cNvSpPr>
            <a:spLocks noChangeArrowheads="1"/>
          </p:cNvSpPr>
          <p:nvPr/>
        </p:nvSpPr>
        <p:spPr bwMode="auto">
          <a:xfrm>
            <a:off x="3861572" y="2143917"/>
            <a:ext cx="5859946" cy="4266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「簡単に自己紹介（自己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）をしてください」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「当社を志望した理由を教えてください」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「高校生活であなたが一番力を入れたことについて教えてください」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「高校生活で最も思い出に残っていることは何ですか」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「高校生活の中でつらかったことについて教えてください」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「得意な科目はなんですか」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「部活動の経験から得たことについて教えてください」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「入社したら、どのような仕事がしたいですか」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「あなたの長所を教えてください」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「あなたの短所を教えてください」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「友人との付き合いの中で大切にしていることは何ですか」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「この業界を選んだ理由を教えてください」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「あなたが就職を選んだ理由を教えてください」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25"/>
          <p:cNvSpPr>
            <a:spLocks noChangeArrowheads="1"/>
          </p:cNvSpPr>
          <p:nvPr/>
        </p:nvSpPr>
        <p:spPr bwMode="auto">
          <a:xfrm>
            <a:off x="397622" y="2202358"/>
            <a:ext cx="130055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面接の形式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25"/>
          <p:cNvSpPr>
            <a:spLocks noChangeArrowheads="1"/>
          </p:cNvSpPr>
          <p:nvPr/>
        </p:nvSpPr>
        <p:spPr bwMode="auto">
          <a:xfrm>
            <a:off x="397620" y="4248871"/>
            <a:ext cx="130055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注意事項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25"/>
          <p:cNvSpPr>
            <a:spLocks noChangeArrowheads="1"/>
          </p:cNvSpPr>
          <p:nvPr/>
        </p:nvSpPr>
        <p:spPr bwMode="auto">
          <a:xfrm>
            <a:off x="560905" y="2713984"/>
            <a:ext cx="315112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　法：個人面接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　間：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分程度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　数：応募者１人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面接官３人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25"/>
          <p:cNvSpPr>
            <a:spLocks noChangeArrowheads="1"/>
          </p:cNvSpPr>
          <p:nvPr/>
        </p:nvSpPr>
        <p:spPr bwMode="auto">
          <a:xfrm>
            <a:off x="424547" y="4716955"/>
            <a:ext cx="3407228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全国統一の履歴書以外の書類提出を求めてはいけません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就職差別にあたる質問はしていはいけません（性別・出身地・経済状況、宗教、尊敬する人物など）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面接時に見るべきポイント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ja-JP" altLang="en-US" dirty="0"/>
              <a:t>高卒採用実務</a:t>
            </a:r>
            <a:endParaRPr kumimoji="1" lang="ja-JP" altLang="en-US" dirty="0"/>
          </a:p>
        </p:txBody>
      </p:sp>
      <p:sp>
        <p:nvSpPr>
          <p:cNvPr id="7" name="正方形/長方形 25"/>
          <p:cNvSpPr>
            <a:spLocks noChangeArrowheads="1"/>
          </p:cNvSpPr>
          <p:nvPr/>
        </p:nvSpPr>
        <p:spPr bwMode="auto">
          <a:xfrm>
            <a:off x="484707" y="1203230"/>
            <a:ext cx="898414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面接で見るポイントは求める人物像から設定することが大切です。</a:t>
            </a:r>
            <a:endParaRPr lang="en-US" altLang="ja-JP" b="1" u="sng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25"/>
          <p:cNvSpPr>
            <a:spLocks noChangeArrowheads="1"/>
          </p:cNvSpPr>
          <p:nvPr/>
        </p:nvSpPr>
        <p:spPr bwMode="auto">
          <a:xfrm>
            <a:off x="397622" y="2202358"/>
            <a:ext cx="386957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面接で見るべきポイント（一般）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25"/>
          <p:cNvSpPr>
            <a:spLocks noChangeArrowheads="1"/>
          </p:cNvSpPr>
          <p:nvPr/>
        </p:nvSpPr>
        <p:spPr bwMode="auto">
          <a:xfrm>
            <a:off x="560904" y="2713984"/>
            <a:ext cx="4773095" cy="289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受付の際のマナーはよいか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控え室での態度はよいか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身だしなみはよいか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入室する際のマナーはよいか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面接中の姿勢はよいか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話し方は明るくハキハキしているか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敬語を正しく使えているか、また使おうとしているか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適切な言葉遣いができているか、また心がけているか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相手に伝えようという意志はあるか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入社の意志を感じるか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働くことに対する意志を感じるか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社交性を感じるか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6144" y="2145243"/>
            <a:ext cx="3390900" cy="42655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正方形/長方形 25"/>
          <p:cNvSpPr>
            <a:spLocks noChangeArrowheads="1"/>
          </p:cNvSpPr>
          <p:nvPr/>
        </p:nvSpPr>
        <p:spPr bwMode="auto">
          <a:xfrm>
            <a:off x="6095999" y="1881028"/>
            <a:ext cx="2569327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個人面談シート（例）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531F0-FD0E-4516-B9D6-6EAC2A39123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43199" y="788400"/>
            <a:ext cx="8192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2400" b="1" dirty="0">
                <a:ln w="57150">
                  <a:solidFill>
                    <a:srgbClr val="009FE8"/>
                  </a:solidFill>
                </a:ln>
                <a:solidFill>
                  <a:srgbClr val="009FE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・高卒採用で有効な施策が打てていない</a:t>
            </a:r>
            <a:endParaRPr lang="ja-JP" altLang="en-US" sz="2400" b="1" dirty="0">
              <a:ln w="57150">
                <a:solidFill>
                  <a:srgbClr val="009FE8"/>
                </a:solidFill>
              </a:ln>
              <a:solidFill>
                <a:srgbClr val="009FE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ln w="57150">
                  <a:solidFill>
                    <a:srgbClr val="009FE8"/>
                  </a:solidFill>
                </a:ln>
                <a:solidFill>
                  <a:srgbClr val="009FE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・高卒採用に取り組もうと考えている</a:t>
            </a:r>
            <a:endParaRPr lang="ja-JP" altLang="en-US" sz="2400" b="1" dirty="0">
              <a:ln w="57150">
                <a:solidFill>
                  <a:srgbClr val="009FE8"/>
                </a:solidFill>
              </a:ln>
              <a:solidFill>
                <a:srgbClr val="009FE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2400" b="1" dirty="0">
                <a:ln w="57150">
                  <a:solidFill>
                    <a:srgbClr val="009FE8"/>
                  </a:solidFill>
                </a:ln>
                <a:solidFill>
                  <a:srgbClr val="009FE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・高卒採用を強化するために必要なツールを教えて欲しい</a:t>
            </a:r>
            <a:endParaRPr lang="ja-JP" altLang="en-US" sz="2400" b="1" dirty="0">
              <a:ln w="57150">
                <a:solidFill>
                  <a:srgbClr val="009FE8"/>
                </a:solidFill>
              </a:ln>
              <a:solidFill>
                <a:srgbClr val="009FE8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solidFill>
                  <a:srgbClr val="009FE8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などのご要望がございましたら、お気軽にお問い合わせください。</a:t>
            </a:r>
            <a:endParaRPr kumimoji="1" lang="ja-JP" altLang="en-US" sz="2400" b="1" i="0" u="none" strike="noStrike" kern="1200" cap="none" spc="0" normalizeH="0" baseline="0" noProof="0" dirty="0">
              <a:solidFill>
                <a:srgbClr val="009FE8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43199" y="783038"/>
            <a:ext cx="776122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で有効な施策が打てて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</a:t>
            </a:r>
            <a:endParaRPr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・高卒採用に取り組もうと考えている</a:t>
            </a:r>
            <a:endParaRPr lang="en-US" altLang="ja-JP" sz="24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・高卒採用を強化するために必要なツールを教えて欲しい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37312" y="2666033"/>
            <a:ext cx="6180939" cy="1200329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・</a:t>
            </a: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採用計画を立てるためのシート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が</a:t>
            </a: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ほ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しい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・今自社に必要なツールを教えてほしい</a:t>
            </a: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2392" y="2488292"/>
            <a:ext cx="4575495" cy="1931565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  <a:scene3d>
            <a:camera prst="obliqueBottomRigh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62392" y="4509120"/>
            <a:ext cx="4575495" cy="1931565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  <a:scene3d>
            <a:camera prst="obliqueBottomRigh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572117" y="2857623"/>
            <a:ext cx="1166070" cy="11660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610217" y="2895723"/>
            <a:ext cx="1089870" cy="10898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59">
            <a:off x="644444" y="2891654"/>
            <a:ext cx="1115736" cy="1115736"/>
          </a:xfrm>
          <a:prstGeom prst="rect">
            <a:avLst/>
          </a:prstGeom>
        </p:spPr>
      </p:pic>
      <p:sp>
        <p:nvSpPr>
          <p:cNvPr id="21" name="楕円 20"/>
          <p:cNvSpPr/>
          <p:nvPr/>
        </p:nvSpPr>
        <p:spPr>
          <a:xfrm>
            <a:off x="572117" y="4925084"/>
            <a:ext cx="1166070" cy="11660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楕円 21"/>
          <p:cNvSpPr/>
          <p:nvPr/>
        </p:nvSpPr>
        <p:spPr>
          <a:xfrm>
            <a:off x="610217" y="4963184"/>
            <a:ext cx="1089870" cy="108987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7" y="4980378"/>
            <a:ext cx="1095670" cy="109567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776287" y="3037695"/>
            <a:ext cx="3095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024-534-7135</a:t>
            </a:r>
            <a:endParaRPr kumimoji="0" lang="ja-JP" alt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396129" y="3819977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（</a:t>
            </a: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営業</a:t>
            </a:r>
            <a:r>
              <a: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時間　平日</a:t>
            </a:r>
            <a:r>
              <a:rPr kumimoji="0" lang="en-US" altLang="ja-JP" b="1" kern="0" noProof="0" dirty="0" smtClean="0">
                <a:solidFill>
                  <a:prstClr val="white"/>
                </a:solidFill>
              </a:rPr>
              <a:t>8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:30</a:t>
            </a:r>
            <a:r>
              <a: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～</a:t>
            </a:r>
            <a:r>
              <a:rPr kumimoji="0" lang="en-US" altLang="ja-JP" b="1" kern="0" dirty="0" smtClean="0">
                <a:solidFill>
                  <a:prstClr val="white"/>
                </a:solidFill>
              </a:rPr>
              <a:t>17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:00</a:t>
            </a:r>
            <a:r>
              <a:rPr kumimoji="0" lang="ja-JP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）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763463" y="5151663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ja-JP" sz="3600" b="1" kern="0" dirty="0">
                <a:solidFill>
                  <a:prstClr val="white"/>
                </a:solidFill>
              </a:rPr>
              <a:t>course</a:t>
            </a:r>
            <a:r>
              <a:rPr kumimoji="0" lang="en-US" altLang="ja-JP" sz="3600" b="1" kern="0" dirty="0" smtClean="0">
                <a:solidFill>
                  <a:prstClr val="white"/>
                </a:solidFill>
              </a:rPr>
              <a:t>@kpri.jp</a:t>
            </a:r>
            <a:endParaRPr kumimoji="0" lang="ja-JP" alt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aphicFrame>
        <p:nvGraphicFramePr>
          <p:cNvPr id="27" name="表 26"/>
          <p:cNvGraphicFramePr>
            <a:graphicFrameLocks noGrp="1"/>
          </p:cNvGraphicFramePr>
          <p:nvPr/>
        </p:nvGraphicFramePr>
        <p:xfrm>
          <a:off x="5113993" y="2920886"/>
          <a:ext cx="4033375" cy="2514140"/>
        </p:xfrm>
        <a:graphic>
          <a:graphicData uri="http://schemas.openxmlformats.org/drawingml/2006/table">
            <a:tbl>
              <a:tblPr bandRow="1"/>
              <a:tblGrid>
                <a:gridCol w="1152022"/>
                <a:gridCol w="2881353"/>
              </a:tblGrid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会社名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r>
                        <a:rPr kumimoji="1" lang="ja-JP" altLang="en-US" sz="1100" dirty="0" smtClean="0"/>
                        <a:t>株式会社クサカ印刷所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所在地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r>
                        <a:rPr kumimoji="1" lang="zh-TW" altLang="en-US" sz="1100" dirty="0" smtClean="0"/>
                        <a:t>福島県福島市東浜町</a:t>
                      </a:r>
                      <a:r>
                        <a:rPr kumimoji="1" lang="en-US" altLang="zh-TW" sz="1100" dirty="0" smtClean="0"/>
                        <a:t>7-35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資本金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r>
                        <a:rPr kumimoji="1" lang="en-US" altLang="ja-JP" sz="1100" dirty="0" smtClean="0"/>
                        <a:t>2,000</a:t>
                      </a:r>
                      <a:r>
                        <a:rPr kumimoji="1" lang="ja-JP" altLang="en-US" sz="1100" dirty="0" smtClean="0"/>
                        <a:t>万円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代表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</a:rPr>
                        <a:t>日下直哉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828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100" dirty="0" smtClean="0"/>
                        <a:t>ホームページ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lvl9pPr>
                    </a:lstStyle>
                    <a:p>
                      <a:endParaRPr kumimoji="1" lang="en-US" altLang="ja-JP" sz="1100" dirty="0" smtClean="0"/>
                    </a:p>
                    <a:p>
                      <a:r>
                        <a:rPr kumimoji="1" lang="en-US" altLang="ja-JP" sz="1100" dirty="0" smtClean="0"/>
                        <a:t>https://k-recruit.kpri.jp/kusaka/</a:t>
                      </a:r>
                      <a:endParaRPr kumimoji="1" lang="ja-JP" altLang="en-US" sz="1100" b="1" dirty="0">
                        <a:solidFill>
                          <a:srgbClr val="76717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対角する 2 つの角を切り取った四角形 27"/>
          <p:cNvSpPr/>
          <p:nvPr/>
        </p:nvSpPr>
        <p:spPr>
          <a:xfrm>
            <a:off x="5114475" y="2485227"/>
            <a:ext cx="1858441" cy="410496"/>
          </a:xfrm>
          <a:prstGeom prst="snip2Diag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211229" y="2558788"/>
            <a:ext cx="1677798" cy="24359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ja-JP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会社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概要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1418</Words>
  <Application>WPS Presentation</Application>
  <PresentationFormat>A4 210 x 297 mm</PresentationFormat>
  <Paragraphs>185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ＭＳ Ｐゴシック</vt:lpstr>
      <vt:lpstr>Wingdings</vt:lpstr>
      <vt:lpstr>Segoe UI</vt:lpstr>
      <vt:lpstr>メイリオ</vt:lpstr>
      <vt:lpstr>Meiryo UI</vt:lpstr>
      <vt:lpstr>Calibri</vt:lpstr>
      <vt:lpstr>HGSｺﾞｼｯｸM</vt:lpstr>
      <vt:lpstr>Microsoft YaHei</vt:lpstr>
      <vt:lpstr>ＭＳ Ｐゴシック</vt:lpstr>
      <vt:lpstr>Arial Unicode MS</vt:lpstr>
      <vt:lpstr>游ゴシック</vt:lpstr>
      <vt:lpstr>Office テーマ</vt:lpstr>
      <vt:lpstr>目次</vt:lpstr>
      <vt:lpstr>目次</vt:lpstr>
      <vt:lpstr>PowerPoint 演示文稿</vt:lpstr>
      <vt:lpstr>高卒採用の基本ステップ</vt:lpstr>
      <vt:lpstr>PowerPoint 演示文稿</vt:lpstr>
      <vt:lpstr>面接</vt:lpstr>
      <vt:lpstr>面接</vt:lpstr>
      <vt:lpstr>お問い合わせ</vt:lpstr>
    </vt:vector>
  </TitlesOfParts>
  <Company>船井総合研究所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F2367</dc:creator>
  <cp:lastModifiedBy>user</cp:lastModifiedBy>
  <cp:revision>192</cp:revision>
  <cp:lastPrinted>2020-06-01T04:05:00Z</cp:lastPrinted>
  <dcterms:created xsi:type="dcterms:W3CDTF">2018-04-03T07:53:00Z</dcterms:created>
  <dcterms:modified xsi:type="dcterms:W3CDTF">2022-12-21T01:22:08Z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