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12"/>
  </p:notesMasterIdLst>
  <p:sldIdLst>
    <p:sldId id="276" r:id="rId3"/>
    <p:sldId id="275" r:id="rId4"/>
    <p:sldId id="347" r:id="rId5"/>
    <p:sldId id="348" r:id="rId6"/>
    <p:sldId id="349" r:id="rId7"/>
    <p:sldId id="305" r:id="rId8"/>
    <p:sldId id="300" r:id="rId9"/>
    <p:sldId id="301" r:id="rId10"/>
    <p:sldId id="334" r:id="rId11"/>
  </p:sldIdLst>
  <p:sldSz cx="9906000" cy="6858000" type="A4"/>
  <p:notesSz cx="6735445" cy="986599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2E75B6"/>
    <a:srgbClr val="929173"/>
    <a:srgbClr val="FCE1CA"/>
    <a:srgbClr val="B49056"/>
    <a:srgbClr val="630021"/>
    <a:srgbClr val="A77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4" autoAdjust="0"/>
    <p:restoredTop sz="94362" autoAdjust="0"/>
  </p:normalViewPr>
  <p:slideViewPr>
    <p:cSldViewPr snapToGrid="0" showGuides="1">
      <p:cViewPr varScale="1">
        <p:scale>
          <a:sx n="76" d="100"/>
          <a:sy n="76" d="100"/>
        </p:scale>
        <p:origin x="708" y="60"/>
      </p:cViewPr>
      <p:guideLst>
        <p:guide orient="horz" pos="2106"/>
        <p:guide pos="30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C0C04908-1978-44C2-BCE9-CEEC4324F848}"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ED13CD9F-5E62-4C9B-8C8D-1615B46735D8}"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C95DD083-7566-48B4-9337-2A66E38BA567}"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E97F086-ED2B-4CEE-9F92-A8E39C608904}"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FD6F1AA-5386-4794-B2B5-49DF438090F2}"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
        <p:nvSpPr>
          <p:cNvPr id="9" name="テキスト プレースホルダー 8"/>
          <p:cNvSpPr>
            <a:spLocks noGrp="1"/>
          </p:cNvSpPr>
          <p:nvPr>
            <p:ph type="body" sz="quarter" idx="14"/>
          </p:nvPr>
        </p:nvSpPr>
        <p:spPr>
          <a:xfrm>
            <a:off x="117475" y="6581296"/>
            <a:ext cx="3306763" cy="287337"/>
          </a:xfrm>
        </p:spPr>
        <p:txBody>
          <a:bodyPr>
            <a:noAutofit/>
          </a:bodyPr>
          <a:lstStyle>
            <a:lvl1pPr marL="0" indent="0">
              <a:buNone/>
              <a:defRPr sz="1100"/>
            </a:lvl1pPr>
          </a:lstStyle>
          <a:p>
            <a:pPr lvl="0"/>
            <a:r>
              <a:rPr kumimoji="1" lang="ja-JP" altLang="en-US" dirty="0"/>
              <a:t>マスター テキストの書式設定</a:t>
            </a:r>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923AA85-A4B6-4EFA-8BF0-E09EDE2CEAFD}"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3CBB6B13-287B-4F7D-B3CF-DD3DEACF9EF2}"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BA22D3F2-BFC1-49B7-BA2D-A328D9BF7524}" type="datetime1">
              <a:rPr kumimoji="1" lang="ja-JP" altLang="en-US" smtClean="0"/>
            </a:fld>
            <a:endParaRPr kumimoji="1" lang="ja-JP" altLang="en-US"/>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C28119C1-9922-40F3-B927-C21A5900C182}" type="datetime1">
              <a:rPr kumimoji="1" lang="ja-JP" altLang="en-US" smtClean="0"/>
            </a:fld>
            <a:endParaRPr kumimoji="1" lang="ja-JP" altLang="en-US"/>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21F609F4-BEAE-47E0-B1B6-2981D1A6799B}" type="datetime1">
              <a:rPr kumimoji="1" lang="ja-JP" altLang="en-US" smtClean="0"/>
            </a:fld>
            <a:endParaRPr kumimoji="1" lang="ja-JP" altLang="en-US"/>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7F67E336-74B6-4F12-AAA3-CC744DE7BB5A}"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AA6B936-9F0A-45AF-AC94-AB74588F96CF}"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8896" y="1096281"/>
            <a:ext cx="8543925" cy="4351338"/>
          </a:xfrm>
          <a:prstGeom prst="rect">
            <a:avLst/>
          </a:prstGeom>
        </p:spPr>
        <p:txBody>
          <a:bodyPr vert="horz" lIns="91440" tIns="45720" rIns="91440" bIns="45720" rtlCol="0">
            <a:normAutofit/>
          </a:bodyPr>
          <a:lstStyle/>
          <a:p>
            <a:pPr lvl="0"/>
            <a:r>
              <a:rPr lang="ja-JP" altLang="en-US" dirty="0"/>
              <a:t>マスター テキストの書式設定</a:t>
            </a:r>
            <a:endParaRPr lang="ja-JP" altLang="en-US" dirty="0"/>
          </a:p>
          <a:p>
            <a:pPr lvl="1"/>
            <a:r>
              <a:rPr lang="ja-JP" altLang="en-US" dirty="0"/>
              <a:t>第 </a:t>
            </a:r>
            <a:r>
              <a:rPr lang="en-US" altLang="ja-JP" dirty="0"/>
              <a:t>2 </a:t>
            </a:r>
            <a:r>
              <a:rPr lang="ja-JP" altLang="en-US" dirty="0"/>
              <a:t>レベル</a:t>
            </a:r>
            <a:endParaRPr lang="ja-JP" altLang="en-US" dirty="0"/>
          </a:p>
          <a:p>
            <a:pPr lvl="2"/>
            <a:r>
              <a:rPr lang="ja-JP" altLang="en-US" dirty="0"/>
              <a:t>第 </a:t>
            </a:r>
            <a:r>
              <a:rPr lang="en-US" altLang="ja-JP" dirty="0"/>
              <a:t>3 </a:t>
            </a:r>
            <a:r>
              <a:rPr lang="ja-JP" altLang="en-US" dirty="0"/>
              <a:t>レベル</a:t>
            </a:r>
            <a:endParaRPr lang="ja-JP" altLang="en-US" dirty="0"/>
          </a:p>
          <a:p>
            <a:pPr lvl="3"/>
            <a:r>
              <a:rPr lang="ja-JP" altLang="en-US" dirty="0"/>
              <a:t>第 </a:t>
            </a:r>
            <a:r>
              <a:rPr lang="en-US" altLang="ja-JP" dirty="0"/>
              <a:t>4 </a:t>
            </a:r>
            <a:r>
              <a:rPr lang="ja-JP" altLang="en-US" dirty="0"/>
              <a:t>レベル</a:t>
            </a:r>
            <a:endParaRPr lang="ja-JP" altLang="en-US" dirty="0"/>
          </a:p>
          <a:p>
            <a:pPr lvl="4"/>
            <a:r>
              <a:rPr lang="ja-JP" altLang="en-US" dirty="0"/>
              <a:t>第 </a:t>
            </a:r>
            <a:r>
              <a:rPr lang="en-US" altLang="ja-JP" dirty="0"/>
              <a:t>5 </a:t>
            </a:r>
            <a:r>
              <a:rPr lang="ja-JP" altLang="en-US" dirty="0"/>
              <a:t>レベル</a:t>
            </a:r>
            <a:endParaRPr lang="en-US" dirty="0"/>
          </a:p>
        </p:txBody>
      </p:sp>
      <p:pic>
        <p:nvPicPr>
          <p:cNvPr id="7" name="図 6"/>
          <p:cNvPicPr>
            <a:picLocks noChangeAspect="1"/>
          </p:cNvPicPr>
          <p:nvPr userDrawn="1"/>
        </p:nvPicPr>
        <p:blipFill rotWithShape="1">
          <a:blip r:embed="rId15" cstate="print">
            <a:extLst>
              <a:ext uri="{28A0092B-C50C-407E-A947-70E740481C1C}">
                <a14:useLocalDpi xmlns:a14="http://schemas.microsoft.com/office/drawing/2010/main" val="0"/>
              </a:ext>
            </a:extLst>
          </a:blip>
          <a:srcRect t="24127" b="25714"/>
          <a:stretch>
            <a:fillRect/>
          </a:stretch>
        </p:blipFill>
        <p:spPr>
          <a:xfrm>
            <a:off x="8210881" y="159658"/>
            <a:ext cx="1531835" cy="768349"/>
          </a:xfrm>
          <a:prstGeom prst="rect">
            <a:avLst/>
          </a:prstGeom>
        </p:spPr>
      </p:pic>
      <p:sp>
        <p:nvSpPr>
          <p:cNvPr id="8" name="角丸四角形 7"/>
          <p:cNvSpPr/>
          <p:nvPr userDrawn="1"/>
        </p:nvSpPr>
        <p:spPr>
          <a:xfrm>
            <a:off x="337458" y="272141"/>
            <a:ext cx="7696199" cy="4773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userDrawn="1"/>
        </p:nvCxnSpPr>
        <p:spPr>
          <a:xfrm>
            <a:off x="0" y="6564089"/>
            <a:ext cx="92310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userDrawn="1"/>
        </p:nvSpPr>
        <p:spPr>
          <a:xfrm>
            <a:off x="9231084" y="6444338"/>
            <a:ext cx="609600" cy="19594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441550" y="365128"/>
            <a:ext cx="7276419" cy="384364"/>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6" name="Slide Number Placeholder 5"/>
          <p:cNvSpPr>
            <a:spLocks noGrp="1"/>
          </p:cNvSpPr>
          <p:nvPr>
            <p:ph type="sldNum" sz="quarter" idx="4"/>
          </p:nvPr>
        </p:nvSpPr>
        <p:spPr>
          <a:xfrm>
            <a:off x="9231084" y="6367238"/>
            <a:ext cx="609600" cy="365125"/>
          </a:xfrm>
          <a:prstGeom prst="rect">
            <a:avLst/>
          </a:prstGeom>
        </p:spPr>
        <p:txBody>
          <a:bodyPr vert="horz" lIns="91440" tIns="45720" rIns="91440" bIns="45720" rtlCol="0" anchor="ctr"/>
          <a:lstStyle>
            <a:lvl1pPr algn="ctr">
              <a:defRPr sz="1000">
                <a:solidFill>
                  <a:schemeClr val="bg1"/>
                </a:solidFill>
                <a:latin typeface="Segoe UI" panose="020B0502040204020203" pitchFamily="34" charset="0"/>
                <a:cs typeface="Segoe UI" panose="020B0502040204020203" pitchFamily="34" charset="0"/>
              </a:defRPr>
            </a:lvl1pPr>
          </a:lstStyle>
          <a:p>
            <a:fld id="{F6C531F0-FD0E-4516-B9D6-6EAC2A39123F}" type="slidenum">
              <a:rPr lang="ja-JP" altLang="en-US" smtClean="0"/>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kumimoji="1" sz="24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endParaRPr kumimoji="1" lang="ja-JP" altLang="en-US" dirty="0"/>
          </a:p>
        </p:txBody>
      </p:sp>
      <p:pic>
        <p:nvPicPr>
          <p:cNvPr id="5" name="図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500" y="0"/>
            <a:ext cx="10287000" cy="6858000"/>
          </a:xfrm>
          <a:prstGeom prst="rect">
            <a:avLst/>
          </a:prstGeom>
        </p:spPr>
      </p:pic>
      <p:sp>
        <p:nvSpPr>
          <p:cNvPr id="7" name="正方形/長方形 6"/>
          <p:cNvSpPr/>
          <p:nvPr/>
        </p:nvSpPr>
        <p:spPr>
          <a:xfrm>
            <a:off x="-190500" y="2601686"/>
            <a:ext cx="10287000" cy="20574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1643743" y="3755572"/>
            <a:ext cx="64334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プレースホルダー 4"/>
          <p:cNvSpPr txBox="1"/>
          <p:nvPr/>
        </p:nvSpPr>
        <p:spPr>
          <a:xfrm>
            <a:off x="1186844" y="4048805"/>
            <a:ext cx="2144485"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dist"/>
            <a:r>
              <a:rPr lang="ja-JP" altLang="en-US" sz="1800" dirty="0">
                <a:solidFill>
                  <a:schemeClr val="bg1"/>
                </a:solidFill>
              </a:rPr>
              <a:t>就職応援</a:t>
            </a:r>
            <a:r>
              <a:rPr lang="en-US" altLang="ja-JP" sz="1800" dirty="0">
                <a:solidFill>
                  <a:schemeClr val="bg1"/>
                </a:solidFill>
              </a:rPr>
              <a:t>BOOK</a:t>
            </a:r>
            <a:r>
              <a:rPr lang="ja-JP" altLang="en-US" sz="1800" dirty="0">
                <a:solidFill>
                  <a:schemeClr val="bg1"/>
                </a:solidFill>
              </a:rPr>
              <a:t>　　　　　</a:t>
            </a:r>
            <a:endParaRPr lang="en-US" altLang="ja-JP" sz="1800" dirty="0">
              <a:solidFill>
                <a:schemeClr val="bg1"/>
              </a:solidFill>
            </a:endParaRPr>
          </a:p>
        </p:txBody>
      </p:sp>
      <p:pic>
        <p:nvPicPr>
          <p:cNvPr id="12" name="図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2472" y="3465513"/>
            <a:ext cx="1436913" cy="1436913"/>
          </a:xfrm>
          <a:prstGeom prst="rect">
            <a:avLst/>
          </a:prstGeom>
        </p:spPr>
      </p:pic>
      <p:sp>
        <p:nvSpPr>
          <p:cNvPr id="3" name="乗算 2"/>
          <p:cNvSpPr/>
          <p:nvPr/>
        </p:nvSpPr>
        <p:spPr>
          <a:xfrm>
            <a:off x="4657557" y="3923385"/>
            <a:ext cx="567888" cy="567888"/>
          </a:xfrm>
          <a:prstGeom prst="mathMultiply">
            <a:avLst>
              <a:gd name="adj1" fmla="val 7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225445" y="3858318"/>
            <a:ext cx="3868222" cy="73886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5613" y="3831386"/>
            <a:ext cx="2168068" cy="793644"/>
          </a:xfrm>
          <a:prstGeom prst="rect">
            <a:avLst/>
          </a:prstGeom>
        </p:spPr>
      </p:pic>
      <p:sp>
        <p:nvSpPr>
          <p:cNvPr id="13" name="テキスト プレースホルダー 4"/>
          <p:cNvSpPr txBox="1"/>
          <p:nvPr/>
        </p:nvSpPr>
        <p:spPr>
          <a:xfrm>
            <a:off x="1621790" y="2733675"/>
            <a:ext cx="6650990" cy="847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80000"/>
              </a:lnSpc>
            </a:pPr>
            <a:r>
              <a:rPr lang="ja-JP" altLang="en-US" sz="2800" dirty="0">
                <a:solidFill>
                  <a:schemeClr val="bg1"/>
                </a:solidFill>
              </a:rPr>
              <a:t>高卒採用お役立ち資料</a:t>
            </a:r>
            <a:endParaRPr lang="ja-JP" altLang="en-US" sz="3600" dirty="0">
              <a:solidFill>
                <a:schemeClr val="bg1"/>
              </a:solidFill>
            </a:endParaRPr>
          </a:p>
          <a:p>
            <a:pPr algn="dist">
              <a:lnSpc>
                <a:spcPct val="80000"/>
              </a:lnSpc>
            </a:pPr>
            <a:r>
              <a:rPr lang="ja-JP" altLang="en-US" sz="4400" dirty="0">
                <a:solidFill>
                  <a:schemeClr val="bg1"/>
                </a:solidFill>
              </a:rPr>
              <a:t>～応募前職場見学</a:t>
            </a:r>
            <a:r>
              <a:rPr lang="ja-JP" altLang="en-US" sz="4400" dirty="0">
                <a:solidFill>
                  <a:schemeClr val="bg1"/>
                </a:solidFill>
              </a:rPr>
              <a:t>編～</a:t>
            </a:r>
            <a:endParaRPr lang="ja-JP" altLang="en-US" sz="4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endParaRPr kumimoji="1" lang="ja-JP" altLang="en-US" dirty="0"/>
          </a:p>
        </p:txBody>
      </p:sp>
      <p:sp>
        <p:nvSpPr>
          <p:cNvPr id="3" name="テキスト ボックス 2"/>
          <p:cNvSpPr txBox="1"/>
          <p:nvPr/>
        </p:nvSpPr>
        <p:spPr>
          <a:xfrm>
            <a:off x="1534886" y="881739"/>
            <a:ext cx="4376057" cy="2030095"/>
          </a:xfrm>
          <a:prstGeom prst="rect">
            <a:avLst/>
          </a:prstGeom>
          <a:noFill/>
        </p:spPr>
        <p:txBody>
          <a:bodyPr wrap="square" rtlCol="0">
            <a:spAutoFit/>
          </a:bodyPr>
          <a:lstStyle/>
          <a:p>
            <a:pPr>
              <a:lnSpc>
                <a:spcPct val="150000"/>
              </a:lnSpc>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sym typeface="+mn-ea"/>
              </a:rPr>
              <a:t>高卒採用の全体像と流れ</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sym typeface="+mn-ea"/>
              </a:rPr>
              <a:t>高卒採用の基本ステップ</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sym typeface="+mn-ea"/>
            </a:endParaRPr>
          </a:p>
          <a:p>
            <a:pPr>
              <a:lnSpc>
                <a:spcPct val="1500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応募前職場見学</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応募前職場見学実施予定表の書き方</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応募前職場見学が必要な理由</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当日のコンテンツ</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085112" y="881741"/>
            <a:ext cx="1338946" cy="2306955"/>
          </a:xfrm>
          <a:prstGeom prst="rect">
            <a:avLst/>
          </a:prstGeom>
          <a:noFill/>
        </p:spPr>
        <p:txBody>
          <a:bodyPr wrap="square" rtlCol="0">
            <a:spAutoFit/>
          </a:bodyPr>
          <a:lstStyle/>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P.3</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P.5</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P.6</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P.7</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a:fillRect/>
          </a:stretch>
        </p:blipFill>
        <p:spPr>
          <a:xfrm>
            <a:off x="8739591" y="6994623"/>
            <a:ext cx="1539606" cy="806461"/>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高卒採用の全体像と流れ</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overview and flow</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高卒採用の基本ステップ</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5" name="テキスト プレースホルダー 4"/>
          <p:cNvSpPr>
            <a:spLocks noGrp="1"/>
          </p:cNvSpPr>
          <p:nvPr>
            <p:ph type="body" sz="quarter" idx="13"/>
          </p:nvPr>
        </p:nvSpPr>
        <p:spPr/>
        <p:txBody>
          <a:bodyPr/>
          <a:lstStyle/>
          <a:p>
            <a:r>
              <a:rPr lang="ja-JP" altLang="en-US" b="0" dirty="0"/>
              <a:t>高卒採用のスケジュールは以下の通りです。</a:t>
            </a:r>
            <a:endParaRPr lang="ja-JP" altLang="en-US" b="0" dirty="0"/>
          </a:p>
        </p:txBody>
      </p:sp>
      <p:sp>
        <p:nvSpPr>
          <p:cNvPr id="3" name="角丸四角形 2"/>
          <p:cNvSpPr/>
          <p:nvPr/>
        </p:nvSpPr>
        <p:spPr>
          <a:xfrm>
            <a:off x="1028065" y="3526155"/>
            <a:ext cx="7786370" cy="755015"/>
          </a:xfrm>
          <a:prstGeom prst="roundRect">
            <a:avLst/>
          </a:prstGeom>
          <a:solidFill>
            <a:srgbClr val="FCE1CA"/>
          </a:solidFill>
          <a:ln w="28575">
            <a:noFill/>
            <a:prstDash val="dash"/>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高卒採用の始め方</a:t>
            </a:r>
            <a:endParaRPr kumimoji="1" lang="ja-JP" altLang="en-US" dirty="0"/>
          </a:p>
        </p:txBody>
      </p:sp>
      <p:graphicFrame>
        <p:nvGraphicFramePr>
          <p:cNvPr id="27" name="表 26"/>
          <p:cNvGraphicFramePr>
            <a:graphicFrameLocks noGrp="1"/>
          </p:cNvGraphicFramePr>
          <p:nvPr/>
        </p:nvGraphicFramePr>
        <p:xfrm>
          <a:off x="1192384" y="1480001"/>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月下旬</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ハローワークの求人申込説明会に参加する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28" name="表 27"/>
          <p:cNvGraphicFramePr>
            <a:graphicFrameLocks noGrp="1"/>
          </p:cNvGraphicFramePr>
          <p:nvPr/>
        </p:nvGraphicFramePr>
        <p:xfrm>
          <a:off x="1192384" y="2152430"/>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管轄のハローワークへ求人申込をする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29" name="表 28"/>
          <p:cNvGraphicFramePr>
            <a:graphicFrameLocks noGrp="1"/>
          </p:cNvGraphicFramePr>
          <p:nvPr/>
        </p:nvGraphicFramePr>
        <p:xfrm>
          <a:off x="1192384" y="2833749"/>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求人票の返送、求人票公開（高校訪問開始）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0" name="表 29"/>
          <p:cNvGraphicFramePr>
            <a:graphicFrameLocks noGrp="1"/>
          </p:cNvGraphicFramePr>
          <p:nvPr/>
        </p:nvGraphicFramePr>
        <p:xfrm>
          <a:off x="1192384" y="4686008"/>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応募者がいる学校から応募書類が到達</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1" name="表 30"/>
          <p:cNvGraphicFramePr>
            <a:graphicFrameLocks noGrp="1"/>
          </p:cNvGraphicFramePr>
          <p:nvPr/>
        </p:nvGraphicFramePr>
        <p:xfrm>
          <a:off x="1192384" y="5327957"/>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選考活動開始</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（採否は一週間程度で通知する）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2" name="表 31"/>
          <p:cNvGraphicFramePr>
            <a:graphicFrameLocks noGrp="1"/>
          </p:cNvGraphicFramePr>
          <p:nvPr/>
        </p:nvGraphicFramePr>
        <p:xfrm>
          <a:off x="1192384" y="5980066"/>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内定を貰っていない生徒は二社目以降の応募を開始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33" name="二等辺三角形 32"/>
          <p:cNvSpPr/>
          <p:nvPr/>
        </p:nvSpPr>
        <p:spPr>
          <a:xfrm rot="10800000">
            <a:off x="4624135" y="1910128"/>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a:off x="4624135" y="2587309"/>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0800000">
            <a:off x="4624135" y="4443050"/>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4624135" y="5099911"/>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10800000">
            <a:off x="4624135" y="5746610"/>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4"/>
          <p:cNvSpPr txBox="1"/>
          <p:nvPr/>
        </p:nvSpPr>
        <p:spPr>
          <a:xfrm>
            <a:off x="7598227" y="6204174"/>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9" name="二等辺三角形 8"/>
          <p:cNvSpPr/>
          <p:nvPr/>
        </p:nvSpPr>
        <p:spPr>
          <a:xfrm rot="10800000">
            <a:off x="4624135" y="3250884"/>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graphicFrame>
        <p:nvGraphicFramePr>
          <p:cNvPr id="10" name="コンテンツプレースホルダ 9"/>
          <p:cNvGraphicFramePr>
            <a:graphicFrameLocks noGrp="1"/>
          </p:cNvGraphicFramePr>
          <p:nvPr>
            <p:ph idx="1"/>
          </p:nvPr>
        </p:nvGraphicFramePr>
        <p:xfrm>
          <a:off x="1192530" y="3718560"/>
          <a:ext cx="7444740" cy="370840"/>
        </p:xfrm>
        <a:graphic>
          <a:graphicData uri="http://schemas.openxmlformats.org/drawingml/2006/table">
            <a:tbl>
              <a:tblPr firstRow="1" bandRow="1">
                <a:tableStyleId>{5C22544A-7EE6-4342-B048-85BDC9FD1C3A}</a:tableStyleId>
              </a:tblPr>
              <a:tblGrid>
                <a:gridCol w="1531620"/>
                <a:gridCol w="5913120"/>
              </a:tblGrid>
              <a:tr h="370840">
                <a:tc>
                  <a:txBody>
                    <a:bodyPr/>
                    <a:p>
                      <a:pPr algn="ctr"/>
                      <a:r>
                        <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夏休み期間等</a:t>
                      </a:r>
                      <a:endPar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応募前職場見学の開催</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1" name="グループ化 10"/>
          <p:cNvGrpSpPr/>
          <p:nvPr/>
        </p:nvGrpSpPr>
        <p:grpSpPr>
          <a:xfrm>
            <a:off x="7820025" y="2942590"/>
            <a:ext cx="1863090" cy="906780"/>
            <a:chOff x="12154" y="3977"/>
            <a:chExt cx="2934" cy="1428"/>
          </a:xfrm>
        </p:grpSpPr>
        <p:sp>
          <p:nvSpPr>
            <p:cNvPr id="7" name="円形吹き出し 6"/>
            <p:cNvSpPr/>
            <p:nvPr/>
          </p:nvSpPr>
          <p:spPr>
            <a:xfrm>
              <a:off x="12155" y="3977"/>
              <a:ext cx="2933" cy="1429"/>
            </a:xfrm>
            <a:prstGeom prst="wedgeEllipseCallout">
              <a:avLst>
                <a:gd name="adj1" fmla="val -49215"/>
                <a:gd name="adj2" fmla="val 53568"/>
              </a:avLst>
            </a:prstGeom>
            <a:solidFill>
              <a:schemeClr val="accent4">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8" name="テキストボックス 7"/>
            <p:cNvSpPr txBox="1"/>
            <p:nvPr/>
          </p:nvSpPr>
          <p:spPr>
            <a:xfrm>
              <a:off x="12154" y="4183"/>
              <a:ext cx="2935" cy="1016"/>
            </a:xfrm>
            <a:prstGeom prst="rect">
              <a:avLst/>
            </a:prstGeom>
            <a:noFill/>
          </p:spPr>
          <p:txBody>
            <a:bodyPr wrap="square" rtlCol="0">
              <a:spAutoFit/>
            </a:bodyPr>
            <a:p>
              <a:pPr algn="ctr"/>
              <a:r>
                <a:rPr lang="ja-JP" altLang="en-US" sz="1200">
                  <a:latin typeface="メイリオ" panose="020B0604030504040204" pitchFamily="50" charset="-128"/>
                  <a:ea typeface="メイリオ" panose="020B0604030504040204" pitchFamily="50" charset="-128"/>
                </a:rPr>
                <a:t>本資料では、</a:t>
              </a:r>
              <a:endParaRPr lang="ja-JP" altLang="en-US" sz="1200">
                <a:latin typeface="メイリオ" panose="020B0604030504040204" pitchFamily="50" charset="-128"/>
                <a:ea typeface="メイリオ" panose="020B0604030504040204" pitchFamily="50" charset="-128"/>
              </a:endParaRPr>
            </a:p>
            <a:p>
              <a:pPr algn="ctr"/>
              <a:r>
                <a:rPr lang="ja-JP" altLang="en-US" sz="1200">
                  <a:latin typeface="メイリオ" panose="020B0604030504040204" pitchFamily="50" charset="-128"/>
                  <a:ea typeface="メイリオ" panose="020B0604030504040204" pitchFamily="50" charset="-128"/>
                </a:rPr>
                <a:t>このステップについて</a:t>
              </a:r>
              <a:endParaRPr lang="ja-JP" altLang="en-US" sz="1200">
                <a:latin typeface="メイリオ" panose="020B0604030504040204" pitchFamily="50" charset="-128"/>
                <a:ea typeface="メイリオ" panose="020B0604030504040204" pitchFamily="50" charset="-128"/>
              </a:endParaRPr>
            </a:p>
            <a:p>
              <a:pPr algn="ctr"/>
              <a:r>
                <a:rPr lang="ja-JP" altLang="en-US" sz="1200">
                  <a:latin typeface="メイリオ" panose="020B0604030504040204" pitchFamily="50" charset="-128"/>
                  <a:ea typeface="メイリオ" panose="020B0604030504040204" pitchFamily="50" charset="-128"/>
                </a:rPr>
                <a:t>解説しています。</a:t>
              </a:r>
              <a:endParaRPr lang="ja-JP" altLang="en-US" sz="1200">
                <a:latin typeface="メイリオ" panose="020B0604030504040204" pitchFamily="50" charset="-128"/>
                <a:ea typeface="メイリオ" panose="020B0604030504040204" pitchFamily="50" charset="-12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a:fillRect/>
          </a:stretch>
        </p:blipFill>
        <p:spPr>
          <a:xfrm>
            <a:off x="8739591" y="6994623"/>
            <a:ext cx="1539606" cy="806461"/>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応募前職場見学</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workplace visits before applying</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68900" y="2183744"/>
            <a:ext cx="4339771" cy="1530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応募前職場見学実施予定表の書き方</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9" name="正方形/長方形 25"/>
          <p:cNvSpPr>
            <a:spLocks noChangeArrowheads="1"/>
          </p:cNvSpPr>
          <p:nvPr/>
        </p:nvSpPr>
        <p:spPr bwMode="auto">
          <a:xfrm>
            <a:off x="714828" y="1205844"/>
            <a:ext cx="8501743" cy="583565"/>
          </a:xfrm>
          <a:prstGeom prst="rect">
            <a:avLst/>
          </a:prstGeom>
          <a:noFill/>
          <a:ln w="9525">
            <a:noFill/>
            <a:miter lim="800000"/>
          </a:ln>
        </p:spPr>
        <p:txBody>
          <a:bodyPr wrap="square">
            <a:spAutoFit/>
          </a:bodyPr>
          <a:lstStyle/>
          <a:p>
            <a:pPr algn="l"/>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求人票申し込み時に、申込書と併せて提出します。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随時受入可能な場合には記入不要です。</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25"/>
          <p:cNvSpPr>
            <a:spLocks noChangeArrowheads="1"/>
          </p:cNvSpPr>
          <p:nvPr/>
        </p:nvSpPr>
        <p:spPr bwMode="auto">
          <a:xfrm>
            <a:off x="7048500" y="5092044"/>
            <a:ext cx="2726871" cy="600164"/>
          </a:xfrm>
          <a:prstGeom prst="rect">
            <a:avLst/>
          </a:prstGeom>
          <a:noFill/>
          <a:ln w="9525">
            <a:noFill/>
            <a:miter lim="800000"/>
          </a:ln>
        </p:spPr>
        <p:txBody>
          <a:bodyPr wrap="square">
            <a:spAutoFit/>
          </a:bodyPr>
          <a:lstStyle/>
          <a:p>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欄「選考」（</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枚目）にある</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「応募前職場見学」の部分の</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該当箇所にチェックを入れましょう。</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25"/>
          <p:cNvSpPr>
            <a:spLocks noChangeArrowheads="1"/>
          </p:cNvSpPr>
          <p:nvPr/>
        </p:nvSpPr>
        <p:spPr bwMode="auto">
          <a:xfrm>
            <a:off x="5168900" y="2221844"/>
            <a:ext cx="4339771" cy="1492716"/>
          </a:xfrm>
          <a:prstGeom prst="rect">
            <a:avLst/>
          </a:prstGeom>
          <a:noFill/>
          <a:ln w="9525">
            <a:noFill/>
            <a:miter lim="800000"/>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応募前職場見学とは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学生の就職に関する理解を深め、適正な職業選択を促すことにより早期離職を予防することが目的です。このため、</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採用選考と解される行為（書類を集める、生徒本人の状況を聴取するなど）は行ってはいけないルールとなっています。</a:t>
            </a:r>
            <a:endPar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また、多くの高校生が参加できるように、受入時期は生徒の夏休み期間中にするなどの配慮が必要になります。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25"/>
          <p:cNvSpPr>
            <a:spLocks noChangeArrowheads="1"/>
          </p:cNvSpPr>
          <p:nvPr/>
        </p:nvSpPr>
        <p:spPr bwMode="auto">
          <a:xfrm>
            <a:off x="546100" y="1878944"/>
            <a:ext cx="4339771" cy="276999"/>
          </a:xfrm>
          <a:prstGeom prst="rect">
            <a:avLst/>
          </a:prstGeom>
          <a:noFill/>
          <a:ln w="9525">
            <a:noFill/>
            <a:miter lim="800000"/>
          </a:ln>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▼記入例▼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1"/>
          <a:stretch>
            <a:fillRect/>
          </a:stretch>
        </p:blipFill>
        <p:spPr>
          <a:xfrm>
            <a:off x="714828" y="2145644"/>
            <a:ext cx="4092575" cy="4292823"/>
          </a:xfrm>
          <a:prstGeom prst="rect">
            <a:avLst/>
          </a:prstGeom>
        </p:spPr>
      </p:pic>
      <p:pic>
        <p:nvPicPr>
          <p:cNvPr id="8" name="図 7"/>
          <p:cNvPicPr>
            <a:picLocks noChangeAspect="1"/>
          </p:cNvPicPr>
          <p:nvPr/>
        </p:nvPicPr>
        <p:blipFill>
          <a:blip r:embed="rId2"/>
          <a:stretch>
            <a:fillRect/>
          </a:stretch>
        </p:blipFill>
        <p:spPr>
          <a:xfrm>
            <a:off x="5091922" y="3910281"/>
            <a:ext cx="1829578" cy="1900218"/>
          </a:xfrm>
          <a:prstGeom prst="rect">
            <a:avLst/>
          </a:prstGeom>
        </p:spPr>
      </p:pic>
      <p:sp>
        <p:nvSpPr>
          <p:cNvPr id="18" name="正方形/長方形 17"/>
          <p:cNvSpPr/>
          <p:nvPr/>
        </p:nvSpPr>
        <p:spPr>
          <a:xfrm>
            <a:off x="5346699" y="5378450"/>
            <a:ext cx="1530351" cy="4299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38600" y="2018966"/>
            <a:ext cx="684330" cy="153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4"/>
          <p:cNvSpPr txBox="1"/>
          <p:nvPr/>
        </p:nvSpPr>
        <p:spPr>
          <a:xfrm>
            <a:off x="7086599" y="6356575"/>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応募前職場見学が必要な理由</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45" name="正方形/長方形 44"/>
          <p:cNvSpPr/>
          <p:nvPr/>
        </p:nvSpPr>
        <p:spPr>
          <a:xfrm>
            <a:off x="593954" y="1300409"/>
            <a:ext cx="8767762" cy="496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25"/>
          <p:cNvSpPr>
            <a:spLocks noChangeArrowheads="1"/>
          </p:cNvSpPr>
          <p:nvPr/>
        </p:nvSpPr>
        <p:spPr bwMode="auto">
          <a:xfrm>
            <a:off x="642261" y="1374934"/>
            <a:ext cx="8512628" cy="400110"/>
          </a:xfrm>
          <a:prstGeom prst="rect">
            <a:avLst/>
          </a:prstGeom>
          <a:noFill/>
          <a:ln w="9525">
            <a:noFill/>
            <a:miter lim="800000"/>
          </a:ln>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生徒を “惹きつけて” 、応募生徒数を増やすため！</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7" name="Picture 2" descr="ããã¤ã³ã ç´ æãã®ç»åæ¤ç´¢çµæ"/>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0288935">
            <a:off x="454748" y="1132787"/>
            <a:ext cx="410243" cy="4450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自社説明会　ひきつける」の画像検索結果"/>
          <p:cNvPicPr>
            <a:picLocks noChangeAspect="1" noChangeArrowheads="1"/>
          </p:cNvPicPr>
          <p:nvPr/>
        </p:nvPicPr>
        <p:blipFill>
          <a:blip r:embed="rId2" cstate="print"/>
          <a:srcRect/>
          <a:stretch>
            <a:fillRect/>
          </a:stretch>
        </p:blipFill>
        <p:spPr bwMode="auto">
          <a:xfrm>
            <a:off x="6676801" y="2519343"/>
            <a:ext cx="2478088" cy="1654123"/>
          </a:xfrm>
          <a:prstGeom prst="rect">
            <a:avLst/>
          </a:prstGeom>
          <a:noFill/>
        </p:spPr>
      </p:pic>
      <p:sp>
        <p:nvSpPr>
          <p:cNvPr id="49" name="正方形/長方形 25"/>
          <p:cNvSpPr>
            <a:spLocks noChangeArrowheads="1"/>
          </p:cNvSpPr>
          <p:nvPr/>
        </p:nvSpPr>
        <p:spPr bwMode="auto">
          <a:xfrm>
            <a:off x="424548" y="2145637"/>
            <a:ext cx="5595256" cy="2308324"/>
          </a:xfrm>
          <a:prstGeom prst="rect">
            <a:avLst/>
          </a:prstGeom>
          <a:noFill/>
          <a:ln w="9525">
            <a:noFill/>
            <a:miter lim="800000"/>
          </a:ln>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・求人票公開後に各企業で実施する</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月下旬～</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月上旬（お盆前）頃の夏休み期間中に開催されることが多い。</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・学校経由で募集をかけ、申込を受け付ける</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・採用に直結するような質問や、文書の回収は不可</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吹き出し 52"/>
          <p:cNvSpPr/>
          <p:nvPr/>
        </p:nvSpPr>
        <p:spPr>
          <a:xfrm>
            <a:off x="386669" y="4942114"/>
            <a:ext cx="4221680" cy="930118"/>
          </a:xfrm>
          <a:prstGeom prst="wedgeRoundRectCallout">
            <a:avLst>
              <a:gd name="adj1" fmla="val 62545"/>
              <a:gd name="adj2" fmla="val 39773"/>
              <a:gd name="adj3" fmla="val 16667"/>
            </a:avLst>
          </a:prstGeom>
          <a:solidFill>
            <a:schemeClr val="bg1"/>
          </a:solidFill>
          <a:ln w="1905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25"/>
          <p:cNvSpPr>
            <a:spLocks noChangeArrowheads="1"/>
          </p:cNvSpPr>
          <p:nvPr/>
        </p:nvSpPr>
        <p:spPr bwMode="auto">
          <a:xfrm>
            <a:off x="463323" y="5030349"/>
            <a:ext cx="4094225" cy="830997"/>
          </a:xfrm>
          <a:prstGeom prst="rect">
            <a:avLst/>
          </a:prstGeom>
          <a:noFill/>
          <a:ln w="9525">
            <a:noFill/>
            <a:miter lim="800000"/>
          </a:ln>
        </p:spPr>
        <p:txBody>
          <a:bodyPr wrap="square">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求人票とは別に、応募前職場見学の</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案内チラシ（募集要項）</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を作成することが</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集客のポイントとなる。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図 16"/>
          <p:cNvPicPr>
            <a:picLocks noChangeAspect="1"/>
          </p:cNvPicPr>
          <p:nvPr/>
        </p:nvPicPr>
        <p:blipFill>
          <a:blip r:embed="rId3"/>
          <a:stretch>
            <a:fillRect/>
          </a:stretch>
        </p:blipFill>
        <p:spPr>
          <a:xfrm>
            <a:off x="7009149" y="4536354"/>
            <a:ext cx="1336710" cy="1930802"/>
          </a:xfrm>
          <a:prstGeom prst="rect">
            <a:avLst/>
          </a:prstGeom>
        </p:spPr>
      </p:pic>
      <p:pic>
        <p:nvPicPr>
          <p:cNvPr id="18" name="図 17"/>
          <p:cNvPicPr>
            <a:picLocks noChangeAspect="1"/>
          </p:cNvPicPr>
          <p:nvPr/>
        </p:nvPicPr>
        <p:blipFill>
          <a:blip r:embed="rId4"/>
          <a:stretch>
            <a:fillRect/>
          </a:stretch>
        </p:blipFill>
        <p:spPr>
          <a:xfrm>
            <a:off x="5367217" y="4536353"/>
            <a:ext cx="1336709" cy="19308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当日のコンテンツ</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20" name="正方形/長方形 19"/>
          <p:cNvSpPr/>
          <p:nvPr/>
        </p:nvSpPr>
        <p:spPr>
          <a:xfrm>
            <a:off x="441555" y="1223047"/>
            <a:ext cx="4544102" cy="1976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表 39"/>
          <p:cNvGraphicFramePr>
            <a:graphicFrameLocks noGrp="1"/>
          </p:cNvGraphicFramePr>
          <p:nvPr/>
        </p:nvGraphicFramePr>
        <p:xfrm>
          <a:off x="478975" y="3833007"/>
          <a:ext cx="4561109" cy="2415392"/>
        </p:xfrm>
        <a:graphic>
          <a:graphicData uri="http://schemas.openxmlformats.org/drawingml/2006/table">
            <a:tbl>
              <a:tblPr firstRow="1" bandRow="1">
                <a:tableStyleId>{5C22544A-7EE6-4342-B048-85BDC9FD1C3A}</a:tableStyleId>
              </a:tblPr>
              <a:tblGrid>
                <a:gridCol w="669609"/>
                <a:gridCol w="3891500"/>
              </a:tblGrid>
              <a:tr h="301924">
                <a:tc>
                  <a:txBody>
                    <a:bodyPr/>
                    <a:lstStyle/>
                    <a:p>
                      <a:pPr algn="ct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コンテンツ</a:t>
                      </a:r>
                      <a:endParaRPr kumimoji="1" lang="ja-JP" altLang="en-US" sz="1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アイスブレイク（雰囲気作りとマインドセット）</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若手トークセッション（若手社員が会社紹介）</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社長メッセージ（トップによる惹きつけ）</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休憩</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座談会（質問会）</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オフィス・工場見学</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01924">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締めくくり（本日のまとめと応援メッセージ）</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41" name="正方形/長方形 25"/>
          <p:cNvSpPr>
            <a:spLocks noChangeArrowheads="1"/>
          </p:cNvSpPr>
          <p:nvPr/>
        </p:nvSpPr>
        <p:spPr bwMode="auto">
          <a:xfrm>
            <a:off x="489856" y="3539012"/>
            <a:ext cx="4201887" cy="338554"/>
          </a:xfrm>
          <a:prstGeom prst="rect">
            <a:avLst/>
          </a:prstGeom>
          <a:noFill/>
          <a:ln w="9525">
            <a:noFill/>
            <a:miter lim="800000"/>
          </a:ln>
        </p:spPr>
        <p:txBody>
          <a:bodyPr wrap="square">
            <a:spAutoFit/>
          </a:bodyPr>
          <a:lstStyle/>
          <a:p>
            <a:pPr algn="ct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当日コンテンツの一例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分の場合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2" name="Picture 2" descr="ããã¤ã³ã ç´ æãã®ç»åæ¤ç´¢çµæ"/>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0288935">
            <a:off x="389433" y="1122627"/>
            <a:ext cx="410243" cy="445010"/>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25"/>
          <p:cNvSpPr>
            <a:spLocks noChangeArrowheads="1"/>
          </p:cNvSpPr>
          <p:nvPr/>
        </p:nvSpPr>
        <p:spPr bwMode="auto">
          <a:xfrm>
            <a:off x="762009" y="1212373"/>
            <a:ext cx="4060364" cy="1938992"/>
          </a:xfrm>
          <a:prstGeom prst="rect">
            <a:avLst/>
          </a:prstGeom>
          <a:noFill/>
          <a:ln w="9525">
            <a:noFill/>
            <a:miter lim="800000"/>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① ベテランではなく、</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若手社員</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が登壇</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② 文字や言葉ではなく、</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写真</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で魅力を伝える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③ 歴史ではなく、</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将来の話</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をする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④ 必ず</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社長</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が登壇する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⑤ </a:t>
            </a:r>
            <a:r>
              <a:rPr lang="ja-JP" altLang="en-US"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お菓子</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や</a:t>
            </a:r>
            <a:r>
              <a:rPr lang="en-US" altLang="ja-JP" sz="16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BGM</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で雰囲気を盛り上げる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7"/>
          <p:cNvPicPr>
            <a:picLocks noChangeAspect="1"/>
          </p:cNvPicPr>
          <p:nvPr/>
        </p:nvPicPr>
        <p:blipFill>
          <a:blip r:embed="rId2"/>
          <a:stretch>
            <a:fillRect/>
          </a:stretch>
        </p:blipFill>
        <p:spPr>
          <a:xfrm>
            <a:off x="5746897" y="1212447"/>
            <a:ext cx="3201540" cy="2219250"/>
          </a:xfrm>
          <a:prstGeom prst="rect">
            <a:avLst/>
          </a:prstGeom>
          <a:ln w="3175">
            <a:solidFill>
              <a:schemeClr val="bg1">
                <a:lumMod val="85000"/>
              </a:schemeClr>
            </a:solidFill>
          </a:ln>
        </p:spPr>
      </p:pic>
      <p:pic>
        <p:nvPicPr>
          <p:cNvPr id="3" name="図 2"/>
          <p:cNvPicPr>
            <a:picLocks noChangeAspect="1"/>
          </p:cNvPicPr>
          <p:nvPr/>
        </p:nvPicPr>
        <p:blipFill>
          <a:blip r:embed="rId3"/>
          <a:stretch>
            <a:fillRect/>
          </a:stretch>
        </p:blipFill>
        <p:spPr>
          <a:xfrm>
            <a:off x="5746897" y="3877566"/>
            <a:ext cx="3201540" cy="22164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お問い合わせ</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13" name="テキスト ボックス 12"/>
          <p:cNvSpPr txBox="1"/>
          <p:nvPr/>
        </p:nvSpPr>
        <p:spPr>
          <a:xfrm>
            <a:off x="943199" y="788400"/>
            <a:ext cx="8192411" cy="1569660"/>
          </a:xfrm>
          <a:prstGeom prst="rect">
            <a:avLst/>
          </a:prstGeom>
          <a:noFill/>
        </p:spPr>
        <p:txBody>
          <a:bodyPr wrap="square" rtlCol="0">
            <a:spAutoFit/>
          </a:bodyPr>
          <a:lstStyle/>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・高卒採用で有効な施策が打てていない</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・高卒採用に取り組もうと考えている</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・高卒採用を強化するために必要なツールを教えて欲しい</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smtClean="0">
                <a:solidFill>
                  <a:srgbClr val="009FE8"/>
                </a:solidFill>
                <a:effectLst/>
                <a:uLnTx/>
                <a:uFillTx/>
                <a:latin typeface="Meiryo UI" panose="020B0604030504040204" pitchFamily="50" charset="-128"/>
                <a:ea typeface="Meiryo UI" panose="020B0604030504040204" pitchFamily="50" charset="-128"/>
                <a:cs typeface="+mn-cs"/>
              </a:rPr>
              <a:t>などのご要望がございましたら、お気軽にお問い合わせください。</a:t>
            </a:r>
            <a:endParaRPr kumimoji="1" lang="ja-JP" altLang="en-US" sz="2400" b="1" i="0" u="none" strike="noStrike" kern="1200" cap="none" spc="0" normalizeH="0" baseline="0" noProof="0" dirty="0">
              <a:solidFill>
                <a:srgbClr val="009FE8"/>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943199" y="783038"/>
            <a:ext cx="7761224" cy="1200329"/>
          </a:xfrm>
          <a:prstGeom prst="rect">
            <a:avLst/>
          </a:prstGeom>
          <a:ln>
            <a:noFill/>
          </a:ln>
        </p:spPr>
        <p:txBody>
          <a:bodyPr wrap="square">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・高卒採用</a:t>
            </a:r>
            <a:r>
              <a:rPr lang="ja-JP" altLang="en-US" sz="2400" b="1" dirty="0">
                <a:solidFill>
                  <a:schemeClr val="bg1"/>
                </a:solidFill>
                <a:latin typeface="Meiryo UI" panose="020B0604030504040204" pitchFamily="50" charset="-128"/>
                <a:ea typeface="Meiryo UI" panose="020B0604030504040204" pitchFamily="50" charset="-128"/>
              </a:rPr>
              <a:t>で有効な施策が打てて</a:t>
            </a:r>
            <a:r>
              <a:rPr lang="ja-JP" altLang="en-US" sz="2400" b="1" dirty="0" smtClean="0">
                <a:solidFill>
                  <a:schemeClr val="bg1"/>
                </a:solidFill>
                <a:latin typeface="Meiryo UI" panose="020B0604030504040204" pitchFamily="50" charset="-128"/>
                <a:ea typeface="Meiryo UI" panose="020B0604030504040204" pitchFamily="50" charset="-128"/>
              </a:rPr>
              <a:t>いな</a:t>
            </a:r>
            <a:r>
              <a:rPr lang="ja-JP" altLang="en-US" sz="2400" b="1" dirty="0">
                <a:solidFill>
                  <a:schemeClr val="bg1"/>
                </a:solidFill>
                <a:latin typeface="Meiryo UI" panose="020B0604030504040204" pitchFamily="50" charset="-128"/>
                <a:ea typeface="Meiryo UI" panose="020B0604030504040204" pitchFamily="50" charset="-128"/>
              </a:rPr>
              <a:t>い</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・高卒採用に取り組もうと考えている</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・高卒採用を強化するために必要なツールを教えて欲しい</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37312" y="2666033"/>
            <a:ext cx="6180939" cy="1200329"/>
          </a:xfrm>
          <a:prstGeom prst="rect">
            <a:avLst/>
          </a:prstGeom>
          <a:ln>
            <a:solidFill>
              <a:sysClr val="window" lastClr="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ja-JP" sz="2400" b="1"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ja-JP" altLang="en-US" sz="2400" b="1" i="0" u="none" strike="noStrike" kern="0" cap="none" spc="0" normalizeH="0" baseline="0" noProof="0" dirty="0" smtClean="0">
                <a:ln>
                  <a:noFill/>
                </a:ln>
                <a:solidFill>
                  <a:prstClr val="white"/>
                </a:solidFill>
                <a:effectLst/>
                <a:uLnTx/>
                <a:uFillTx/>
              </a:rPr>
              <a:t>・</a:t>
            </a:r>
            <a:r>
              <a:rPr kumimoji="0" lang="ja-JP" altLang="en-US" sz="2400" b="1" i="0" u="none" strike="noStrike" kern="0" cap="none" spc="0" normalizeH="0" baseline="0" noProof="0" dirty="0">
                <a:ln>
                  <a:noFill/>
                </a:ln>
                <a:solidFill>
                  <a:prstClr val="white"/>
                </a:solidFill>
                <a:effectLst/>
                <a:uLnTx/>
                <a:uFillTx/>
              </a:rPr>
              <a:t>採用計画を立てるためのシート</a:t>
            </a:r>
            <a:r>
              <a:rPr kumimoji="0" lang="ja-JP" altLang="en-US" sz="2400" b="1" i="0" u="none" strike="noStrike" kern="0" cap="none" spc="0" normalizeH="0" baseline="0" noProof="0" dirty="0" smtClean="0">
                <a:ln>
                  <a:noFill/>
                </a:ln>
                <a:solidFill>
                  <a:prstClr val="white"/>
                </a:solidFill>
                <a:effectLst/>
                <a:uLnTx/>
                <a:uFillTx/>
              </a:rPr>
              <a:t>が</a:t>
            </a:r>
            <a:r>
              <a:rPr kumimoji="0" lang="ja-JP" altLang="en-US" sz="2400" b="1" i="0" u="none" strike="noStrike" kern="0" cap="none" spc="0" normalizeH="0" baseline="0" noProof="0" dirty="0">
                <a:ln>
                  <a:noFill/>
                </a:ln>
                <a:solidFill>
                  <a:prstClr val="white"/>
                </a:solidFill>
                <a:effectLst/>
                <a:uLnTx/>
                <a:uFillTx/>
              </a:rPr>
              <a:t>ほ</a:t>
            </a:r>
            <a:r>
              <a:rPr kumimoji="0" lang="ja-JP" altLang="en-US" sz="2400" b="1" i="0" u="none" strike="noStrike" kern="0" cap="none" spc="0" normalizeH="0" baseline="0" noProof="0" dirty="0" smtClean="0">
                <a:ln>
                  <a:noFill/>
                </a:ln>
                <a:solidFill>
                  <a:prstClr val="white"/>
                </a:solidFill>
                <a:effectLst/>
                <a:uLnTx/>
                <a:uFillTx/>
              </a:rPr>
              <a:t>しい</a:t>
            </a:r>
            <a:endParaRPr kumimoji="0" lang="en-US" altLang="ja-JP" sz="2400" b="1"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ja-JP" altLang="en-US" sz="2400" b="1" i="0" u="none" strike="noStrike" kern="0" cap="none" spc="0" normalizeH="0" baseline="0" noProof="0" dirty="0" smtClean="0">
                <a:ln>
                  <a:noFill/>
                </a:ln>
                <a:solidFill>
                  <a:prstClr val="white"/>
                </a:solidFill>
                <a:effectLst/>
                <a:uLnTx/>
                <a:uFillTx/>
              </a:rPr>
              <a:t>・今自社に必要なツールを教えてほしい</a:t>
            </a:r>
            <a:endParaRPr kumimoji="0" lang="en-US" altLang="ja-JP" sz="2400" b="1" i="0" u="none" strike="noStrike" kern="0" cap="none" spc="0" normalizeH="0" baseline="0" noProof="0" dirty="0">
              <a:ln>
                <a:noFill/>
              </a:ln>
              <a:solidFill>
                <a:prstClr val="white"/>
              </a:solidFill>
              <a:effectLst/>
              <a:uLnTx/>
              <a:uFillTx/>
            </a:endParaRPr>
          </a:p>
        </p:txBody>
      </p:sp>
      <p:sp>
        <p:nvSpPr>
          <p:cNvPr id="16" name="正方形/長方形 15"/>
          <p:cNvSpPr/>
          <p:nvPr/>
        </p:nvSpPr>
        <p:spPr>
          <a:xfrm>
            <a:off x="362392" y="2488292"/>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p:cNvSpPr/>
          <p:nvPr/>
        </p:nvSpPr>
        <p:spPr>
          <a:xfrm>
            <a:off x="362392" y="4509120"/>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楕円 17"/>
          <p:cNvSpPr/>
          <p:nvPr/>
        </p:nvSpPr>
        <p:spPr>
          <a:xfrm>
            <a:off x="572117" y="2857623"/>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610217" y="2895723"/>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0" name="図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086359">
            <a:off x="644444" y="2891654"/>
            <a:ext cx="1115736" cy="1115736"/>
          </a:xfrm>
          <a:prstGeom prst="rect">
            <a:avLst/>
          </a:prstGeom>
        </p:spPr>
      </p:pic>
      <p:sp>
        <p:nvSpPr>
          <p:cNvPr id="21" name="楕円 20"/>
          <p:cNvSpPr/>
          <p:nvPr/>
        </p:nvSpPr>
        <p:spPr>
          <a:xfrm>
            <a:off x="572117" y="4925084"/>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楕円 21"/>
          <p:cNvSpPr/>
          <p:nvPr/>
        </p:nvSpPr>
        <p:spPr>
          <a:xfrm>
            <a:off x="610217" y="4963184"/>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67" y="4980378"/>
            <a:ext cx="1095670" cy="1095670"/>
          </a:xfrm>
          <a:prstGeom prst="rect">
            <a:avLst/>
          </a:prstGeom>
        </p:spPr>
      </p:pic>
      <p:sp>
        <p:nvSpPr>
          <p:cNvPr id="24" name="正方形/長方形 23"/>
          <p:cNvSpPr/>
          <p:nvPr/>
        </p:nvSpPr>
        <p:spPr>
          <a:xfrm>
            <a:off x="1776287" y="3037695"/>
            <a:ext cx="309571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ja-JP" sz="4000" b="1" i="0" u="none" strike="noStrike" kern="0" cap="none" spc="0" normalizeH="0" baseline="0" noProof="0" dirty="0" smtClean="0">
                <a:ln>
                  <a:noFill/>
                </a:ln>
                <a:solidFill>
                  <a:prstClr val="white"/>
                </a:solidFill>
                <a:effectLst/>
                <a:uLnTx/>
                <a:uFillTx/>
              </a:rPr>
              <a:t>024-534-7135</a:t>
            </a:r>
            <a:endParaRPr kumimoji="0" lang="ja-JP" altLang="en-US" sz="4000" b="1" i="0" u="none" strike="noStrike" kern="0" cap="none" spc="0" normalizeH="0" baseline="0" noProof="0" dirty="0">
              <a:ln>
                <a:noFill/>
              </a:ln>
              <a:solidFill>
                <a:prstClr val="white"/>
              </a:solidFill>
              <a:effectLst/>
              <a:uLnTx/>
              <a:uFillTx/>
            </a:endParaRPr>
          </a:p>
        </p:txBody>
      </p:sp>
      <p:sp>
        <p:nvSpPr>
          <p:cNvPr id="25" name="正方形/長方形 24"/>
          <p:cNvSpPr/>
          <p:nvPr/>
        </p:nvSpPr>
        <p:spPr>
          <a:xfrm>
            <a:off x="1396129" y="3819977"/>
            <a:ext cx="344036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ja-JP" altLang="en-US" sz="1800" b="1" i="0" u="none" strike="noStrike" kern="0" cap="none" spc="0" normalizeH="0" baseline="0" noProof="0" dirty="0" smtClean="0">
                <a:ln>
                  <a:noFill/>
                </a:ln>
                <a:solidFill>
                  <a:prstClr val="white"/>
                </a:solidFill>
                <a:effectLst/>
                <a:uLnTx/>
                <a:uFillTx/>
              </a:rPr>
              <a:t>（</a:t>
            </a:r>
            <a:r>
              <a:rPr kumimoji="0" lang="ja-JP" altLang="en-US" sz="1800" b="1" i="0" u="none" strike="noStrike" kern="0" cap="none" spc="0" normalizeH="0" baseline="0" noProof="0" dirty="0">
                <a:ln>
                  <a:noFill/>
                </a:ln>
                <a:solidFill>
                  <a:prstClr val="white"/>
                </a:solidFill>
                <a:effectLst/>
                <a:uLnTx/>
                <a:uFillTx/>
              </a:rPr>
              <a:t>営業</a:t>
            </a:r>
            <a:r>
              <a:rPr kumimoji="0" lang="ja-JP" altLang="en-US" sz="1800" b="1" i="0" u="none" strike="noStrike" kern="0" cap="none" spc="0" normalizeH="0" baseline="0" noProof="0" dirty="0" smtClean="0">
                <a:ln>
                  <a:noFill/>
                </a:ln>
                <a:solidFill>
                  <a:prstClr val="white"/>
                </a:solidFill>
                <a:effectLst/>
                <a:uLnTx/>
                <a:uFillTx/>
              </a:rPr>
              <a:t>時間　平日</a:t>
            </a:r>
            <a:r>
              <a:rPr kumimoji="0" lang="en-US" altLang="ja-JP" b="1" kern="0" noProof="0" dirty="0" smtClean="0">
                <a:solidFill>
                  <a:prstClr val="white"/>
                </a:solidFill>
              </a:rPr>
              <a:t>8</a:t>
            </a:r>
            <a:r>
              <a:rPr kumimoji="0" lang="en-US" altLang="ja-JP" sz="1800" b="1" i="0" u="none" strike="noStrike" kern="0" cap="none" spc="0" normalizeH="0" baseline="0" noProof="0" dirty="0" smtClean="0">
                <a:ln>
                  <a:noFill/>
                </a:ln>
                <a:solidFill>
                  <a:prstClr val="white"/>
                </a:solidFill>
                <a:effectLst/>
                <a:uLnTx/>
                <a:uFillTx/>
              </a:rPr>
              <a:t>:30</a:t>
            </a:r>
            <a:r>
              <a:rPr kumimoji="0" lang="ja-JP" altLang="en-US" sz="1800" b="1" i="0" u="none" strike="noStrike" kern="0" cap="none" spc="0" normalizeH="0" baseline="0" noProof="0" dirty="0" smtClean="0">
                <a:ln>
                  <a:noFill/>
                </a:ln>
                <a:solidFill>
                  <a:prstClr val="white"/>
                </a:solidFill>
                <a:effectLst/>
                <a:uLnTx/>
                <a:uFillTx/>
              </a:rPr>
              <a:t>～</a:t>
            </a:r>
            <a:r>
              <a:rPr kumimoji="0" lang="en-US" altLang="ja-JP" b="1" kern="0" dirty="0" smtClean="0">
                <a:solidFill>
                  <a:prstClr val="white"/>
                </a:solidFill>
              </a:rPr>
              <a:t>17</a:t>
            </a:r>
            <a:r>
              <a:rPr kumimoji="0" lang="en-US" altLang="ja-JP" sz="1800" b="1" i="0" u="none" strike="noStrike" kern="0" cap="none" spc="0" normalizeH="0" baseline="0" noProof="0" dirty="0" smtClean="0">
                <a:ln>
                  <a:noFill/>
                </a:ln>
                <a:solidFill>
                  <a:prstClr val="white"/>
                </a:solidFill>
                <a:effectLst/>
                <a:uLnTx/>
                <a:uFillTx/>
              </a:rPr>
              <a:t>:00</a:t>
            </a:r>
            <a:r>
              <a:rPr kumimoji="0" lang="ja-JP" altLang="en-US" sz="1800" b="1" i="0" u="none" strike="noStrike" kern="0" cap="none" spc="0" normalizeH="0" baseline="0" noProof="0" dirty="0" smtClean="0">
                <a:ln>
                  <a:noFill/>
                </a:ln>
                <a:solidFill>
                  <a:prstClr val="white"/>
                </a:solidFill>
                <a:effectLst/>
                <a:uLnTx/>
                <a:uFillTx/>
              </a:rPr>
              <a:t>）</a:t>
            </a:r>
            <a:endParaRPr kumimoji="0" lang="ja-JP" altLang="en-US" sz="1800" b="1" i="0" u="none" strike="noStrike" kern="0" cap="none" spc="0" normalizeH="0" baseline="0" noProof="0" dirty="0">
              <a:ln>
                <a:noFill/>
              </a:ln>
              <a:solidFill>
                <a:prstClr val="white"/>
              </a:solidFill>
              <a:effectLst/>
              <a:uLnTx/>
              <a:uFillTx/>
            </a:endParaRPr>
          </a:p>
        </p:txBody>
      </p:sp>
      <p:sp>
        <p:nvSpPr>
          <p:cNvPr id="26" name="正方形/長方形 25"/>
          <p:cNvSpPr/>
          <p:nvPr/>
        </p:nvSpPr>
        <p:spPr>
          <a:xfrm>
            <a:off x="1763463" y="5151663"/>
            <a:ext cx="3108543" cy="646331"/>
          </a:xfrm>
          <a:prstGeom prst="rect">
            <a:avLst/>
          </a:prstGeom>
        </p:spPr>
        <p:txBody>
          <a:bodyPr wrap="none">
            <a:spAutoFit/>
          </a:bodyPr>
          <a:lstStyle/>
          <a:p>
            <a:pPr lvl="0">
              <a:defRPr/>
            </a:pPr>
            <a:r>
              <a:rPr kumimoji="0" lang="en-US" altLang="ja-JP" sz="3600" b="1" kern="0" dirty="0">
                <a:solidFill>
                  <a:prstClr val="white"/>
                </a:solidFill>
              </a:rPr>
              <a:t>course</a:t>
            </a:r>
            <a:r>
              <a:rPr kumimoji="0" lang="en-US" altLang="ja-JP" sz="3600" b="1" kern="0" dirty="0" smtClean="0">
                <a:solidFill>
                  <a:prstClr val="white"/>
                </a:solidFill>
              </a:rPr>
              <a:t>@kpri.jp</a:t>
            </a:r>
            <a:endParaRPr kumimoji="0" lang="ja-JP" altLang="en-US" sz="3600" b="1" i="0" u="none" strike="noStrike" kern="0" cap="none" spc="0" normalizeH="0" baseline="0" noProof="0" dirty="0">
              <a:ln>
                <a:noFill/>
              </a:ln>
              <a:solidFill>
                <a:prstClr val="white"/>
              </a:solidFill>
              <a:effectLst/>
              <a:uLnTx/>
              <a:uFillTx/>
            </a:endParaRPr>
          </a:p>
        </p:txBody>
      </p:sp>
      <p:graphicFrame>
        <p:nvGraphicFramePr>
          <p:cNvPr id="27" name="表 26"/>
          <p:cNvGraphicFramePr>
            <a:graphicFrameLocks noGrp="1"/>
          </p:cNvGraphicFramePr>
          <p:nvPr/>
        </p:nvGraphicFramePr>
        <p:xfrm>
          <a:off x="5113993" y="2920886"/>
          <a:ext cx="4033375" cy="2514140"/>
        </p:xfrm>
        <a:graphic>
          <a:graphicData uri="http://schemas.openxmlformats.org/drawingml/2006/table">
            <a:tbl>
              <a:tblPr bandRow="1"/>
              <a:tblGrid>
                <a:gridCol w="1152022"/>
                <a:gridCol w="2881353"/>
              </a:tblGrid>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会社名</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dirty="0" smtClean="0"/>
                        <a:t>株式会社クサカ印刷所</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所在地</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zh-TW" altLang="en-US" sz="1100" dirty="0" smtClean="0"/>
                        <a:t>福島県福島市東浜町</a:t>
                      </a:r>
                      <a:r>
                        <a:rPr kumimoji="1" lang="en-US" altLang="zh-TW" sz="1100" dirty="0" smtClean="0"/>
                        <a:t>7-35</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資本金</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en-US" altLang="ja-JP" sz="1100" dirty="0" smtClean="0"/>
                        <a:t>2,000</a:t>
                      </a:r>
                      <a:r>
                        <a:rPr kumimoji="1" lang="ja-JP" altLang="en-US" sz="1100" dirty="0" smtClean="0"/>
                        <a:t>万円</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代表</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b="0" dirty="0" smtClean="0">
                          <a:solidFill>
                            <a:schemeClr val="tx1"/>
                          </a:solidFill>
                        </a:rPr>
                        <a:t>日下直哉</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ホームページ</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endParaRPr kumimoji="1" lang="en-US" altLang="ja-JP" sz="1100" dirty="0" smtClean="0"/>
                    </a:p>
                    <a:p>
                      <a:r>
                        <a:rPr kumimoji="1" lang="en-US" altLang="ja-JP" sz="1100" dirty="0" smtClean="0"/>
                        <a:t>https://k-recruit.kpri.jp/kusaka/</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tr>
            </a:tbl>
          </a:graphicData>
        </a:graphic>
      </p:graphicFrame>
      <p:sp>
        <p:nvSpPr>
          <p:cNvPr id="28" name="対角する 2 つの角を切り取った四角形 27"/>
          <p:cNvSpPr/>
          <p:nvPr/>
        </p:nvSpPr>
        <p:spPr>
          <a:xfrm>
            <a:off x="5114475" y="2485227"/>
            <a:ext cx="1858441" cy="410496"/>
          </a:xfrm>
          <a:prstGeom prst="snip2DiagRect">
            <a:avLst/>
          </a:prstGeom>
          <a:solidFill>
            <a:srgbClr val="4BA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9" name="角丸四角形 28"/>
          <p:cNvSpPr/>
          <p:nvPr/>
        </p:nvSpPr>
        <p:spPr>
          <a:xfrm>
            <a:off x="5211229" y="2558788"/>
            <a:ext cx="1677798" cy="243596"/>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ja-JP" altLang="en-US" sz="1400" b="1" i="0" u="none" strike="noStrike" kern="0" cap="none" spc="0" normalizeH="0" baseline="0" noProof="0" dirty="0" smtClean="0">
                <a:ln>
                  <a:noFill/>
                </a:ln>
                <a:solidFill>
                  <a:srgbClr val="4BACC6"/>
                </a:solidFill>
                <a:effectLst/>
                <a:uLnTx/>
                <a:uFillTx/>
                <a:latin typeface="メイリオ" panose="020B0604030504040204" pitchFamily="50" charset="-128"/>
                <a:ea typeface="メイリオ" panose="020B0604030504040204" pitchFamily="50" charset="-128"/>
                <a:cs typeface="+mn-cs"/>
              </a:rPr>
              <a:t>会社</a:t>
            </a:r>
            <a:r>
              <a:rPr kumimoji="0" lang="ja-JP" altLang="en-US" sz="1400" b="1" i="0" u="none" strike="noStrike" kern="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cs typeface="+mn-cs"/>
              </a:rPr>
              <a:t>概要</a:t>
            </a:r>
            <a:endParaRPr kumimoji="0" lang="ja-JP" altLang="en-US" sz="1400" b="1" i="0" u="none" strike="noStrike" kern="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cs typeface="+mn-cs"/>
            </a:endParaRP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1514</Words>
  <Application>WPS Presentation</Application>
  <PresentationFormat>A4 210 x 297 mm</PresentationFormat>
  <Paragraphs>219</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ＭＳ Ｐゴシック</vt:lpstr>
      <vt:lpstr>Wingdings</vt:lpstr>
      <vt:lpstr>Segoe UI</vt:lpstr>
      <vt:lpstr>メイリオ</vt:lpstr>
      <vt:lpstr>Meiryo UI</vt:lpstr>
      <vt:lpstr>Calibri</vt:lpstr>
      <vt:lpstr>HGSｺﾞｼｯｸM</vt:lpstr>
      <vt:lpstr>Microsoft YaHei</vt:lpstr>
      <vt:lpstr>ＭＳ Ｐゴシック</vt:lpstr>
      <vt:lpstr>Arial Unicode MS</vt:lpstr>
      <vt:lpstr>游ゴシック</vt:lpstr>
      <vt:lpstr>Office テーマ</vt:lpstr>
      <vt:lpstr>目次</vt:lpstr>
      <vt:lpstr>目次</vt:lpstr>
      <vt:lpstr>PowerPoint 演示文稿</vt:lpstr>
      <vt:lpstr>高卒採用の基本ステップ</vt:lpstr>
      <vt:lpstr>PowerPoint 演示文稿</vt:lpstr>
      <vt:lpstr>応募前職場見学実施予定表の書き方</vt:lpstr>
      <vt:lpstr>応募前職場見学</vt:lpstr>
      <vt:lpstr>応募前職場見学</vt:lpstr>
      <vt:lpstr>お問い合わせ</vt:lpstr>
    </vt:vector>
  </TitlesOfParts>
  <Company>船井総合研究所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F2367</dc:creator>
  <cp:lastModifiedBy>user</cp:lastModifiedBy>
  <cp:revision>191</cp:revision>
  <cp:lastPrinted>2020-06-01T04:05:00Z</cp:lastPrinted>
  <dcterms:created xsi:type="dcterms:W3CDTF">2018-04-03T07:53:00Z</dcterms:created>
  <dcterms:modified xsi:type="dcterms:W3CDTF">2022-12-20T05:42:13Z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