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11"/>
  </p:notesMasterIdLst>
  <p:sldIdLst>
    <p:sldId id="276" r:id="rId3"/>
    <p:sldId id="349" r:id="rId4"/>
    <p:sldId id="350" r:id="rId5"/>
    <p:sldId id="351" r:id="rId6"/>
    <p:sldId id="352" r:id="rId7"/>
    <p:sldId id="273" r:id="rId8"/>
    <p:sldId id="347" r:id="rId9"/>
    <p:sldId id="334" r:id="rId10"/>
  </p:sldIdLst>
  <p:sldSz cx="9906000" cy="6858000" type="A4"/>
  <p:notesSz cx="6735445" cy="986599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BF7"/>
    <a:srgbClr val="2E75B6"/>
    <a:srgbClr val="929173"/>
    <a:srgbClr val="FCE1CA"/>
    <a:srgbClr val="B49056"/>
    <a:srgbClr val="630021"/>
    <a:srgbClr val="A77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54" autoAdjust="0"/>
    <p:restoredTop sz="94362" autoAdjust="0"/>
  </p:normalViewPr>
  <p:slideViewPr>
    <p:cSldViewPr snapToGrid="0" showGuides="1">
      <p:cViewPr varScale="1">
        <p:scale>
          <a:sx n="76" d="100"/>
          <a:sy n="76" d="100"/>
        </p:scale>
        <p:origin x="708" y="60"/>
      </p:cViewPr>
      <p:guideLst>
        <p:guide orient="horz" pos="2183"/>
        <p:guide pos="309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C0C04908-1978-44C2-BCE9-CEEC4324F848}" type="datetimeFigureOut">
              <a:rPr kumimoji="1" lang="ja-JP" altLang="en-US" smtClean="0"/>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endParaRPr kumimoji="1" lang="ja-JP" altLang="en-US"/>
          </a:p>
          <a:p>
            <a:pPr lvl="1"/>
            <a:r>
              <a:rPr kumimoji="1" lang="ja-JP" altLang="en-US"/>
              <a:t>第 </a:t>
            </a:r>
            <a:r>
              <a:rPr kumimoji="1" lang="en-US" altLang="ja-JP"/>
              <a:t>2 </a:t>
            </a:r>
            <a:r>
              <a:rPr kumimoji="1" lang="ja-JP" altLang="en-US"/>
              <a:t>レベル</a:t>
            </a:r>
            <a:endParaRPr kumimoji="1" lang="ja-JP" altLang="en-US"/>
          </a:p>
          <a:p>
            <a:pPr lvl="2"/>
            <a:r>
              <a:rPr kumimoji="1" lang="ja-JP" altLang="en-US"/>
              <a:t>第 </a:t>
            </a:r>
            <a:r>
              <a:rPr kumimoji="1" lang="en-US" altLang="ja-JP"/>
              <a:t>3 </a:t>
            </a:r>
            <a:r>
              <a:rPr kumimoji="1" lang="ja-JP" altLang="en-US"/>
              <a:t>レベル</a:t>
            </a:r>
            <a:endParaRPr kumimoji="1" lang="ja-JP" altLang="en-US"/>
          </a:p>
          <a:p>
            <a:pPr lvl="3"/>
            <a:r>
              <a:rPr kumimoji="1" lang="ja-JP" altLang="en-US"/>
              <a:t>第 </a:t>
            </a:r>
            <a:r>
              <a:rPr kumimoji="1" lang="en-US" altLang="ja-JP"/>
              <a:t>4 </a:t>
            </a:r>
            <a:r>
              <a:rPr kumimoji="1" lang="ja-JP" altLang="en-US"/>
              <a:t>レベル</a:t>
            </a:r>
            <a:endParaRPr kumimoji="1" lang="ja-JP" altLang="en-US"/>
          </a:p>
          <a:p>
            <a:pPr lvl="4"/>
            <a:r>
              <a:rPr kumimoji="1" lang="ja-JP" altLang="en-US"/>
              <a:t>第 </a:t>
            </a:r>
            <a:r>
              <a:rPr kumimoji="1" lang="en-US" altLang="ja-JP"/>
              <a:t>5 </a:t>
            </a:r>
            <a:r>
              <a:rPr kumimoji="1" lang="ja-JP" altLang="en-US"/>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ED13CD9F-5E62-4C9B-8C8D-1615B46735D8}"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C95DD083-7566-48B4-9337-2A66E38BA567}"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5E97F086-ED2B-4CEE-9F92-A8E39C608904}"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7FD6F1AA-5386-4794-B2B5-49DF438090F2}"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95984" y="1553482"/>
            <a:ext cx="8822188"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BDAD67CB-C3B8-45A9-9D32-8EC6B11A3E9B}"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8" name="テキスト プレースホルダー 7"/>
          <p:cNvSpPr>
            <a:spLocks noGrp="1"/>
          </p:cNvSpPr>
          <p:nvPr>
            <p:ph type="body" sz="quarter" idx="13" hasCustomPrompt="1"/>
          </p:nvPr>
        </p:nvSpPr>
        <p:spPr>
          <a:xfrm>
            <a:off x="463323" y="913721"/>
            <a:ext cx="6830105" cy="338137"/>
          </a:xfrm>
        </p:spPr>
        <p:txBody>
          <a:bodyPr>
            <a:noAutofit/>
          </a:bodyPr>
          <a:lstStyle>
            <a:lvl1pPr marL="0" indent="0">
              <a:buNone/>
              <a:defRPr sz="2000" b="1" baseline="0"/>
            </a:lvl1pPr>
          </a:lstStyle>
          <a:p>
            <a:pPr lvl="0"/>
            <a:r>
              <a:rPr kumimoji="1" lang="ja-JP" altLang="en-US" dirty="0"/>
              <a:t>■ マスター テキストの書式設定</a:t>
            </a:r>
            <a:endParaRPr kumimoji="1"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95984" y="1553482"/>
            <a:ext cx="8822188"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BDAD67CB-C3B8-45A9-9D32-8EC6B11A3E9B}"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8" name="テキスト プレースホルダー 7"/>
          <p:cNvSpPr>
            <a:spLocks noGrp="1"/>
          </p:cNvSpPr>
          <p:nvPr>
            <p:ph type="body" sz="quarter" idx="13" hasCustomPrompt="1"/>
          </p:nvPr>
        </p:nvSpPr>
        <p:spPr>
          <a:xfrm>
            <a:off x="463323" y="913721"/>
            <a:ext cx="6830105" cy="338137"/>
          </a:xfrm>
        </p:spPr>
        <p:txBody>
          <a:bodyPr>
            <a:noAutofit/>
          </a:bodyPr>
          <a:lstStyle>
            <a:lvl1pPr marL="0" indent="0">
              <a:buNone/>
              <a:defRPr sz="2000" b="1" baseline="0"/>
            </a:lvl1pPr>
          </a:lstStyle>
          <a:p>
            <a:pPr lvl="0"/>
            <a:r>
              <a:rPr kumimoji="1" lang="ja-JP" altLang="en-US" dirty="0"/>
              <a:t>■ マスター テキストの書式設定</a:t>
            </a:r>
            <a:endParaRPr kumimoji="1" lang="ja-JP"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95984" y="1553482"/>
            <a:ext cx="8822188"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BDAD67CB-C3B8-45A9-9D32-8EC6B11A3E9B}"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8" name="テキスト プレースホルダー 7"/>
          <p:cNvSpPr>
            <a:spLocks noGrp="1"/>
          </p:cNvSpPr>
          <p:nvPr>
            <p:ph type="body" sz="quarter" idx="13" hasCustomPrompt="1"/>
          </p:nvPr>
        </p:nvSpPr>
        <p:spPr>
          <a:xfrm>
            <a:off x="463323" y="913721"/>
            <a:ext cx="6830105" cy="338137"/>
          </a:xfrm>
        </p:spPr>
        <p:txBody>
          <a:bodyPr>
            <a:noAutofit/>
          </a:bodyPr>
          <a:lstStyle>
            <a:lvl1pPr marL="0" indent="0">
              <a:buNone/>
              <a:defRPr sz="2000" b="1" baseline="0"/>
            </a:lvl1pPr>
          </a:lstStyle>
          <a:p>
            <a:pPr lvl="0"/>
            <a:r>
              <a:rPr kumimoji="1" lang="ja-JP" altLang="en-US" dirty="0"/>
              <a:t>■ マスター テキストの書式設定</a:t>
            </a:r>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95984" y="1553482"/>
            <a:ext cx="8822188"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8" name="テキスト プレースホルダー 7"/>
          <p:cNvSpPr>
            <a:spLocks noGrp="1"/>
          </p:cNvSpPr>
          <p:nvPr>
            <p:ph type="body" sz="quarter" idx="13" hasCustomPrompt="1"/>
          </p:nvPr>
        </p:nvSpPr>
        <p:spPr>
          <a:xfrm>
            <a:off x="463323" y="913721"/>
            <a:ext cx="6830105" cy="338137"/>
          </a:xfrm>
        </p:spPr>
        <p:txBody>
          <a:bodyPr>
            <a:noAutofit/>
          </a:bodyPr>
          <a:lstStyle>
            <a:lvl1pPr marL="0" indent="0">
              <a:buNone/>
              <a:defRPr sz="2000" b="1" baseline="0"/>
            </a:lvl1pPr>
          </a:lstStyle>
          <a:p>
            <a:pPr lvl="0"/>
            <a:r>
              <a:rPr kumimoji="1" lang="ja-JP" altLang="en-US" dirty="0"/>
              <a:t>■ マスター テキストの書式設定</a:t>
            </a:r>
            <a:endParaRPr kumimoji="1" lang="ja-JP" altLang="en-US" dirty="0"/>
          </a:p>
        </p:txBody>
      </p:sp>
      <p:sp>
        <p:nvSpPr>
          <p:cNvPr id="9" name="テキスト プレースホルダー 8"/>
          <p:cNvSpPr>
            <a:spLocks noGrp="1"/>
          </p:cNvSpPr>
          <p:nvPr>
            <p:ph type="body" sz="quarter" idx="14"/>
          </p:nvPr>
        </p:nvSpPr>
        <p:spPr>
          <a:xfrm>
            <a:off x="117475" y="6581296"/>
            <a:ext cx="3306763" cy="287337"/>
          </a:xfrm>
        </p:spPr>
        <p:txBody>
          <a:bodyPr>
            <a:noAutofit/>
          </a:bodyPr>
          <a:lstStyle>
            <a:lvl1pPr marL="0" indent="0">
              <a:buNone/>
              <a:defRPr sz="1100"/>
            </a:lvl1pPr>
          </a:lstStyle>
          <a:p>
            <a:pPr lvl="0"/>
            <a:r>
              <a:rPr kumimoji="1" lang="ja-JP" altLang="en-US" dirty="0"/>
              <a:t>マスター テキストの書式設定</a:t>
            </a:r>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B923AA85-A4B6-4EFA-8BF0-E09EDE2CEAFD}"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3CBB6B13-287B-4F7D-B3CF-DD3DEACF9EF2}" type="datetime1">
              <a:rPr kumimoji="1" lang="ja-JP" altLang="en-US" smtClean="0"/>
            </a:fld>
            <a:endParaRPr kumimoji="1" lang="ja-JP" alt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endParaRPr lang="ja-JP" altLang="en-US"/>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endParaRPr lang="ja-JP" altLang="en-US"/>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81038" y="6356352"/>
            <a:ext cx="2228850" cy="365125"/>
          </a:xfrm>
          <a:prstGeom prst="rect">
            <a:avLst/>
          </a:prstGeom>
        </p:spPr>
        <p:txBody>
          <a:bodyPr/>
          <a:lstStyle/>
          <a:p>
            <a:fld id="{BA22D3F2-BFC1-49B7-BA2D-A328D9BF7524}" type="datetime1">
              <a:rPr kumimoji="1" lang="ja-JP" altLang="en-US" smtClean="0"/>
            </a:fld>
            <a:endParaRPr kumimoji="1" lang="ja-JP" altLang="en-US"/>
          </a:p>
        </p:txBody>
      </p:sp>
      <p:sp>
        <p:nvSpPr>
          <p:cNvPr id="8" name="Footer Placeholder 7"/>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81038" y="6356352"/>
            <a:ext cx="2228850" cy="365125"/>
          </a:xfrm>
          <a:prstGeom prst="rect">
            <a:avLst/>
          </a:prstGeom>
        </p:spPr>
        <p:txBody>
          <a:bodyPr/>
          <a:lstStyle/>
          <a:p>
            <a:fld id="{C28119C1-9922-40F3-B927-C21A5900C182}" type="datetime1">
              <a:rPr kumimoji="1" lang="ja-JP" altLang="en-US" smtClean="0"/>
            </a:fld>
            <a:endParaRPr kumimoji="1" lang="ja-JP" altLang="en-US"/>
          </a:p>
        </p:txBody>
      </p:sp>
      <p:sp>
        <p:nvSpPr>
          <p:cNvPr id="4" name="Footer Placeholder 3"/>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2"/>
            <a:ext cx="2228850" cy="365125"/>
          </a:xfrm>
          <a:prstGeom prst="rect">
            <a:avLst/>
          </a:prstGeom>
        </p:spPr>
        <p:txBody>
          <a:bodyPr/>
          <a:lstStyle/>
          <a:p>
            <a:fld id="{21F609F4-BEAE-47E0-B1B6-2981D1A6799B}" type="datetime1">
              <a:rPr kumimoji="1" lang="ja-JP" altLang="en-US" smtClean="0"/>
            </a:fld>
            <a:endParaRPr kumimoji="1" lang="ja-JP" altLang="en-US"/>
          </a:p>
        </p:txBody>
      </p:sp>
      <p:sp>
        <p:nvSpPr>
          <p:cNvPr id="3" name="Footer Placeholder 2"/>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7F67E336-74B6-4F12-AAA3-CC744DE7BB5A}" type="datetime1">
              <a:rPr kumimoji="1" lang="ja-JP" altLang="en-US" smtClean="0"/>
            </a:fld>
            <a:endParaRPr kumimoji="1" lang="ja-JP" alt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4AA6B936-9F0A-45AF-AC94-AB74588F96CF}" type="datetime1">
              <a:rPr kumimoji="1" lang="ja-JP" altLang="en-US" smtClean="0"/>
            </a:fld>
            <a:endParaRPr kumimoji="1" lang="ja-JP" alt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8896" y="1096281"/>
            <a:ext cx="8543925" cy="4351338"/>
          </a:xfrm>
          <a:prstGeom prst="rect">
            <a:avLst/>
          </a:prstGeom>
        </p:spPr>
        <p:txBody>
          <a:bodyPr vert="horz" lIns="91440" tIns="45720" rIns="91440" bIns="45720" rtlCol="0">
            <a:normAutofit/>
          </a:bodyPr>
          <a:lstStyle/>
          <a:p>
            <a:pPr lvl="0"/>
            <a:r>
              <a:rPr lang="ja-JP" altLang="en-US" dirty="0"/>
              <a:t>マスター テキストの書式設定</a:t>
            </a:r>
            <a:endParaRPr lang="ja-JP" altLang="en-US" dirty="0"/>
          </a:p>
          <a:p>
            <a:pPr lvl="1"/>
            <a:r>
              <a:rPr lang="ja-JP" altLang="en-US" dirty="0"/>
              <a:t>第 </a:t>
            </a:r>
            <a:r>
              <a:rPr lang="en-US" altLang="ja-JP" dirty="0"/>
              <a:t>2 </a:t>
            </a:r>
            <a:r>
              <a:rPr lang="ja-JP" altLang="en-US" dirty="0"/>
              <a:t>レベル</a:t>
            </a:r>
            <a:endParaRPr lang="ja-JP" altLang="en-US" dirty="0"/>
          </a:p>
          <a:p>
            <a:pPr lvl="2"/>
            <a:r>
              <a:rPr lang="ja-JP" altLang="en-US" dirty="0"/>
              <a:t>第 </a:t>
            </a:r>
            <a:r>
              <a:rPr lang="en-US" altLang="ja-JP" dirty="0"/>
              <a:t>3 </a:t>
            </a:r>
            <a:r>
              <a:rPr lang="ja-JP" altLang="en-US" dirty="0"/>
              <a:t>レベル</a:t>
            </a:r>
            <a:endParaRPr lang="ja-JP" altLang="en-US" dirty="0"/>
          </a:p>
          <a:p>
            <a:pPr lvl="3"/>
            <a:r>
              <a:rPr lang="ja-JP" altLang="en-US" dirty="0"/>
              <a:t>第 </a:t>
            </a:r>
            <a:r>
              <a:rPr lang="en-US" altLang="ja-JP" dirty="0"/>
              <a:t>4 </a:t>
            </a:r>
            <a:r>
              <a:rPr lang="ja-JP" altLang="en-US" dirty="0"/>
              <a:t>レベル</a:t>
            </a:r>
            <a:endParaRPr lang="ja-JP" altLang="en-US" dirty="0"/>
          </a:p>
          <a:p>
            <a:pPr lvl="4"/>
            <a:r>
              <a:rPr lang="ja-JP" altLang="en-US" dirty="0"/>
              <a:t>第 </a:t>
            </a:r>
            <a:r>
              <a:rPr lang="en-US" altLang="ja-JP" dirty="0"/>
              <a:t>5 </a:t>
            </a:r>
            <a:r>
              <a:rPr lang="ja-JP" altLang="en-US" dirty="0"/>
              <a:t>レベル</a:t>
            </a:r>
            <a:endParaRPr lang="en-US" dirty="0"/>
          </a:p>
        </p:txBody>
      </p:sp>
      <p:pic>
        <p:nvPicPr>
          <p:cNvPr id="7" name="図 6"/>
          <p:cNvPicPr>
            <a:picLocks noChangeAspect="1"/>
          </p:cNvPicPr>
          <p:nvPr userDrawn="1"/>
        </p:nvPicPr>
        <p:blipFill rotWithShape="1">
          <a:blip r:embed="rId15" cstate="print">
            <a:extLst>
              <a:ext uri="{28A0092B-C50C-407E-A947-70E740481C1C}">
                <a14:useLocalDpi xmlns:a14="http://schemas.microsoft.com/office/drawing/2010/main" val="0"/>
              </a:ext>
            </a:extLst>
          </a:blip>
          <a:srcRect t="24127" b="25714"/>
          <a:stretch>
            <a:fillRect/>
          </a:stretch>
        </p:blipFill>
        <p:spPr>
          <a:xfrm>
            <a:off x="8210881" y="159658"/>
            <a:ext cx="1531835" cy="768349"/>
          </a:xfrm>
          <a:prstGeom prst="rect">
            <a:avLst/>
          </a:prstGeom>
        </p:spPr>
      </p:pic>
      <p:sp>
        <p:nvSpPr>
          <p:cNvPr id="8" name="角丸四角形 7"/>
          <p:cNvSpPr/>
          <p:nvPr userDrawn="1"/>
        </p:nvSpPr>
        <p:spPr>
          <a:xfrm>
            <a:off x="337458" y="272141"/>
            <a:ext cx="7696199" cy="4773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userDrawn="1"/>
        </p:nvCxnSpPr>
        <p:spPr>
          <a:xfrm>
            <a:off x="0" y="6564089"/>
            <a:ext cx="92310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角丸四角形 10"/>
          <p:cNvSpPr/>
          <p:nvPr userDrawn="1"/>
        </p:nvSpPr>
        <p:spPr>
          <a:xfrm>
            <a:off x="9231084" y="6444338"/>
            <a:ext cx="609600" cy="19594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Placeholder 1"/>
          <p:cNvSpPr>
            <a:spLocks noGrp="1"/>
          </p:cNvSpPr>
          <p:nvPr>
            <p:ph type="title"/>
          </p:nvPr>
        </p:nvSpPr>
        <p:spPr>
          <a:xfrm>
            <a:off x="441550" y="365128"/>
            <a:ext cx="7276419" cy="384364"/>
          </a:xfrm>
          <a:prstGeom prst="rect">
            <a:avLst/>
          </a:prstGeom>
        </p:spPr>
        <p:txBody>
          <a:bodyPr vert="horz" lIns="91440" tIns="45720" rIns="91440" bIns="45720" rtlCol="0" anchor="ctr">
            <a:noAutofit/>
          </a:bodyPr>
          <a:lstStyle/>
          <a:p>
            <a:r>
              <a:rPr lang="ja-JP" altLang="en-US" dirty="0"/>
              <a:t>マスター タイトルの書式設定</a:t>
            </a:r>
            <a:endParaRPr lang="en-US" dirty="0"/>
          </a:p>
        </p:txBody>
      </p:sp>
      <p:sp>
        <p:nvSpPr>
          <p:cNvPr id="6" name="Slide Number Placeholder 5"/>
          <p:cNvSpPr>
            <a:spLocks noGrp="1"/>
          </p:cNvSpPr>
          <p:nvPr>
            <p:ph type="sldNum" sz="quarter" idx="4"/>
          </p:nvPr>
        </p:nvSpPr>
        <p:spPr>
          <a:xfrm>
            <a:off x="9231084" y="6367238"/>
            <a:ext cx="609600" cy="365125"/>
          </a:xfrm>
          <a:prstGeom prst="rect">
            <a:avLst/>
          </a:prstGeom>
        </p:spPr>
        <p:txBody>
          <a:bodyPr vert="horz" lIns="91440" tIns="45720" rIns="91440" bIns="45720" rtlCol="0" anchor="ctr"/>
          <a:lstStyle>
            <a:lvl1pPr algn="ctr">
              <a:defRPr sz="1000">
                <a:solidFill>
                  <a:schemeClr val="bg1"/>
                </a:solidFill>
                <a:latin typeface="Segoe UI" panose="020B0502040204020203" pitchFamily="34" charset="0"/>
                <a:cs typeface="Segoe UI" panose="020B0502040204020203" pitchFamily="34" charset="0"/>
              </a:defRPr>
            </a:lvl1pPr>
          </a:lstStyle>
          <a:p>
            <a:fld id="{F6C531F0-FD0E-4516-B9D6-6EAC2A39123F}" type="slidenum">
              <a:rPr lang="ja-JP" altLang="en-US" smtClean="0"/>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kumimoji="1" sz="2400" b="1" kern="12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目次</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高卒採用の基礎知識</a:t>
            </a:r>
            <a:endParaRPr kumimoji="1" lang="ja-JP" altLang="en-US" dirty="0"/>
          </a:p>
        </p:txBody>
      </p:sp>
      <p:pic>
        <p:nvPicPr>
          <p:cNvPr id="5" name="図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0500" y="0"/>
            <a:ext cx="10287000" cy="6858000"/>
          </a:xfrm>
          <a:prstGeom prst="rect">
            <a:avLst/>
          </a:prstGeom>
        </p:spPr>
      </p:pic>
      <p:sp>
        <p:nvSpPr>
          <p:cNvPr id="7" name="正方形/長方形 6"/>
          <p:cNvSpPr/>
          <p:nvPr/>
        </p:nvSpPr>
        <p:spPr>
          <a:xfrm>
            <a:off x="-190500" y="2601686"/>
            <a:ext cx="10287000" cy="20574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a:off x="1643743" y="3755572"/>
            <a:ext cx="64334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テキスト プレースホルダー 4"/>
          <p:cNvSpPr txBox="1"/>
          <p:nvPr/>
        </p:nvSpPr>
        <p:spPr>
          <a:xfrm>
            <a:off x="1186844" y="4048805"/>
            <a:ext cx="2144485" cy="3381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dist"/>
            <a:r>
              <a:rPr lang="ja-JP" altLang="en-US" sz="1800" dirty="0">
                <a:solidFill>
                  <a:schemeClr val="bg1"/>
                </a:solidFill>
              </a:rPr>
              <a:t>就職応援</a:t>
            </a:r>
            <a:r>
              <a:rPr lang="en-US" altLang="ja-JP" sz="1800" dirty="0">
                <a:solidFill>
                  <a:schemeClr val="bg1"/>
                </a:solidFill>
              </a:rPr>
              <a:t>BOOK</a:t>
            </a:r>
            <a:r>
              <a:rPr lang="ja-JP" altLang="en-US" sz="1800" dirty="0">
                <a:solidFill>
                  <a:schemeClr val="bg1"/>
                </a:solidFill>
              </a:rPr>
              <a:t>　　　　　</a:t>
            </a:r>
            <a:endParaRPr lang="en-US" altLang="ja-JP" sz="1800" dirty="0">
              <a:solidFill>
                <a:schemeClr val="bg1"/>
              </a:solidFill>
            </a:endParaRPr>
          </a:p>
        </p:txBody>
      </p:sp>
      <p:pic>
        <p:nvPicPr>
          <p:cNvPr id="12" name="図 1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22472" y="3465513"/>
            <a:ext cx="1436913" cy="1436913"/>
          </a:xfrm>
          <a:prstGeom prst="rect">
            <a:avLst/>
          </a:prstGeom>
        </p:spPr>
      </p:pic>
      <p:sp>
        <p:nvSpPr>
          <p:cNvPr id="3" name="乗算 2"/>
          <p:cNvSpPr/>
          <p:nvPr/>
        </p:nvSpPr>
        <p:spPr>
          <a:xfrm>
            <a:off x="4657557" y="3923385"/>
            <a:ext cx="567888" cy="567888"/>
          </a:xfrm>
          <a:prstGeom prst="mathMultiply">
            <a:avLst>
              <a:gd name="adj1" fmla="val 79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225445" y="3858318"/>
            <a:ext cx="3868222" cy="738865"/>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5613" y="3831386"/>
            <a:ext cx="2168068" cy="793644"/>
          </a:xfrm>
          <a:prstGeom prst="rect">
            <a:avLst/>
          </a:prstGeom>
        </p:spPr>
      </p:pic>
      <p:sp>
        <p:nvSpPr>
          <p:cNvPr id="13" name="テキスト プレースホルダー 4"/>
          <p:cNvSpPr txBox="1"/>
          <p:nvPr/>
        </p:nvSpPr>
        <p:spPr>
          <a:xfrm>
            <a:off x="1621790" y="2733675"/>
            <a:ext cx="6650990" cy="8470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ct val="80000"/>
              </a:lnSpc>
            </a:pPr>
            <a:r>
              <a:rPr lang="ja-JP" altLang="en-US" sz="2800" dirty="0">
                <a:solidFill>
                  <a:schemeClr val="bg1"/>
                </a:solidFill>
              </a:rPr>
              <a:t>高卒採用お役立ち資料</a:t>
            </a:r>
            <a:endParaRPr lang="ja-JP" altLang="en-US" sz="3600" dirty="0">
              <a:solidFill>
                <a:schemeClr val="bg1"/>
              </a:solidFill>
            </a:endParaRPr>
          </a:p>
          <a:p>
            <a:pPr algn="dist">
              <a:lnSpc>
                <a:spcPct val="80000"/>
              </a:lnSpc>
            </a:pPr>
            <a:r>
              <a:rPr lang="ja-JP" altLang="en-US" sz="4400" dirty="0">
                <a:solidFill>
                  <a:schemeClr val="bg1"/>
                </a:solidFill>
              </a:rPr>
              <a:t>～内定から入社まで編～</a:t>
            </a:r>
            <a:endParaRPr lang="ja-JP" altLang="en-US" sz="44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目次</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高卒採用の基礎知識</a:t>
            </a:r>
            <a:endParaRPr kumimoji="1" lang="ja-JP" altLang="en-US" dirty="0"/>
          </a:p>
        </p:txBody>
      </p:sp>
      <p:sp>
        <p:nvSpPr>
          <p:cNvPr id="3" name="テキスト ボックス 2"/>
          <p:cNvSpPr txBox="1"/>
          <p:nvPr/>
        </p:nvSpPr>
        <p:spPr>
          <a:xfrm>
            <a:off x="1534886" y="881739"/>
            <a:ext cx="4376057" cy="1753235"/>
          </a:xfrm>
          <a:prstGeom prst="rect">
            <a:avLst/>
          </a:prstGeom>
          <a:noFill/>
        </p:spPr>
        <p:txBody>
          <a:bodyPr wrap="square" rtlCol="0">
            <a:spAutoFit/>
          </a:bodyPr>
          <a:lstStyle/>
          <a:p>
            <a:pPr>
              <a:lnSpc>
                <a:spcPct val="150000"/>
              </a:lnSpc>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sym typeface="+mn-ea"/>
              </a:rPr>
              <a:t>高卒採用の全体像と流れ</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sym typeface="+mn-ea"/>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sym typeface="+mn-ea"/>
              </a:rPr>
              <a:t>高卒採用の基本ステップ</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sym typeface="+mn-ea"/>
            </a:endParaRPr>
          </a:p>
          <a:p>
            <a:pPr>
              <a:lnSpc>
                <a:spcPct val="150000"/>
              </a:lnSpc>
            </a:pP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内定から入社まで</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内定から入社までの期間の注意点</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高卒採用における内定者フォロー</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6085112" y="881741"/>
            <a:ext cx="1338946" cy="1753235"/>
          </a:xfrm>
          <a:prstGeom prst="rect">
            <a:avLst/>
          </a:prstGeom>
          <a:noFill/>
        </p:spPr>
        <p:txBody>
          <a:bodyPr wrap="square" rtlCol="0">
            <a:spAutoFit/>
          </a:bodyPr>
          <a:lstStyle/>
          <a:p>
            <a:pPr>
              <a:lnSpc>
                <a:spcPct val="150000"/>
              </a:lnSpc>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P.3</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P.5</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P.6</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231084" y="7618522"/>
            <a:ext cx="609600" cy="365125"/>
          </a:xfrm>
        </p:spPr>
        <p:txBody>
          <a:bodyPr/>
          <a:lstStyle/>
          <a:p>
            <a:fld id="{F6C531F0-FD0E-4516-B9D6-6EAC2A39123F}" type="slidenum">
              <a:rPr kumimoji="1" lang="ja-JP" altLang="en-US" smtClean="0"/>
            </a:fld>
            <a:endParaRPr kumimoji="1" lang="ja-JP" altLang="en-US"/>
          </a:p>
        </p:txBody>
      </p:sp>
      <p:sp>
        <p:nvSpPr>
          <p:cNvPr id="3" name="正方形/長方形 2"/>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a:stCxn id="3" idx="0"/>
          </p:cNvCxnSpPr>
          <p:nvPr/>
        </p:nvCxnSpPr>
        <p:spPr>
          <a:xfrm>
            <a:off x="4953000" y="0"/>
            <a:ext cx="0" cy="68580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t="23968" b="23651"/>
          <a:stretch>
            <a:fillRect/>
          </a:stretch>
        </p:blipFill>
        <p:spPr>
          <a:xfrm>
            <a:off x="8739591" y="6994623"/>
            <a:ext cx="1539606" cy="806461"/>
          </a:xfrm>
          <a:prstGeom prst="rect">
            <a:avLst/>
          </a:prstGeom>
        </p:spPr>
      </p:pic>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931" y="-833772"/>
            <a:ext cx="10437861" cy="7828395"/>
          </a:xfrm>
          <a:prstGeom prst="rect">
            <a:avLst/>
          </a:prstGeom>
        </p:spPr>
      </p:pic>
      <p:sp>
        <p:nvSpPr>
          <p:cNvPr id="11" name="正方形/長方形 10"/>
          <p:cNvSpPr/>
          <p:nvPr/>
        </p:nvSpPr>
        <p:spPr>
          <a:xfrm>
            <a:off x="-314057" y="-705853"/>
            <a:ext cx="10933930" cy="756385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29760" y="2290011"/>
            <a:ext cx="7046296" cy="2053388"/>
          </a:xfrm>
          <a:prstGeom prst="rect">
            <a:avLst/>
          </a:prstGeom>
          <a:solidFill>
            <a:srgbClr val="2E75B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Meiryo UI" panose="020B0604030504040204" pitchFamily="50" charset="-128"/>
                <a:ea typeface="Meiryo UI" panose="020B0604030504040204" pitchFamily="50" charset="-128"/>
                <a:cs typeface="Meiryo UI" panose="020B0604030504040204" pitchFamily="50" charset="-128"/>
              </a:rPr>
              <a:t>高卒採用の全体像と流れ</a:t>
            </a:r>
            <a:endParaRPr kumimoji="1" lang="en-US" altLang="ja-JP" sz="44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overview and flow</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高卒採用の基本ステップ</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5" name="テキスト プレースホルダー 4"/>
          <p:cNvSpPr>
            <a:spLocks noGrp="1"/>
          </p:cNvSpPr>
          <p:nvPr>
            <p:ph type="body" sz="quarter" idx="13"/>
          </p:nvPr>
        </p:nvSpPr>
        <p:spPr/>
        <p:txBody>
          <a:bodyPr/>
          <a:lstStyle/>
          <a:p>
            <a:r>
              <a:rPr lang="ja-JP" altLang="en-US" b="0" dirty="0"/>
              <a:t>高卒採用のスケジュールは以下の通りです。</a:t>
            </a:r>
            <a:endParaRPr lang="ja-JP" altLang="en-US" b="0" dirty="0"/>
          </a:p>
        </p:txBody>
      </p:sp>
      <p:sp>
        <p:nvSpPr>
          <p:cNvPr id="6" name="テキスト プレースホルダー 5"/>
          <p:cNvSpPr>
            <a:spLocks noGrp="1"/>
          </p:cNvSpPr>
          <p:nvPr>
            <p:ph type="body" sz="quarter" idx="14"/>
          </p:nvPr>
        </p:nvSpPr>
        <p:spPr/>
        <p:txBody>
          <a:bodyPr/>
          <a:lstStyle/>
          <a:p>
            <a:r>
              <a:rPr kumimoji="1" lang="ja-JP" altLang="en-US" dirty="0"/>
              <a:t>高卒採用の始め方</a:t>
            </a:r>
            <a:endParaRPr kumimoji="1" lang="ja-JP" altLang="en-US" dirty="0"/>
          </a:p>
        </p:txBody>
      </p:sp>
      <p:graphicFrame>
        <p:nvGraphicFramePr>
          <p:cNvPr id="27" name="表 26"/>
          <p:cNvGraphicFramePr>
            <a:graphicFrameLocks noGrp="1"/>
          </p:cNvGraphicFramePr>
          <p:nvPr/>
        </p:nvGraphicFramePr>
        <p:xfrm>
          <a:off x="1192384" y="1480001"/>
          <a:ext cx="7458318" cy="370840"/>
        </p:xfrm>
        <a:graphic>
          <a:graphicData uri="http://schemas.openxmlformats.org/drawingml/2006/table">
            <a:tbl>
              <a:tblPr firstRow="1" bandRow="1">
                <a:tableStyleId>{5C22544A-7EE6-4342-B048-85BDC9FD1C3A}</a:tableStyleId>
              </a:tblPr>
              <a:tblGrid>
                <a:gridCol w="1534026"/>
                <a:gridCol w="5924292"/>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月下旬</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ハローワークの求人申込説明会に参加する</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graphicFrame>
        <p:nvGraphicFramePr>
          <p:cNvPr id="28" name="表 27"/>
          <p:cNvGraphicFramePr>
            <a:graphicFrameLocks noGrp="1"/>
          </p:cNvGraphicFramePr>
          <p:nvPr/>
        </p:nvGraphicFramePr>
        <p:xfrm>
          <a:off x="1192384" y="2284510"/>
          <a:ext cx="7458318" cy="370840"/>
        </p:xfrm>
        <a:graphic>
          <a:graphicData uri="http://schemas.openxmlformats.org/drawingml/2006/table">
            <a:tbl>
              <a:tblPr firstRow="1" bandRow="1">
                <a:tableStyleId>{5C22544A-7EE6-4342-B048-85BDC9FD1C3A}</a:tableStyleId>
              </a:tblPr>
              <a:tblGrid>
                <a:gridCol w="1534026"/>
                <a:gridCol w="5924292"/>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管轄のハローワークへ求人申込をする</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graphicFrame>
        <p:nvGraphicFramePr>
          <p:cNvPr id="29" name="表 28"/>
          <p:cNvGraphicFramePr>
            <a:graphicFrameLocks noGrp="1"/>
          </p:cNvGraphicFramePr>
          <p:nvPr/>
        </p:nvGraphicFramePr>
        <p:xfrm>
          <a:off x="1192384" y="3077589"/>
          <a:ext cx="7458318" cy="370840"/>
        </p:xfrm>
        <a:graphic>
          <a:graphicData uri="http://schemas.openxmlformats.org/drawingml/2006/table">
            <a:tbl>
              <a:tblPr firstRow="1" bandRow="1">
                <a:tableStyleId>{5C22544A-7EE6-4342-B048-85BDC9FD1C3A}</a:tableStyleId>
              </a:tblPr>
              <a:tblGrid>
                <a:gridCol w="1534026"/>
                <a:gridCol w="5924292"/>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求人票の返送、求人票公開（高校訪問開始）</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30" name="表 29"/>
          <p:cNvGraphicFramePr>
            <a:graphicFrameLocks noGrp="1"/>
          </p:cNvGraphicFramePr>
          <p:nvPr/>
        </p:nvGraphicFramePr>
        <p:xfrm>
          <a:off x="1192384" y="3883368"/>
          <a:ext cx="7458318" cy="370840"/>
        </p:xfrm>
        <a:graphic>
          <a:graphicData uri="http://schemas.openxmlformats.org/drawingml/2006/table">
            <a:tbl>
              <a:tblPr firstRow="1" bandRow="1">
                <a:tableStyleId>{5C22544A-7EE6-4342-B048-85BDC9FD1C3A}</a:tableStyleId>
              </a:tblPr>
              <a:tblGrid>
                <a:gridCol w="1534026"/>
                <a:gridCol w="5924292"/>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応募者がいる学校から応募書類が到達</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graphicFrame>
        <p:nvGraphicFramePr>
          <p:cNvPr id="31" name="表 30"/>
          <p:cNvGraphicFramePr>
            <a:graphicFrameLocks noGrp="1"/>
          </p:cNvGraphicFramePr>
          <p:nvPr/>
        </p:nvGraphicFramePr>
        <p:xfrm>
          <a:off x="1192384" y="4687242"/>
          <a:ext cx="7458318" cy="370840"/>
        </p:xfrm>
        <a:graphic>
          <a:graphicData uri="http://schemas.openxmlformats.org/drawingml/2006/table">
            <a:tbl>
              <a:tblPr firstRow="1" bandRow="1">
                <a:tableStyleId>{5C22544A-7EE6-4342-B048-85BDC9FD1C3A}</a:tableStyleId>
              </a:tblPr>
              <a:tblGrid>
                <a:gridCol w="1534026"/>
                <a:gridCol w="5924292"/>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選考活動開始</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（採否は一週間程度で通知する）</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32" name="表 31"/>
          <p:cNvGraphicFramePr>
            <a:graphicFrameLocks noGrp="1"/>
          </p:cNvGraphicFramePr>
          <p:nvPr/>
        </p:nvGraphicFramePr>
        <p:xfrm>
          <a:off x="1192384" y="5501276"/>
          <a:ext cx="7458318" cy="370840"/>
        </p:xfrm>
        <a:graphic>
          <a:graphicData uri="http://schemas.openxmlformats.org/drawingml/2006/table">
            <a:tbl>
              <a:tblPr firstRow="1" bandRow="1">
                <a:tableStyleId>{5C22544A-7EE6-4342-B048-85BDC9FD1C3A}</a:tableStyleId>
              </a:tblPr>
              <a:tblGrid>
                <a:gridCol w="1534026"/>
                <a:gridCol w="5924292"/>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内定を貰っていない生徒は二社目以降の応募を開始</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sp>
        <p:nvSpPr>
          <p:cNvPr id="33" name="二等辺三角形 32"/>
          <p:cNvSpPr/>
          <p:nvPr/>
        </p:nvSpPr>
        <p:spPr>
          <a:xfrm rot="10800000">
            <a:off x="4624135" y="1981248"/>
            <a:ext cx="673769" cy="1919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p:cNvSpPr/>
          <p:nvPr/>
        </p:nvSpPr>
        <p:spPr>
          <a:xfrm rot="10800000">
            <a:off x="4624135" y="2780349"/>
            <a:ext cx="673769" cy="1919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p:nvSpPr>
        <p:spPr>
          <a:xfrm rot="10800000">
            <a:off x="4624135" y="4378551"/>
            <a:ext cx="673769" cy="1919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二等辺三角形 36"/>
          <p:cNvSpPr/>
          <p:nvPr/>
        </p:nvSpPr>
        <p:spPr>
          <a:xfrm rot="10800000">
            <a:off x="4624135" y="5176380"/>
            <a:ext cx="673769" cy="1919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4"/>
          <p:cNvSpPr txBox="1"/>
          <p:nvPr/>
        </p:nvSpPr>
        <p:spPr>
          <a:xfrm>
            <a:off x="7598227" y="6204174"/>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sp>
        <p:nvSpPr>
          <p:cNvPr id="9" name="二等辺三角形 8"/>
          <p:cNvSpPr/>
          <p:nvPr/>
        </p:nvSpPr>
        <p:spPr>
          <a:xfrm rot="10800000">
            <a:off x="4624135" y="3565844"/>
            <a:ext cx="673769" cy="1919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231084" y="7618522"/>
            <a:ext cx="609600" cy="365125"/>
          </a:xfrm>
        </p:spPr>
        <p:txBody>
          <a:bodyPr/>
          <a:lstStyle/>
          <a:p>
            <a:fld id="{F6C531F0-FD0E-4516-B9D6-6EAC2A39123F}" type="slidenum">
              <a:rPr kumimoji="1" lang="ja-JP" altLang="en-US" smtClean="0"/>
            </a:fld>
            <a:endParaRPr kumimoji="1" lang="ja-JP" altLang="en-US"/>
          </a:p>
        </p:txBody>
      </p:sp>
      <p:sp>
        <p:nvSpPr>
          <p:cNvPr id="3" name="正方形/長方形 2"/>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a:stCxn id="3" idx="0"/>
          </p:cNvCxnSpPr>
          <p:nvPr/>
        </p:nvCxnSpPr>
        <p:spPr>
          <a:xfrm>
            <a:off x="4953000" y="0"/>
            <a:ext cx="0" cy="68580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t="23968" b="23651"/>
          <a:stretch>
            <a:fillRect/>
          </a:stretch>
        </p:blipFill>
        <p:spPr>
          <a:xfrm>
            <a:off x="8739591" y="6994623"/>
            <a:ext cx="1539606" cy="806461"/>
          </a:xfrm>
          <a:prstGeom prst="rect">
            <a:avLst/>
          </a:prstGeom>
        </p:spPr>
      </p:pic>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931" y="-833772"/>
            <a:ext cx="10437861" cy="7828395"/>
          </a:xfrm>
          <a:prstGeom prst="rect">
            <a:avLst/>
          </a:prstGeom>
        </p:spPr>
      </p:pic>
      <p:sp>
        <p:nvSpPr>
          <p:cNvPr id="11" name="正方形/長方形 10"/>
          <p:cNvSpPr/>
          <p:nvPr/>
        </p:nvSpPr>
        <p:spPr>
          <a:xfrm>
            <a:off x="-314057" y="-705853"/>
            <a:ext cx="10933930" cy="756385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29760" y="2290011"/>
            <a:ext cx="7046296" cy="2053388"/>
          </a:xfrm>
          <a:prstGeom prst="rect">
            <a:avLst/>
          </a:prstGeom>
          <a:solidFill>
            <a:srgbClr val="2E75B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Meiryo UI" panose="020B0604030504040204" pitchFamily="50" charset="-128"/>
                <a:ea typeface="Meiryo UI" panose="020B0604030504040204" pitchFamily="50" charset="-128"/>
                <a:cs typeface="Meiryo UI" panose="020B0604030504040204" pitchFamily="50" charset="-128"/>
              </a:rPr>
              <a:t>内定から入社まで</a:t>
            </a:r>
            <a:endParaRPr kumimoji="1" lang="en-US" altLang="ja-JP" sz="44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Period from job offer to joining a company</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ym typeface="+mn-ea"/>
              </a:rPr>
              <a:t>内定から入社までの期間の注意点</a:t>
            </a:r>
            <a:endParaRPr lang="ja-JP" altLang="en-US" dirty="0">
              <a:sym typeface="+mn-ea"/>
            </a:endParaRPr>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pic>
        <p:nvPicPr>
          <p:cNvPr id="7" name="図 6"/>
          <p:cNvPicPr>
            <a:picLocks noChangeAspect="1"/>
          </p:cNvPicPr>
          <p:nvPr/>
        </p:nvPicPr>
        <p:blipFill>
          <a:blip r:embed="rId1"/>
          <a:stretch>
            <a:fillRect/>
          </a:stretch>
        </p:blipFill>
        <p:spPr>
          <a:xfrm>
            <a:off x="6080784" y="1416087"/>
            <a:ext cx="3455100" cy="4929187"/>
          </a:xfrm>
          <a:prstGeom prst="rect">
            <a:avLst/>
          </a:prstGeom>
          <a:solidFill>
            <a:schemeClr val="bg2">
              <a:lumMod val="10000"/>
            </a:schemeClr>
          </a:solidFill>
          <a:ln>
            <a:solidFill>
              <a:schemeClr val="bg1">
                <a:lumMod val="50000"/>
              </a:schemeClr>
            </a:solidFill>
          </a:ln>
        </p:spPr>
      </p:pic>
      <p:sp>
        <p:nvSpPr>
          <p:cNvPr id="8" name="正方形/長方形 25"/>
          <p:cNvSpPr>
            <a:spLocks noChangeArrowheads="1"/>
          </p:cNvSpPr>
          <p:nvPr/>
        </p:nvSpPr>
        <p:spPr bwMode="auto">
          <a:xfrm>
            <a:off x="424548" y="1388803"/>
            <a:ext cx="5595256" cy="738664"/>
          </a:xfrm>
          <a:prstGeom prst="rect">
            <a:avLst/>
          </a:prstGeom>
          <a:noFill/>
          <a:ln w="9525">
            <a:noFill/>
            <a:miter lim="800000"/>
          </a:ln>
        </p:spPr>
        <p:txBody>
          <a:bodyPr wrap="square">
            <a:spAutoFit/>
          </a:bodyPr>
          <a:lstStyle/>
          <a:p>
            <a:pPr>
              <a:lnSpc>
                <a:spcPct val="150000"/>
              </a:lnSpc>
            </a:pPr>
            <a:r>
              <a:rPr lang="ja-JP" altLang="en-US" sz="1400" b="1" u="sng" dirty="0">
                <a:latin typeface="メイリオ" panose="020B0604030504040204" pitchFamily="50" charset="-128"/>
                <a:ea typeface="メイリオ" panose="020B0604030504040204" pitchFamily="50" charset="-128"/>
                <a:cs typeface="メイリオ" panose="020B0604030504040204" pitchFamily="50" charset="-128"/>
              </a:rPr>
              <a:t>採用決定（内定）時に求めることができる書類は</a:t>
            </a:r>
            <a:endParaRPr lang="en-US" altLang="ja-JP" sz="1400" b="1" u="sng"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u="sng" dirty="0">
                <a:latin typeface="メイリオ" panose="020B0604030504040204" pitchFamily="50" charset="-128"/>
                <a:ea typeface="メイリオ" panose="020B0604030504040204" pitchFamily="50" charset="-128"/>
                <a:cs typeface="メイリオ" panose="020B0604030504040204" pitchFamily="50" charset="-128"/>
              </a:rPr>
              <a:t>原則として「就職承諾書」（右図）のみとなります。</a:t>
            </a:r>
            <a:endParaRPr lang="en-US" altLang="ja-JP" sz="14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25"/>
          <p:cNvSpPr>
            <a:spLocks noChangeArrowheads="1"/>
          </p:cNvSpPr>
          <p:nvPr/>
        </p:nvSpPr>
        <p:spPr bwMode="auto">
          <a:xfrm>
            <a:off x="576938" y="2539160"/>
            <a:ext cx="4757062" cy="307777"/>
          </a:xfrm>
          <a:prstGeom prst="rect">
            <a:avLst/>
          </a:prstGeom>
          <a:noFill/>
          <a:ln w="9525">
            <a:noFill/>
            <a:miter lim="800000"/>
          </a:ln>
        </p:spPr>
        <p:txBody>
          <a:bodyPr wrap="square">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就業（研修等含む）は卒業後から！</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25"/>
          <p:cNvSpPr>
            <a:spLocks noChangeArrowheads="1"/>
          </p:cNvSpPr>
          <p:nvPr/>
        </p:nvSpPr>
        <p:spPr bwMode="auto">
          <a:xfrm>
            <a:off x="315690" y="2843956"/>
            <a:ext cx="5595256" cy="830997"/>
          </a:xfrm>
          <a:prstGeom prst="rect">
            <a:avLst/>
          </a:prstGeom>
          <a:solidFill>
            <a:schemeClr val="bg1">
              <a:lumMod val="95000"/>
            </a:schemeClr>
          </a:solidFill>
          <a:ln w="9525">
            <a:noFill/>
            <a:miter lim="800000"/>
          </a:ln>
        </p:spPr>
        <p:txBody>
          <a:bodyPr wrap="square">
            <a:spAutoFit/>
          </a:bodyPr>
          <a:lstStyle/>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第８　就業開始期日について</a:t>
            </a:r>
            <a:endParaRPr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２　新規高等学校卒業者の就業開始（名目の如何を問わず、実質的に雇用関係と見られるものや実習期間中の講習及び研究を含む。）時期については卒業後とするものであること。</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25"/>
          <p:cNvSpPr>
            <a:spLocks noChangeArrowheads="1"/>
          </p:cNvSpPr>
          <p:nvPr/>
        </p:nvSpPr>
        <p:spPr bwMode="auto">
          <a:xfrm>
            <a:off x="402777" y="4039746"/>
            <a:ext cx="5595256" cy="1708160"/>
          </a:xfrm>
          <a:prstGeom prst="rect">
            <a:avLst/>
          </a:prstGeom>
          <a:noFill/>
          <a:ln w="9525">
            <a:noFill/>
            <a:miter lim="800000"/>
          </a:ln>
        </p:spPr>
        <p:txBody>
          <a:bodyPr wrap="square">
            <a:spAutoFit/>
          </a:bodyPr>
          <a:lstStyle/>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内定取り消しは原則的に禁止です。</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→例外的に内定取り消しが行われるケース</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lnSpc>
                <a:spcPct val="150000"/>
              </a:lnSpc>
              <a:buFont typeface="Arial" panose="020B0604020202020204" pitchFamily="34" charset="0"/>
              <a:buChar cha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卒業できなかった場合</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lnSpc>
                <a:spcPct val="150000"/>
              </a:lnSpc>
              <a:buFont typeface="Arial" panose="020B0604020202020204" pitchFamily="34" charset="0"/>
              <a:buChar cha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問題行動により停学処分になった場合</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lnSpc>
                <a:spcPct val="150000"/>
              </a:lnSpc>
              <a:buFont typeface="Arial" panose="020B0604020202020204" pitchFamily="34" charset="0"/>
              <a:buChar char="•"/>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で問題となる投稿をしてしまった場合</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高卒採用における内定者フォロー</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7" name="テキスト プレースホルダー 4"/>
          <p:cNvSpPr>
            <a:spLocks noGrp="1"/>
          </p:cNvSpPr>
          <p:nvPr/>
        </p:nvSpPr>
        <p:spPr>
          <a:xfrm>
            <a:off x="463323" y="975316"/>
            <a:ext cx="6830105" cy="3381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kumimoji="1" lang="ja-JP" altLang="en-US" dirty="0"/>
              <a:t>■ 内定者フォローの目的</a:t>
            </a:r>
            <a:endParaRPr kumimoji="1" lang="ja-JP" altLang="en-US" dirty="0"/>
          </a:p>
        </p:txBody>
      </p:sp>
      <p:sp>
        <p:nvSpPr>
          <p:cNvPr id="45" name="正方形/長方形 44"/>
          <p:cNvSpPr/>
          <p:nvPr/>
        </p:nvSpPr>
        <p:spPr>
          <a:xfrm>
            <a:off x="593954" y="1483289"/>
            <a:ext cx="8767762" cy="4964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ja-JP" altLang="en-US"/>
          </a:p>
        </p:txBody>
      </p:sp>
      <p:sp>
        <p:nvSpPr>
          <p:cNvPr id="46" name="正方形/長方形 25"/>
          <p:cNvSpPr>
            <a:spLocks noChangeArrowheads="1"/>
          </p:cNvSpPr>
          <p:nvPr/>
        </p:nvSpPr>
        <p:spPr bwMode="auto">
          <a:xfrm>
            <a:off x="642261" y="1557814"/>
            <a:ext cx="8512628" cy="398780"/>
          </a:xfrm>
          <a:prstGeom prst="rect">
            <a:avLst/>
          </a:prstGeom>
          <a:noFill/>
          <a:ln w="9525">
            <a:noFill/>
            <a:miter lim="800000"/>
          </a:ln>
        </p:spPr>
        <p:txBody>
          <a:bodyPr wrap="square">
            <a:spAutoFit/>
          </a:bodyPr>
          <a:p>
            <a:pPr algn="ct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生徒の不安を払拭し、</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モチベーションをアップする！</a:t>
            </a:r>
            <a:endParaRPr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7" name="Picture 2" descr="ããã¤ã³ã ç´ æãã®ç»åæ¤ç´¢çµæ"/>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20288935">
            <a:off x="454748" y="1315667"/>
            <a:ext cx="410243" cy="44501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5"/>
          <p:cNvSpPr>
            <a:spLocks noChangeArrowheads="1"/>
          </p:cNvSpPr>
          <p:nvPr/>
        </p:nvSpPr>
        <p:spPr bwMode="auto">
          <a:xfrm>
            <a:off x="424815" y="5378450"/>
            <a:ext cx="8936355" cy="737235"/>
          </a:xfrm>
          <a:prstGeom prst="rect">
            <a:avLst/>
          </a:prstGeom>
          <a:noFill/>
          <a:ln w="9525">
            <a:noFill/>
            <a:miter lim="800000"/>
          </a:ln>
        </p:spPr>
        <p:txBody>
          <a:bodyPr wrap="square">
            <a:spAutoFit/>
          </a:bodyPr>
          <a:p>
            <a:pPr>
              <a:lnSpc>
                <a:spcPct val="150000"/>
              </a:lnSpc>
            </a:pPr>
            <a:r>
              <a:rPr lang="ja-JP" altLang="en-US" sz="1400" b="1" u="sng" dirty="0">
                <a:latin typeface="メイリオ" panose="020B0604030504040204" pitchFamily="50" charset="-128"/>
                <a:ea typeface="メイリオ" panose="020B0604030504040204" pitchFamily="50" charset="-128"/>
                <a:cs typeface="メイリオ" panose="020B0604030504040204" pitchFamily="50" charset="-128"/>
              </a:rPr>
              <a:t>必須のアクションではありませんが、学校や内定者の信頼度アップに繋がります。</a:t>
            </a:r>
            <a:endParaRPr lang="ja-JP" altLang="en-US" sz="1400" b="1" u="sng"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400" b="1" u="sng" dirty="0">
                <a:latin typeface="メイリオ" panose="020B0604030504040204" pitchFamily="50" charset="-128"/>
                <a:ea typeface="メイリオ" panose="020B0604030504040204" pitchFamily="50" charset="-128"/>
                <a:cs typeface="メイリオ" panose="020B0604030504040204" pitchFamily="50" charset="-128"/>
              </a:rPr>
              <a:t>P.5</a:t>
            </a:r>
            <a:r>
              <a:rPr lang="ja-JP" altLang="en-US" sz="1400" b="1" u="sng" dirty="0">
                <a:latin typeface="メイリオ" panose="020B0604030504040204" pitchFamily="50" charset="-128"/>
                <a:ea typeface="メイリオ" panose="020B0604030504040204" pitchFamily="50" charset="-128"/>
                <a:cs typeface="メイリオ" panose="020B0604030504040204" pitchFamily="50" charset="-128"/>
              </a:rPr>
              <a:t>記載の注意点をに気を付け、学校の先生と相談しながら、</a:t>
            </a:r>
            <a:r>
              <a:rPr lang="ja-JP" altLang="en-US" sz="1400" b="1" u="sng" dirty="0">
                <a:latin typeface="メイリオ" panose="020B0604030504040204" pitchFamily="50" charset="-128"/>
                <a:ea typeface="メイリオ" panose="020B0604030504040204" pitchFamily="50" charset="-128"/>
                <a:cs typeface="メイリオ" panose="020B0604030504040204" pitchFamily="50" charset="-128"/>
              </a:rPr>
              <a:t>ルールの中でできることを実施しましょう。</a:t>
            </a:r>
            <a:endParaRPr lang="ja-JP" altLang="en-US" sz="14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25"/>
          <p:cNvSpPr>
            <a:spLocks noChangeArrowheads="1"/>
          </p:cNvSpPr>
          <p:nvPr/>
        </p:nvSpPr>
        <p:spPr bwMode="auto">
          <a:xfrm>
            <a:off x="560904" y="2880989"/>
            <a:ext cx="4773095" cy="2372360"/>
          </a:xfrm>
          <a:prstGeom prst="rect">
            <a:avLst/>
          </a:prstGeom>
          <a:noFill/>
          <a:ln w="9525">
            <a:noFill/>
            <a:miter lim="800000"/>
          </a:ln>
        </p:spPr>
        <p:txBody>
          <a:bodyPr wrap="square">
            <a:spAutoFit/>
          </a:bodyPr>
          <a:p>
            <a:pPr marL="285750" indent="-285750">
              <a:lnSpc>
                <a:spcPct val="160000"/>
              </a:lnSpc>
              <a:buFont typeface="Arial" panose="020B0604020202020204" pitchFamily="34" charset="0"/>
              <a:buChar cha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入社日や準備物の</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連絡をする</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ct val="160000"/>
              </a:lnSpc>
              <a:buFont typeface="Arial" panose="020B0604020202020204" pitchFamily="34" charset="0"/>
              <a:buChar cha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学校を訪問して内定者に挨拶をする</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ct val="160000"/>
              </a:lnSpc>
              <a:buFont typeface="Arial" panose="020B0604020202020204" pitchFamily="34" charset="0"/>
              <a:buChar cha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内定者に</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社内報を配布する</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lnSpc>
                <a:spcPct val="160000"/>
              </a:lnSpc>
              <a:buFont typeface="Arial" panose="020B0604020202020204" pitchFamily="34" charset="0"/>
              <a:buChar cha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sym typeface="+mn-ea"/>
              </a:rPr>
              <a:t>制服の採寸会を開催する</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sym typeface="+mn-ea"/>
            </a:endParaRPr>
          </a:p>
          <a:p>
            <a:pPr indent="0">
              <a:lnSpc>
                <a:spcPct val="160000"/>
              </a:lnSpc>
              <a:buFont typeface="Arial" panose="020B0604020202020204" pitchFamily="34" charset="0"/>
              <a:buNone/>
            </a:pP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sym typeface="+mn-ea"/>
            </a:endParaRPr>
          </a:p>
          <a:p>
            <a:pPr indent="0">
              <a:lnSpc>
                <a:spcPct val="160000"/>
              </a:lnSpc>
              <a:buFont typeface="Arial" panose="020B0604020202020204" pitchFamily="34" charset="0"/>
              <a:buNone/>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etc...</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25"/>
          <p:cNvSpPr>
            <a:spLocks noChangeArrowheads="1"/>
          </p:cNvSpPr>
          <p:nvPr/>
        </p:nvSpPr>
        <p:spPr bwMode="auto">
          <a:xfrm>
            <a:off x="463550" y="2534920"/>
            <a:ext cx="8896985" cy="368300"/>
          </a:xfrm>
          <a:prstGeom prst="rect">
            <a:avLst/>
          </a:prstGeom>
          <a:noFill/>
          <a:ln w="9525">
            <a:noFill/>
            <a:miter lim="800000"/>
          </a:ln>
        </p:spPr>
        <p:txBody>
          <a:bodyPr wrap="square">
            <a:spAutoFit/>
          </a:bodyPr>
          <a:p>
            <a:pPr algn="l"/>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フォローの一例（実施は必ず学校の先生に確認をしてから</a:t>
            </a: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行いましょう）</a:t>
            </a:r>
            <a:endParaRPr lang="ja-JP" altLang="en-US" b="1" u="sng"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Picture 3" descr="C:\Users\F2367\Desktop\245883.jpg"/>
          <p:cNvPicPr>
            <a:picLocks noChangeAspect="1" noChangeArrowheads="1"/>
          </p:cNvPicPr>
          <p:nvPr/>
        </p:nvPicPr>
        <p:blipFill>
          <a:blip r:embed="rId2" cstate="print"/>
          <a:srcRect/>
          <a:stretch>
            <a:fillRect/>
          </a:stretch>
        </p:blipFill>
        <p:spPr bwMode="auto">
          <a:xfrm>
            <a:off x="4810113" y="3299606"/>
            <a:ext cx="2412375" cy="1809139"/>
          </a:xfrm>
          <a:prstGeom prst="rect">
            <a:avLst/>
          </a:prstGeom>
          <a:noFill/>
        </p:spPr>
      </p:pic>
      <p:pic>
        <p:nvPicPr>
          <p:cNvPr id="15" name="Picture 4" descr="C:\Users\F2367\Desktop\学校の先生.png"/>
          <p:cNvPicPr>
            <a:picLocks noChangeAspect="1" noChangeArrowheads="1"/>
          </p:cNvPicPr>
          <p:nvPr/>
        </p:nvPicPr>
        <p:blipFill>
          <a:blip r:embed="rId3" cstate="print"/>
          <a:srcRect/>
          <a:stretch>
            <a:fillRect/>
          </a:stretch>
        </p:blipFill>
        <p:spPr bwMode="auto">
          <a:xfrm>
            <a:off x="7293848" y="3299606"/>
            <a:ext cx="2370403" cy="177780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お問い合わせ</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13" name="テキスト ボックス 12"/>
          <p:cNvSpPr txBox="1"/>
          <p:nvPr/>
        </p:nvSpPr>
        <p:spPr>
          <a:xfrm>
            <a:off x="943199" y="788400"/>
            <a:ext cx="8192411" cy="1569660"/>
          </a:xfrm>
          <a:prstGeom prst="rect">
            <a:avLst/>
          </a:prstGeom>
          <a:noFill/>
        </p:spPr>
        <p:txBody>
          <a:bodyPr wrap="square" rtlCol="0">
            <a:spAutoFit/>
          </a:bodyPr>
          <a:lstStyle/>
          <a:p>
            <a:pPr lvl="0">
              <a:defRPr/>
            </a:pPr>
            <a:r>
              <a:rPr lang="ja-JP" altLang="en-US" sz="2400" b="1" dirty="0">
                <a:ln w="57150">
                  <a:solidFill>
                    <a:srgbClr val="009FE8"/>
                  </a:solidFill>
                </a:ln>
                <a:solidFill>
                  <a:srgbClr val="009FE8"/>
                </a:solidFill>
                <a:latin typeface="Meiryo UI" panose="020B0604030504040204" pitchFamily="50" charset="-128"/>
                <a:ea typeface="Meiryo UI" panose="020B0604030504040204" pitchFamily="50" charset="-128"/>
              </a:rPr>
              <a:t>・高卒採用で有効な施策が打てていない</a:t>
            </a:r>
            <a:endParaRPr lang="ja-JP" altLang="en-US" sz="2400" b="1" dirty="0">
              <a:ln w="57150">
                <a:solidFill>
                  <a:srgbClr val="009FE8"/>
                </a:solidFill>
              </a:ln>
              <a:solidFill>
                <a:srgbClr val="009FE8"/>
              </a:solidFill>
              <a:latin typeface="Meiryo UI" panose="020B0604030504040204" pitchFamily="50" charset="-128"/>
              <a:ea typeface="Meiryo UI" panose="020B0604030504040204" pitchFamily="50" charset="-128"/>
            </a:endParaRPr>
          </a:p>
          <a:p>
            <a:pPr lvl="0">
              <a:defRPr/>
            </a:pPr>
            <a:r>
              <a:rPr lang="ja-JP" altLang="en-US" sz="2400" b="1" dirty="0">
                <a:ln w="57150">
                  <a:solidFill>
                    <a:srgbClr val="009FE8"/>
                  </a:solidFill>
                </a:ln>
                <a:solidFill>
                  <a:srgbClr val="009FE8"/>
                </a:solidFill>
                <a:latin typeface="Meiryo UI" panose="020B0604030504040204" pitchFamily="50" charset="-128"/>
                <a:ea typeface="Meiryo UI" panose="020B0604030504040204" pitchFamily="50" charset="-128"/>
              </a:rPr>
              <a:t>・高卒採用に取り組もうと考えている</a:t>
            </a:r>
            <a:endParaRPr lang="ja-JP" altLang="en-US" sz="2400" b="1" dirty="0">
              <a:ln w="57150">
                <a:solidFill>
                  <a:srgbClr val="009FE8"/>
                </a:solidFill>
              </a:ln>
              <a:solidFill>
                <a:srgbClr val="009FE8"/>
              </a:solidFill>
              <a:latin typeface="Meiryo UI" panose="020B0604030504040204" pitchFamily="50" charset="-128"/>
              <a:ea typeface="Meiryo UI" panose="020B0604030504040204" pitchFamily="50" charset="-128"/>
            </a:endParaRPr>
          </a:p>
          <a:p>
            <a:pPr lvl="0">
              <a:defRPr/>
            </a:pPr>
            <a:r>
              <a:rPr lang="ja-JP" altLang="en-US" sz="2400" b="1" dirty="0">
                <a:ln w="57150">
                  <a:solidFill>
                    <a:srgbClr val="009FE8"/>
                  </a:solidFill>
                </a:ln>
                <a:solidFill>
                  <a:srgbClr val="009FE8"/>
                </a:solidFill>
                <a:latin typeface="Meiryo UI" panose="020B0604030504040204" pitchFamily="50" charset="-128"/>
                <a:ea typeface="Meiryo UI" panose="020B0604030504040204" pitchFamily="50" charset="-128"/>
              </a:rPr>
              <a:t>・高卒採用を強化するために必要なツールを教えて欲しい</a:t>
            </a:r>
            <a:endParaRPr lang="ja-JP" altLang="en-US" sz="2400" b="1" dirty="0">
              <a:ln w="57150">
                <a:solidFill>
                  <a:srgbClr val="009FE8"/>
                </a:solidFill>
              </a:ln>
              <a:solidFill>
                <a:srgbClr val="009FE8"/>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400" b="1" i="0" u="none" strike="noStrike" kern="1200" cap="none" spc="0" normalizeH="0" baseline="0" noProof="0" dirty="0" smtClean="0">
                <a:solidFill>
                  <a:srgbClr val="009FE8"/>
                </a:solidFill>
                <a:effectLst/>
                <a:uLnTx/>
                <a:uFillTx/>
                <a:latin typeface="Meiryo UI" panose="020B0604030504040204" pitchFamily="50" charset="-128"/>
                <a:ea typeface="Meiryo UI" panose="020B0604030504040204" pitchFamily="50" charset="-128"/>
                <a:cs typeface="+mn-cs"/>
              </a:rPr>
              <a:t>などのご要望がございましたら、お気軽にお問い合わせください。</a:t>
            </a:r>
            <a:endParaRPr kumimoji="1" lang="ja-JP" altLang="en-US" sz="2400" b="1" i="0" u="none" strike="noStrike" kern="1200" cap="none" spc="0" normalizeH="0" baseline="0" noProof="0" dirty="0">
              <a:solidFill>
                <a:srgbClr val="009FE8"/>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p:cNvSpPr/>
          <p:nvPr/>
        </p:nvSpPr>
        <p:spPr>
          <a:xfrm>
            <a:off x="943199" y="783038"/>
            <a:ext cx="7761224" cy="1200329"/>
          </a:xfrm>
          <a:prstGeom prst="rect">
            <a:avLst/>
          </a:prstGeom>
          <a:ln>
            <a:noFill/>
          </a:ln>
        </p:spPr>
        <p:txBody>
          <a:bodyPr wrap="square">
            <a:spAutoFit/>
          </a:bodyPr>
          <a:lstStyle/>
          <a:p>
            <a:r>
              <a:rPr lang="ja-JP" altLang="en-US" sz="2400" b="1" dirty="0" smtClean="0">
                <a:solidFill>
                  <a:schemeClr val="bg1"/>
                </a:solidFill>
                <a:latin typeface="Meiryo UI" panose="020B0604030504040204" pitchFamily="50" charset="-128"/>
                <a:ea typeface="Meiryo UI" panose="020B0604030504040204" pitchFamily="50" charset="-128"/>
              </a:rPr>
              <a:t>・高卒採用</a:t>
            </a:r>
            <a:r>
              <a:rPr lang="ja-JP" altLang="en-US" sz="2400" b="1" dirty="0">
                <a:solidFill>
                  <a:schemeClr val="bg1"/>
                </a:solidFill>
                <a:latin typeface="Meiryo UI" panose="020B0604030504040204" pitchFamily="50" charset="-128"/>
                <a:ea typeface="Meiryo UI" panose="020B0604030504040204" pitchFamily="50" charset="-128"/>
              </a:rPr>
              <a:t>で有効な施策が打てて</a:t>
            </a:r>
            <a:r>
              <a:rPr lang="ja-JP" altLang="en-US" sz="2400" b="1" dirty="0" smtClean="0">
                <a:solidFill>
                  <a:schemeClr val="bg1"/>
                </a:solidFill>
                <a:latin typeface="Meiryo UI" panose="020B0604030504040204" pitchFamily="50" charset="-128"/>
                <a:ea typeface="Meiryo UI" panose="020B0604030504040204" pitchFamily="50" charset="-128"/>
              </a:rPr>
              <a:t>いな</a:t>
            </a:r>
            <a:r>
              <a:rPr lang="ja-JP" altLang="en-US" sz="2400" b="1" dirty="0">
                <a:solidFill>
                  <a:schemeClr val="bg1"/>
                </a:solidFill>
                <a:latin typeface="Meiryo UI" panose="020B0604030504040204" pitchFamily="50" charset="-128"/>
                <a:ea typeface="Meiryo UI" panose="020B0604030504040204" pitchFamily="50" charset="-128"/>
              </a:rPr>
              <a:t>い</a:t>
            </a:r>
            <a:endParaRPr lang="en-US" altLang="ja-JP" sz="2400" b="1" dirty="0" smtClean="0">
              <a:solidFill>
                <a:schemeClr val="bg1"/>
              </a:solidFill>
              <a:latin typeface="Meiryo UI" panose="020B0604030504040204" pitchFamily="50" charset="-128"/>
              <a:ea typeface="Meiryo UI" panose="020B0604030504040204" pitchFamily="50" charset="-128"/>
            </a:endParaRPr>
          </a:p>
          <a:p>
            <a:r>
              <a:rPr lang="ja-JP" altLang="en-US" sz="2400" b="1" dirty="0" smtClean="0">
                <a:solidFill>
                  <a:schemeClr val="bg1"/>
                </a:solidFill>
                <a:latin typeface="Meiryo UI" panose="020B0604030504040204" pitchFamily="50" charset="-128"/>
                <a:ea typeface="Meiryo UI" panose="020B0604030504040204" pitchFamily="50" charset="-128"/>
              </a:rPr>
              <a:t>・高卒採用に取り組もうと考えている</a:t>
            </a:r>
            <a:endParaRPr lang="en-US" altLang="ja-JP" sz="2400" b="1" dirty="0" smtClean="0">
              <a:solidFill>
                <a:schemeClr val="bg1"/>
              </a:solidFill>
              <a:latin typeface="Meiryo UI" panose="020B0604030504040204" pitchFamily="50" charset="-128"/>
              <a:ea typeface="Meiryo UI" panose="020B0604030504040204" pitchFamily="50" charset="-128"/>
            </a:endParaRPr>
          </a:p>
          <a:p>
            <a:r>
              <a:rPr lang="ja-JP" altLang="en-US" sz="2400" b="1" dirty="0" smtClean="0">
                <a:solidFill>
                  <a:schemeClr val="bg1"/>
                </a:solidFill>
                <a:latin typeface="Meiryo UI" panose="020B0604030504040204" pitchFamily="50" charset="-128"/>
                <a:ea typeface="Meiryo UI" panose="020B0604030504040204" pitchFamily="50" charset="-128"/>
              </a:rPr>
              <a:t>・高卒採用を強化するために必要なツールを教えて欲しい</a:t>
            </a:r>
            <a:endParaRPr lang="en-US" altLang="ja-JP" sz="2400" b="1" dirty="0">
              <a:solidFill>
                <a:schemeClr val="bg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837312" y="2666033"/>
            <a:ext cx="6180939" cy="1200329"/>
          </a:xfrm>
          <a:prstGeom prst="rect">
            <a:avLst/>
          </a:prstGeom>
          <a:ln>
            <a:solidFill>
              <a:sysClr val="window" lastClr="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altLang="ja-JP" sz="2400" b="1"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ja-JP" altLang="en-US" sz="2400" b="1" i="0" u="none" strike="noStrike" kern="0" cap="none" spc="0" normalizeH="0" baseline="0" noProof="0" dirty="0" smtClean="0">
                <a:ln>
                  <a:noFill/>
                </a:ln>
                <a:solidFill>
                  <a:prstClr val="white"/>
                </a:solidFill>
                <a:effectLst/>
                <a:uLnTx/>
                <a:uFillTx/>
              </a:rPr>
              <a:t>・</a:t>
            </a:r>
            <a:r>
              <a:rPr kumimoji="0" lang="ja-JP" altLang="en-US" sz="2400" b="1" i="0" u="none" strike="noStrike" kern="0" cap="none" spc="0" normalizeH="0" baseline="0" noProof="0" dirty="0">
                <a:ln>
                  <a:noFill/>
                </a:ln>
                <a:solidFill>
                  <a:prstClr val="white"/>
                </a:solidFill>
                <a:effectLst/>
                <a:uLnTx/>
                <a:uFillTx/>
              </a:rPr>
              <a:t>採用計画を立てるためのシート</a:t>
            </a:r>
            <a:r>
              <a:rPr kumimoji="0" lang="ja-JP" altLang="en-US" sz="2400" b="1" i="0" u="none" strike="noStrike" kern="0" cap="none" spc="0" normalizeH="0" baseline="0" noProof="0" dirty="0" smtClean="0">
                <a:ln>
                  <a:noFill/>
                </a:ln>
                <a:solidFill>
                  <a:prstClr val="white"/>
                </a:solidFill>
                <a:effectLst/>
                <a:uLnTx/>
                <a:uFillTx/>
              </a:rPr>
              <a:t>が</a:t>
            </a:r>
            <a:r>
              <a:rPr kumimoji="0" lang="ja-JP" altLang="en-US" sz="2400" b="1" i="0" u="none" strike="noStrike" kern="0" cap="none" spc="0" normalizeH="0" baseline="0" noProof="0" dirty="0">
                <a:ln>
                  <a:noFill/>
                </a:ln>
                <a:solidFill>
                  <a:prstClr val="white"/>
                </a:solidFill>
                <a:effectLst/>
                <a:uLnTx/>
                <a:uFillTx/>
              </a:rPr>
              <a:t>ほ</a:t>
            </a:r>
            <a:r>
              <a:rPr kumimoji="0" lang="ja-JP" altLang="en-US" sz="2400" b="1" i="0" u="none" strike="noStrike" kern="0" cap="none" spc="0" normalizeH="0" baseline="0" noProof="0" dirty="0" smtClean="0">
                <a:ln>
                  <a:noFill/>
                </a:ln>
                <a:solidFill>
                  <a:prstClr val="white"/>
                </a:solidFill>
                <a:effectLst/>
                <a:uLnTx/>
                <a:uFillTx/>
              </a:rPr>
              <a:t>しい</a:t>
            </a:r>
            <a:endParaRPr kumimoji="0" lang="en-US" altLang="ja-JP" sz="2400" b="1"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ja-JP" altLang="en-US" sz="2400" b="1" i="0" u="none" strike="noStrike" kern="0" cap="none" spc="0" normalizeH="0" baseline="0" noProof="0" dirty="0" smtClean="0">
                <a:ln>
                  <a:noFill/>
                </a:ln>
                <a:solidFill>
                  <a:prstClr val="white"/>
                </a:solidFill>
                <a:effectLst/>
                <a:uLnTx/>
                <a:uFillTx/>
              </a:rPr>
              <a:t>・今自社に必要なツールを教えてほしい</a:t>
            </a:r>
            <a:endParaRPr kumimoji="0" lang="en-US" altLang="ja-JP" sz="2400" b="1" i="0" u="none" strike="noStrike" kern="0" cap="none" spc="0" normalizeH="0" baseline="0" noProof="0" dirty="0">
              <a:ln>
                <a:noFill/>
              </a:ln>
              <a:solidFill>
                <a:prstClr val="white"/>
              </a:solidFill>
              <a:effectLst/>
              <a:uLnTx/>
              <a:uFillTx/>
            </a:endParaRPr>
          </a:p>
        </p:txBody>
      </p:sp>
      <p:sp>
        <p:nvSpPr>
          <p:cNvPr id="16" name="正方形/長方形 15"/>
          <p:cNvSpPr/>
          <p:nvPr/>
        </p:nvSpPr>
        <p:spPr>
          <a:xfrm>
            <a:off x="362392" y="2488292"/>
            <a:ext cx="4575495" cy="1931565"/>
          </a:xfrm>
          <a:prstGeom prst="rect">
            <a:avLst/>
          </a:prstGeom>
          <a:solidFill>
            <a:srgbClr val="4BACC6"/>
          </a:solidFill>
          <a:ln w="25400" cap="flat" cmpd="sng" algn="ctr">
            <a:noFill/>
            <a:prstDash val="solid"/>
          </a:ln>
          <a:effectLst/>
          <a:scene3d>
            <a:camera prst="obliqueBottomRigh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7" name="正方形/長方形 16"/>
          <p:cNvSpPr/>
          <p:nvPr/>
        </p:nvSpPr>
        <p:spPr>
          <a:xfrm>
            <a:off x="362392" y="4509120"/>
            <a:ext cx="4575495" cy="1931565"/>
          </a:xfrm>
          <a:prstGeom prst="rect">
            <a:avLst/>
          </a:prstGeom>
          <a:solidFill>
            <a:srgbClr val="4BACC6"/>
          </a:solidFill>
          <a:ln w="25400" cap="flat" cmpd="sng" algn="ctr">
            <a:noFill/>
            <a:prstDash val="solid"/>
          </a:ln>
          <a:effectLst/>
          <a:scene3d>
            <a:camera prst="obliqueBottomRigh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楕円 17"/>
          <p:cNvSpPr/>
          <p:nvPr/>
        </p:nvSpPr>
        <p:spPr>
          <a:xfrm>
            <a:off x="572117" y="2857623"/>
            <a:ext cx="1166070" cy="116607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9" name="楕円 18"/>
          <p:cNvSpPr/>
          <p:nvPr/>
        </p:nvSpPr>
        <p:spPr>
          <a:xfrm>
            <a:off x="610217" y="2895723"/>
            <a:ext cx="1089870" cy="1089870"/>
          </a:xfrm>
          <a:prstGeom prst="ellips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20" name="図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1086359">
            <a:off x="644444" y="2891654"/>
            <a:ext cx="1115736" cy="1115736"/>
          </a:xfrm>
          <a:prstGeom prst="rect">
            <a:avLst/>
          </a:prstGeom>
        </p:spPr>
      </p:pic>
      <p:sp>
        <p:nvSpPr>
          <p:cNvPr id="21" name="楕円 20"/>
          <p:cNvSpPr/>
          <p:nvPr/>
        </p:nvSpPr>
        <p:spPr>
          <a:xfrm>
            <a:off x="572117" y="4925084"/>
            <a:ext cx="1166070" cy="116607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2" name="楕円 21"/>
          <p:cNvSpPr/>
          <p:nvPr/>
        </p:nvSpPr>
        <p:spPr>
          <a:xfrm>
            <a:off x="610217" y="4963184"/>
            <a:ext cx="1089870" cy="1089870"/>
          </a:xfrm>
          <a:prstGeom prst="ellips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67" y="4980378"/>
            <a:ext cx="1095670" cy="1095670"/>
          </a:xfrm>
          <a:prstGeom prst="rect">
            <a:avLst/>
          </a:prstGeom>
        </p:spPr>
      </p:pic>
      <p:sp>
        <p:nvSpPr>
          <p:cNvPr id="24" name="正方形/長方形 23"/>
          <p:cNvSpPr/>
          <p:nvPr/>
        </p:nvSpPr>
        <p:spPr>
          <a:xfrm>
            <a:off x="1776287" y="3037695"/>
            <a:ext cx="3095719"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ja-JP" sz="4000" b="1" i="0" u="none" strike="noStrike" kern="0" cap="none" spc="0" normalizeH="0" baseline="0" noProof="0" dirty="0" smtClean="0">
                <a:ln>
                  <a:noFill/>
                </a:ln>
                <a:solidFill>
                  <a:prstClr val="white"/>
                </a:solidFill>
                <a:effectLst/>
                <a:uLnTx/>
                <a:uFillTx/>
              </a:rPr>
              <a:t>024-534-7135</a:t>
            </a:r>
            <a:endParaRPr kumimoji="0" lang="ja-JP" altLang="en-US" sz="4000" b="1" i="0" u="none" strike="noStrike" kern="0" cap="none" spc="0" normalizeH="0" baseline="0" noProof="0" dirty="0">
              <a:ln>
                <a:noFill/>
              </a:ln>
              <a:solidFill>
                <a:prstClr val="white"/>
              </a:solidFill>
              <a:effectLst/>
              <a:uLnTx/>
              <a:uFillTx/>
            </a:endParaRPr>
          </a:p>
        </p:txBody>
      </p:sp>
      <p:sp>
        <p:nvSpPr>
          <p:cNvPr id="25" name="正方形/長方形 24"/>
          <p:cNvSpPr/>
          <p:nvPr/>
        </p:nvSpPr>
        <p:spPr>
          <a:xfrm>
            <a:off x="1396129" y="3819977"/>
            <a:ext cx="344036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ja-JP" altLang="en-US" sz="1800" b="1" i="0" u="none" strike="noStrike" kern="0" cap="none" spc="0" normalizeH="0" baseline="0" noProof="0" dirty="0" smtClean="0">
                <a:ln>
                  <a:noFill/>
                </a:ln>
                <a:solidFill>
                  <a:prstClr val="white"/>
                </a:solidFill>
                <a:effectLst/>
                <a:uLnTx/>
                <a:uFillTx/>
              </a:rPr>
              <a:t>（</a:t>
            </a:r>
            <a:r>
              <a:rPr kumimoji="0" lang="ja-JP" altLang="en-US" sz="1800" b="1" i="0" u="none" strike="noStrike" kern="0" cap="none" spc="0" normalizeH="0" baseline="0" noProof="0" dirty="0">
                <a:ln>
                  <a:noFill/>
                </a:ln>
                <a:solidFill>
                  <a:prstClr val="white"/>
                </a:solidFill>
                <a:effectLst/>
                <a:uLnTx/>
                <a:uFillTx/>
              </a:rPr>
              <a:t>営業</a:t>
            </a:r>
            <a:r>
              <a:rPr kumimoji="0" lang="ja-JP" altLang="en-US" sz="1800" b="1" i="0" u="none" strike="noStrike" kern="0" cap="none" spc="0" normalizeH="0" baseline="0" noProof="0" dirty="0" smtClean="0">
                <a:ln>
                  <a:noFill/>
                </a:ln>
                <a:solidFill>
                  <a:prstClr val="white"/>
                </a:solidFill>
                <a:effectLst/>
                <a:uLnTx/>
                <a:uFillTx/>
              </a:rPr>
              <a:t>時間　平日</a:t>
            </a:r>
            <a:r>
              <a:rPr kumimoji="0" lang="en-US" altLang="ja-JP" b="1" kern="0" noProof="0" dirty="0" smtClean="0">
                <a:solidFill>
                  <a:prstClr val="white"/>
                </a:solidFill>
              </a:rPr>
              <a:t>8</a:t>
            </a:r>
            <a:r>
              <a:rPr kumimoji="0" lang="en-US" altLang="ja-JP" sz="1800" b="1" i="0" u="none" strike="noStrike" kern="0" cap="none" spc="0" normalizeH="0" baseline="0" noProof="0" dirty="0" smtClean="0">
                <a:ln>
                  <a:noFill/>
                </a:ln>
                <a:solidFill>
                  <a:prstClr val="white"/>
                </a:solidFill>
                <a:effectLst/>
                <a:uLnTx/>
                <a:uFillTx/>
              </a:rPr>
              <a:t>:30</a:t>
            </a:r>
            <a:r>
              <a:rPr kumimoji="0" lang="ja-JP" altLang="en-US" sz="1800" b="1" i="0" u="none" strike="noStrike" kern="0" cap="none" spc="0" normalizeH="0" baseline="0" noProof="0" dirty="0" smtClean="0">
                <a:ln>
                  <a:noFill/>
                </a:ln>
                <a:solidFill>
                  <a:prstClr val="white"/>
                </a:solidFill>
                <a:effectLst/>
                <a:uLnTx/>
                <a:uFillTx/>
              </a:rPr>
              <a:t>～</a:t>
            </a:r>
            <a:r>
              <a:rPr kumimoji="0" lang="en-US" altLang="ja-JP" b="1" kern="0" dirty="0" smtClean="0">
                <a:solidFill>
                  <a:prstClr val="white"/>
                </a:solidFill>
              </a:rPr>
              <a:t>17</a:t>
            </a:r>
            <a:r>
              <a:rPr kumimoji="0" lang="en-US" altLang="ja-JP" sz="1800" b="1" i="0" u="none" strike="noStrike" kern="0" cap="none" spc="0" normalizeH="0" baseline="0" noProof="0" dirty="0" smtClean="0">
                <a:ln>
                  <a:noFill/>
                </a:ln>
                <a:solidFill>
                  <a:prstClr val="white"/>
                </a:solidFill>
                <a:effectLst/>
                <a:uLnTx/>
                <a:uFillTx/>
              </a:rPr>
              <a:t>:00</a:t>
            </a:r>
            <a:r>
              <a:rPr kumimoji="0" lang="ja-JP" altLang="en-US" sz="1800" b="1" i="0" u="none" strike="noStrike" kern="0" cap="none" spc="0" normalizeH="0" baseline="0" noProof="0" dirty="0" smtClean="0">
                <a:ln>
                  <a:noFill/>
                </a:ln>
                <a:solidFill>
                  <a:prstClr val="white"/>
                </a:solidFill>
                <a:effectLst/>
                <a:uLnTx/>
                <a:uFillTx/>
              </a:rPr>
              <a:t>）</a:t>
            </a:r>
            <a:endParaRPr kumimoji="0" lang="ja-JP" altLang="en-US" sz="1800" b="1" i="0" u="none" strike="noStrike" kern="0" cap="none" spc="0" normalizeH="0" baseline="0" noProof="0" dirty="0">
              <a:ln>
                <a:noFill/>
              </a:ln>
              <a:solidFill>
                <a:prstClr val="white"/>
              </a:solidFill>
              <a:effectLst/>
              <a:uLnTx/>
              <a:uFillTx/>
            </a:endParaRPr>
          </a:p>
        </p:txBody>
      </p:sp>
      <p:sp>
        <p:nvSpPr>
          <p:cNvPr id="26" name="正方形/長方形 25"/>
          <p:cNvSpPr/>
          <p:nvPr/>
        </p:nvSpPr>
        <p:spPr>
          <a:xfrm>
            <a:off x="1763463" y="5151663"/>
            <a:ext cx="3108543" cy="646331"/>
          </a:xfrm>
          <a:prstGeom prst="rect">
            <a:avLst/>
          </a:prstGeom>
        </p:spPr>
        <p:txBody>
          <a:bodyPr wrap="none">
            <a:spAutoFit/>
          </a:bodyPr>
          <a:lstStyle/>
          <a:p>
            <a:pPr lvl="0">
              <a:defRPr/>
            </a:pPr>
            <a:r>
              <a:rPr kumimoji="0" lang="en-US" altLang="ja-JP" sz="3600" b="1" kern="0" dirty="0">
                <a:solidFill>
                  <a:prstClr val="white"/>
                </a:solidFill>
              </a:rPr>
              <a:t>course</a:t>
            </a:r>
            <a:r>
              <a:rPr kumimoji="0" lang="en-US" altLang="ja-JP" sz="3600" b="1" kern="0" dirty="0" smtClean="0">
                <a:solidFill>
                  <a:prstClr val="white"/>
                </a:solidFill>
              </a:rPr>
              <a:t>@kpri.jp</a:t>
            </a:r>
            <a:endParaRPr kumimoji="0" lang="ja-JP" altLang="en-US" sz="3600" b="1" i="0" u="none" strike="noStrike" kern="0" cap="none" spc="0" normalizeH="0" baseline="0" noProof="0" dirty="0">
              <a:ln>
                <a:noFill/>
              </a:ln>
              <a:solidFill>
                <a:prstClr val="white"/>
              </a:solidFill>
              <a:effectLst/>
              <a:uLnTx/>
              <a:uFillTx/>
            </a:endParaRPr>
          </a:p>
        </p:txBody>
      </p:sp>
      <p:graphicFrame>
        <p:nvGraphicFramePr>
          <p:cNvPr id="27" name="表 26"/>
          <p:cNvGraphicFramePr>
            <a:graphicFrameLocks noGrp="1"/>
          </p:cNvGraphicFramePr>
          <p:nvPr/>
        </p:nvGraphicFramePr>
        <p:xfrm>
          <a:off x="5113993" y="2920886"/>
          <a:ext cx="4033375" cy="2514140"/>
        </p:xfrm>
        <a:graphic>
          <a:graphicData uri="http://schemas.openxmlformats.org/drawingml/2006/table">
            <a:tbl>
              <a:tblPr bandRow="1"/>
              <a:tblGrid>
                <a:gridCol w="1152022"/>
                <a:gridCol w="2881353"/>
              </a:tblGrid>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smtClean="0"/>
                        <a:t>会社名</a:t>
                      </a:r>
                      <a:endParaRPr kumimoji="1" lang="ja-JP" altLang="en-US" sz="1100" b="1" dirty="0">
                        <a:solidFill>
                          <a:srgbClr val="767171"/>
                        </a:solidFill>
                      </a:endParaRPr>
                    </a:p>
                  </a:txBody>
                  <a:tcPr anchor="ctr">
                    <a:lnL>
                      <a:noFill/>
                    </a:lnL>
                    <a:lnR>
                      <a:noFill/>
                    </a:lnR>
                    <a:lnT w="12700" cmpd="sng">
                      <a:solidFill>
                        <a:srgbClr val="4BACC6"/>
                      </a:solidFill>
                    </a:lnT>
                    <a:lnB>
                      <a:noFill/>
                    </a:lnB>
                    <a:lnTlToBr w="12700" cmpd="sng">
                      <a:noFill/>
                      <a:prstDash val="solid"/>
                    </a:lnTlToBr>
                    <a:lnBlToTr w="12700" cmpd="sng">
                      <a:noFill/>
                      <a:prstDash val="solid"/>
                    </a:lnBlToTr>
                    <a:solidFill>
                      <a:srgbClr val="4BACC6">
                        <a:alpha val="20000"/>
                      </a:srgbClr>
                    </a:solidFill>
                  </a:tcP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r>
                        <a:rPr kumimoji="1" lang="ja-JP" altLang="en-US" sz="1100" dirty="0" smtClean="0"/>
                        <a:t>株式会社クサカ印刷所</a:t>
                      </a:r>
                      <a:endParaRPr kumimoji="1" lang="ja-JP" altLang="en-US" sz="1100" b="1" dirty="0">
                        <a:solidFill>
                          <a:srgbClr val="767171"/>
                        </a:solidFill>
                      </a:endParaRPr>
                    </a:p>
                  </a:txBody>
                  <a:tcPr anchor="ctr">
                    <a:lnL>
                      <a:noFill/>
                    </a:lnL>
                    <a:lnR>
                      <a:noFill/>
                    </a:lnR>
                    <a:lnT w="12700" cmpd="sng">
                      <a:solidFill>
                        <a:srgbClr val="4BACC6"/>
                      </a:solidFill>
                    </a:lnT>
                    <a:lnB>
                      <a:noFill/>
                    </a:lnB>
                    <a:lnTlToBr w="12700" cmpd="sng">
                      <a:noFill/>
                      <a:prstDash val="solid"/>
                    </a:lnTlToBr>
                    <a:lnBlToTr w="12700" cmpd="sng">
                      <a:noFill/>
                      <a:prstDash val="solid"/>
                    </a:lnBlToTr>
                    <a:solidFill>
                      <a:srgbClr val="4BACC6">
                        <a:alpha val="20000"/>
                      </a:srgbClr>
                    </a:solidFill>
                  </a:tcPr>
                </a:tc>
              </a:tr>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smtClean="0"/>
                        <a:t>所在地</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r>
                        <a:rPr kumimoji="1" lang="zh-TW" altLang="en-US" sz="1100" dirty="0" smtClean="0"/>
                        <a:t>福島県福島市東浜町</a:t>
                      </a:r>
                      <a:r>
                        <a:rPr kumimoji="1" lang="en-US" altLang="zh-TW" sz="1100" dirty="0" smtClean="0"/>
                        <a:t>7-35</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noFill/>
                  </a:tcPr>
                </a:tc>
              </a:tr>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smtClean="0"/>
                        <a:t>資本金</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solidFill>
                      <a:srgbClr val="4BACC6">
                        <a:alpha val="20000"/>
                      </a:srgbClr>
                    </a:solidFill>
                  </a:tcP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r>
                        <a:rPr kumimoji="1" lang="en-US" altLang="ja-JP" sz="1100" dirty="0" smtClean="0"/>
                        <a:t>2,000</a:t>
                      </a:r>
                      <a:r>
                        <a:rPr kumimoji="1" lang="ja-JP" altLang="en-US" sz="1100" dirty="0" smtClean="0"/>
                        <a:t>万円</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solidFill>
                      <a:srgbClr val="4BACC6">
                        <a:alpha val="20000"/>
                      </a:srgbClr>
                    </a:solidFill>
                  </a:tcPr>
                </a:tc>
              </a:tr>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smtClean="0"/>
                        <a:t>代表</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r>
                        <a:rPr kumimoji="1" lang="ja-JP" altLang="en-US" sz="1100" b="0" dirty="0" smtClean="0">
                          <a:solidFill>
                            <a:schemeClr val="tx1"/>
                          </a:solidFill>
                        </a:rPr>
                        <a:t>日下直哉</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noFill/>
                  </a:tcPr>
                </a:tc>
              </a:tr>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smtClean="0"/>
                        <a:t>ホームページ</a:t>
                      </a:r>
                      <a:endParaRPr kumimoji="1" lang="ja-JP" altLang="en-US" sz="1100" b="1" dirty="0">
                        <a:solidFill>
                          <a:srgbClr val="767171"/>
                        </a:solidFill>
                      </a:endParaRPr>
                    </a:p>
                  </a:txBody>
                  <a:tcPr anchor="ctr">
                    <a:lnL>
                      <a:noFill/>
                    </a:lnL>
                    <a:lnR>
                      <a:noFill/>
                    </a:lnR>
                    <a:lnT>
                      <a:noFill/>
                    </a:lnT>
                    <a:lnB w="12700" cmpd="sng">
                      <a:solidFill>
                        <a:srgbClr val="4BACC6"/>
                      </a:solidFill>
                    </a:lnB>
                    <a:lnTlToBr w="12700" cmpd="sng">
                      <a:noFill/>
                      <a:prstDash val="solid"/>
                    </a:lnTlToBr>
                    <a:lnBlToTr w="12700" cmpd="sng">
                      <a:noFill/>
                      <a:prstDash val="solid"/>
                    </a:lnBlToTr>
                    <a:solidFill>
                      <a:srgbClr val="4BACC6">
                        <a:alpha val="20000"/>
                      </a:srgbClr>
                    </a:solidFill>
                  </a:tcP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endParaRPr kumimoji="1" lang="en-US" altLang="ja-JP" sz="1100" dirty="0" smtClean="0"/>
                    </a:p>
                    <a:p>
                      <a:r>
                        <a:rPr kumimoji="1" lang="en-US" altLang="ja-JP" sz="1100" dirty="0" smtClean="0"/>
                        <a:t>https://k-recruit.kpri.jp/kusaka/</a:t>
                      </a:r>
                      <a:endParaRPr kumimoji="1" lang="ja-JP" altLang="en-US" sz="1100" b="1" dirty="0">
                        <a:solidFill>
                          <a:srgbClr val="767171"/>
                        </a:solidFill>
                      </a:endParaRPr>
                    </a:p>
                  </a:txBody>
                  <a:tcPr anchor="ctr">
                    <a:lnL>
                      <a:noFill/>
                    </a:lnL>
                    <a:lnR>
                      <a:noFill/>
                    </a:lnR>
                    <a:lnT>
                      <a:noFill/>
                    </a:lnT>
                    <a:lnB w="12700" cmpd="sng">
                      <a:solidFill>
                        <a:srgbClr val="4BACC6"/>
                      </a:solidFill>
                    </a:lnB>
                    <a:lnTlToBr w="12700" cmpd="sng">
                      <a:noFill/>
                      <a:prstDash val="solid"/>
                    </a:lnTlToBr>
                    <a:lnBlToTr w="12700" cmpd="sng">
                      <a:noFill/>
                      <a:prstDash val="solid"/>
                    </a:lnBlToTr>
                    <a:solidFill>
                      <a:srgbClr val="4BACC6">
                        <a:alpha val="20000"/>
                      </a:srgbClr>
                    </a:solidFill>
                  </a:tcPr>
                </a:tc>
              </a:tr>
            </a:tbl>
          </a:graphicData>
        </a:graphic>
      </p:graphicFrame>
      <p:sp>
        <p:nvSpPr>
          <p:cNvPr id="28" name="対角する 2 つの角を切り取った四角形 27"/>
          <p:cNvSpPr/>
          <p:nvPr/>
        </p:nvSpPr>
        <p:spPr>
          <a:xfrm>
            <a:off x="5114475" y="2485227"/>
            <a:ext cx="1858441" cy="410496"/>
          </a:xfrm>
          <a:prstGeom prst="snip2DiagRect">
            <a:avLst/>
          </a:prstGeom>
          <a:solidFill>
            <a:srgbClr val="4BACC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9" name="角丸四角形 28"/>
          <p:cNvSpPr/>
          <p:nvPr/>
        </p:nvSpPr>
        <p:spPr>
          <a:xfrm>
            <a:off x="5211229" y="2558788"/>
            <a:ext cx="1677798" cy="243596"/>
          </a:xfrm>
          <a:prstGeom prst="round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ja-JP" altLang="en-US" sz="1400" b="1" i="0" u="none" strike="noStrike" kern="0" cap="none" spc="0" normalizeH="0" baseline="0" noProof="0" dirty="0" smtClean="0">
                <a:ln>
                  <a:noFill/>
                </a:ln>
                <a:solidFill>
                  <a:srgbClr val="4BACC6"/>
                </a:solidFill>
                <a:effectLst/>
                <a:uLnTx/>
                <a:uFillTx/>
                <a:latin typeface="メイリオ" panose="020B0604030504040204" pitchFamily="50" charset="-128"/>
                <a:ea typeface="メイリオ" panose="020B0604030504040204" pitchFamily="50" charset="-128"/>
                <a:cs typeface="+mn-cs"/>
              </a:rPr>
              <a:t>会社</a:t>
            </a:r>
            <a:r>
              <a:rPr kumimoji="0" lang="ja-JP" altLang="en-US" sz="1400" b="1" i="0" u="none" strike="noStrike" kern="0" cap="none" spc="0" normalizeH="0" baseline="0" noProof="0" dirty="0">
                <a:ln>
                  <a:noFill/>
                </a:ln>
                <a:solidFill>
                  <a:srgbClr val="4BACC6"/>
                </a:solidFill>
                <a:effectLst/>
                <a:uLnTx/>
                <a:uFillTx/>
                <a:latin typeface="メイリオ" panose="020B0604030504040204" pitchFamily="50" charset="-128"/>
                <a:ea typeface="メイリオ" panose="020B0604030504040204" pitchFamily="50" charset="-128"/>
                <a:cs typeface="+mn-cs"/>
              </a:rPr>
              <a:t>概要</a:t>
            </a:r>
            <a:endParaRPr kumimoji="0" lang="ja-JP" altLang="en-US" sz="1400" b="1" i="0" u="none" strike="noStrike" kern="0" cap="none" spc="0" normalizeH="0" baseline="0" noProof="0" dirty="0">
              <a:ln>
                <a:noFill/>
              </a:ln>
              <a:solidFill>
                <a:srgbClr val="4BACC6"/>
              </a:solidFill>
              <a:effectLst/>
              <a:uLnTx/>
              <a:uFillTx/>
              <a:latin typeface="メイリオ" panose="020B0604030504040204" pitchFamily="50" charset="-128"/>
              <a:ea typeface="メイリオ" panose="020B0604030504040204" pitchFamily="50" charset="-128"/>
              <a:cs typeface="+mn-cs"/>
            </a:endParaRPr>
          </a:p>
        </p:txBody>
      </p:sp>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1245</Words>
  <Application>WPS Presentation</Application>
  <PresentationFormat>A4 210 x 297 mm</PresentationFormat>
  <Paragraphs>163</Paragraphs>
  <Slides>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8</vt:i4>
      </vt:variant>
    </vt:vector>
  </HeadingPairs>
  <TitlesOfParts>
    <vt:vector size="20" baseType="lpstr">
      <vt:lpstr>Arial</vt:lpstr>
      <vt:lpstr>ＭＳ Ｐゴシック</vt:lpstr>
      <vt:lpstr>Wingdings</vt:lpstr>
      <vt:lpstr>Segoe UI</vt:lpstr>
      <vt:lpstr>メイリオ</vt:lpstr>
      <vt:lpstr>Meiryo UI</vt:lpstr>
      <vt:lpstr>Calibri</vt:lpstr>
      <vt:lpstr>Microsoft YaHei</vt:lpstr>
      <vt:lpstr>ＭＳ Ｐゴシック</vt:lpstr>
      <vt:lpstr>Arial Unicode MS</vt:lpstr>
      <vt:lpstr>游ゴシック</vt:lpstr>
      <vt:lpstr>Office テーマ</vt:lpstr>
      <vt:lpstr>目次</vt:lpstr>
      <vt:lpstr>目次</vt:lpstr>
      <vt:lpstr>PowerPoint 演示文稿</vt:lpstr>
      <vt:lpstr>高卒採用の基本ステップ</vt:lpstr>
      <vt:lpstr>PowerPoint 演示文稿</vt:lpstr>
      <vt:lpstr>内定から入社までの期間にすること</vt:lpstr>
      <vt:lpstr>高卒採用における内定者フォロー</vt:lpstr>
      <vt:lpstr>お問い合わせ</vt:lpstr>
    </vt:vector>
  </TitlesOfParts>
  <Company>船井総合研究所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F2367</dc:creator>
  <cp:lastModifiedBy>user</cp:lastModifiedBy>
  <cp:revision>196</cp:revision>
  <cp:lastPrinted>2020-06-01T04:05:00Z</cp:lastPrinted>
  <dcterms:created xsi:type="dcterms:W3CDTF">2018-04-03T07:53:00Z</dcterms:created>
  <dcterms:modified xsi:type="dcterms:W3CDTF">2022-12-21T02:22:13Z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1041-11.8.2.8498</vt:lpwstr>
  </property>
</Properties>
</file>