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  <p:sldMasterId id="2147483702" r:id="rId2"/>
  </p:sldMasterIdLst>
  <p:notesMasterIdLst>
    <p:notesMasterId r:id="rId26"/>
  </p:notesMasterIdLst>
  <p:sldIdLst>
    <p:sldId id="275" r:id="rId3"/>
    <p:sldId id="276" r:id="rId4"/>
    <p:sldId id="277" r:id="rId5"/>
    <p:sldId id="257" r:id="rId6"/>
    <p:sldId id="278" r:id="rId7"/>
    <p:sldId id="258" r:id="rId8"/>
    <p:sldId id="279" r:id="rId9"/>
    <p:sldId id="280" r:id="rId10"/>
    <p:sldId id="281" r:id="rId11"/>
    <p:sldId id="282" r:id="rId12"/>
    <p:sldId id="283" r:id="rId13"/>
    <p:sldId id="284" r:id="rId14"/>
    <p:sldId id="259" r:id="rId15"/>
    <p:sldId id="285" r:id="rId16"/>
    <p:sldId id="286" r:id="rId17"/>
    <p:sldId id="287" r:id="rId18"/>
    <p:sldId id="288" r:id="rId19"/>
    <p:sldId id="289" r:id="rId20"/>
    <p:sldId id="260" r:id="rId21"/>
    <p:sldId id="290" r:id="rId22"/>
    <p:sldId id="291" r:id="rId23"/>
    <p:sldId id="292" r:id="rId24"/>
    <p:sldId id="274" r:id="rId25"/>
  </p:sldIdLst>
  <p:sldSz cx="9906000" cy="6858000" type="A4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C89C"/>
    <a:srgbClr val="38E838"/>
    <a:srgbClr val="ADF9E7"/>
    <a:srgbClr val="FFFFFF"/>
    <a:srgbClr val="C9FBEF"/>
    <a:srgbClr val="3CF2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97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584" y="56"/>
      </p:cViewPr>
      <p:guideLst>
        <p:guide orient="horz" pos="2183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42B27-B50B-4FC5-96BC-8F86B14BF6A2}" type="datetimeFigureOut">
              <a:rPr kumimoji="1" lang="ja-JP" altLang="en-US" smtClean="0"/>
              <a:t>2021/12/16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98D014-9FBD-4E23-A0FD-0D883D2DB3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3545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0D822-66B0-49DC-BBBC-464BDCB1F3C3}" type="datetimeFigureOut">
              <a:rPr kumimoji="1" lang="ja-JP" altLang="en-US" smtClean="0"/>
              <a:t>2021/12/16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23991-D79D-4BA5-8F62-480493D2A6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1942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0D822-66B0-49DC-BBBC-464BDCB1F3C3}" type="datetimeFigureOut">
              <a:rPr kumimoji="1" lang="ja-JP" altLang="en-US" smtClean="0"/>
              <a:t>2021/12/16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23991-D79D-4BA5-8F62-480493D2A6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6308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0D822-66B0-49DC-BBBC-464BDCB1F3C3}" type="datetimeFigureOut">
              <a:rPr kumimoji="1" lang="ja-JP" altLang="en-US" smtClean="0"/>
              <a:t>2021/12/16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23991-D79D-4BA5-8F62-480493D2A6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7914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F211E-4616-4748-85BA-BCB0B52CFA87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2021/12/16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6F634-1144-4E34-95EF-25E8A7010EC8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2374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173B4-96F6-42F3-8DEC-CDF288E3A58C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2021/12/16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6F634-1144-4E34-95EF-25E8A7010EC8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61089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9FF228-1EF5-42CF-9AEC-354DD7AD94B5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2021/12/16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6F634-1144-4E34-95EF-25E8A7010EC8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21944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55805-BEC1-4C21-8BFB-709665669D6E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2021/12/16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6F634-1144-4E34-95EF-25E8A7010EC8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7371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1B8958-126D-4D6C-A426-434F17B311E0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2021/12/16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6F634-1144-4E34-95EF-25E8A7010EC8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43282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887" y="0"/>
            <a:ext cx="9457113" cy="649026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8B07B6-B1EA-4C43-9A36-4F14B3F03545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2021/12/16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128683" y="6629645"/>
            <a:ext cx="2228850" cy="254174"/>
          </a:xfrm>
        </p:spPr>
        <p:txBody>
          <a:bodyPr/>
          <a:lstStyle>
            <a:lvl1pPr>
              <a:defRPr sz="105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6F634-1144-4E34-95EF-25E8A7010EC8}" type="slidenum">
              <a:rPr kumimoji="1" lang="ja-JP" altLang="en-US" sz="1050" b="1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05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cxnSp>
        <p:nvCxnSpPr>
          <p:cNvPr id="7" name="直線コネクタ 6"/>
          <p:cNvCxnSpPr/>
          <p:nvPr userDrawn="1"/>
        </p:nvCxnSpPr>
        <p:spPr>
          <a:xfrm flipH="1">
            <a:off x="307571" y="0"/>
            <a:ext cx="8313" cy="872836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 userDrawn="1"/>
        </p:nvCxnSpPr>
        <p:spPr>
          <a:xfrm>
            <a:off x="0" y="640713"/>
            <a:ext cx="9906000" cy="8313"/>
          </a:xfrm>
          <a:prstGeom prst="line">
            <a:avLst/>
          </a:prstGeom>
          <a:ln w="38100">
            <a:solidFill>
              <a:srgbClr val="0EC8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楕円 14"/>
          <p:cNvSpPr/>
          <p:nvPr userDrawn="1"/>
        </p:nvSpPr>
        <p:spPr>
          <a:xfrm flipV="1">
            <a:off x="171948" y="496777"/>
            <a:ext cx="287871" cy="287871"/>
          </a:xfrm>
          <a:prstGeom prst="ellipse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sp>
        <p:nvSpPr>
          <p:cNvPr id="16" name="正方形/長方形 15"/>
          <p:cNvSpPr/>
          <p:nvPr userDrawn="1"/>
        </p:nvSpPr>
        <p:spPr>
          <a:xfrm>
            <a:off x="2618" y="6676442"/>
            <a:ext cx="8958501" cy="186210"/>
          </a:xfrm>
          <a:prstGeom prst="rect">
            <a:avLst/>
          </a:prstGeom>
          <a:solidFill>
            <a:srgbClr val="0EC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sp>
        <p:nvSpPr>
          <p:cNvPr id="17" name="正方形/長方形 16"/>
          <p:cNvSpPr/>
          <p:nvPr userDrawn="1"/>
        </p:nvSpPr>
        <p:spPr>
          <a:xfrm>
            <a:off x="9357532" y="6676442"/>
            <a:ext cx="548467" cy="181559"/>
          </a:xfrm>
          <a:prstGeom prst="rect">
            <a:avLst/>
          </a:prstGeom>
          <a:solidFill>
            <a:srgbClr val="0EC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sp>
        <p:nvSpPr>
          <p:cNvPr id="18" name="正方形/長方形 17"/>
          <p:cNvSpPr/>
          <p:nvPr userDrawn="1"/>
        </p:nvSpPr>
        <p:spPr>
          <a:xfrm>
            <a:off x="0" y="6634682"/>
            <a:ext cx="502088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Copyright   </a:t>
            </a:r>
            <a:r>
              <a:rPr kumimoji="1" lang="en-US" altLang="ja-JP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Hakuro</a:t>
            </a:r>
            <a:r>
              <a:rPr kumimoji="1" lang="en-US" altLang="ja-JP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 Printing  Incorporated All  rights reserved</a:t>
            </a:r>
            <a:endParaRPr kumimoji="1" lang="en-US" altLang="ja-JP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sp>
        <p:nvSpPr>
          <p:cNvPr id="19" name="正方形/長方形 18"/>
          <p:cNvSpPr/>
          <p:nvPr userDrawn="1"/>
        </p:nvSpPr>
        <p:spPr>
          <a:xfrm>
            <a:off x="532777" y="728565"/>
            <a:ext cx="62841" cy="372241"/>
          </a:xfrm>
          <a:prstGeom prst="rect">
            <a:avLst/>
          </a:prstGeom>
          <a:solidFill>
            <a:srgbClr val="0EC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pic>
        <p:nvPicPr>
          <p:cNvPr id="14" name="図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108" y="43983"/>
            <a:ext cx="1563763" cy="57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19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A2A738-29A5-4FDA-ABC6-359ECFB8F772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2021/12/16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6F634-1144-4E34-95EF-25E8A7010EC8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66855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4B3BED-3AC5-4E0A-AB73-37C2AD1A7D77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2021/12/16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6F634-1144-4E34-95EF-25E8A7010EC8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6474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0D822-66B0-49DC-BBBC-464BDCB1F3C3}" type="datetimeFigureOut">
              <a:rPr kumimoji="1" lang="ja-JP" altLang="en-US" smtClean="0"/>
              <a:t>2021/12/16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23991-D79D-4BA5-8F62-480493D2A6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54022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F6B9CB-4129-492F-899B-DF67B304C63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2021/12/16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6F634-1144-4E34-95EF-25E8A7010EC8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88049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1442E-7FAA-4F81-81DE-0D07A5046DF7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2021/12/16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6F634-1144-4E34-95EF-25E8A7010EC8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14331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53F30-7C59-4486-A1BC-AFD6339889EE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2021/12/16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6F634-1144-4E34-95EF-25E8A7010EC8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4413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0D822-66B0-49DC-BBBC-464BDCB1F3C3}" type="datetimeFigureOut">
              <a:rPr kumimoji="1" lang="ja-JP" altLang="en-US" smtClean="0"/>
              <a:t>2021/12/16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23991-D79D-4BA5-8F62-480493D2A6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8091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0D822-66B0-49DC-BBBC-464BDCB1F3C3}" type="datetimeFigureOut">
              <a:rPr kumimoji="1" lang="ja-JP" altLang="en-US" smtClean="0"/>
              <a:t>2021/12/16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23991-D79D-4BA5-8F62-480493D2A6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824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0D822-66B0-49DC-BBBC-464BDCB1F3C3}" type="datetimeFigureOut">
              <a:rPr kumimoji="1" lang="ja-JP" altLang="en-US" smtClean="0"/>
              <a:t>2021/12/16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23991-D79D-4BA5-8F62-480493D2A6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7852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0D822-66B0-49DC-BBBC-464BDCB1F3C3}" type="datetimeFigureOut">
              <a:rPr kumimoji="1" lang="ja-JP" altLang="en-US" smtClean="0"/>
              <a:t>2021/12/16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23991-D79D-4BA5-8F62-480493D2A6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0237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0D822-66B0-49DC-BBBC-464BDCB1F3C3}" type="datetimeFigureOut">
              <a:rPr kumimoji="1" lang="ja-JP" altLang="en-US" smtClean="0"/>
              <a:t>2021/12/16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48887" y="0"/>
            <a:ext cx="9457113" cy="649026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cxnSp>
        <p:nvCxnSpPr>
          <p:cNvPr id="12" name="直線コネクタ 11"/>
          <p:cNvCxnSpPr/>
          <p:nvPr userDrawn="1"/>
        </p:nvCxnSpPr>
        <p:spPr>
          <a:xfrm flipH="1">
            <a:off x="307571" y="0"/>
            <a:ext cx="8313" cy="872836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 userDrawn="1"/>
        </p:nvCxnSpPr>
        <p:spPr>
          <a:xfrm>
            <a:off x="0" y="640713"/>
            <a:ext cx="9906000" cy="8313"/>
          </a:xfrm>
          <a:prstGeom prst="line">
            <a:avLst/>
          </a:prstGeom>
          <a:ln w="38100">
            <a:solidFill>
              <a:srgbClr val="0EC8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楕円 13"/>
          <p:cNvSpPr/>
          <p:nvPr userDrawn="1"/>
        </p:nvSpPr>
        <p:spPr>
          <a:xfrm flipV="1">
            <a:off x="171948" y="496777"/>
            <a:ext cx="287871" cy="287871"/>
          </a:xfrm>
          <a:prstGeom prst="ellipse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532777" y="728565"/>
            <a:ext cx="62841" cy="372241"/>
          </a:xfrm>
          <a:prstGeom prst="rect">
            <a:avLst/>
          </a:prstGeom>
          <a:solidFill>
            <a:srgbClr val="0EC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 userDrawn="1"/>
        </p:nvSpPr>
        <p:spPr>
          <a:xfrm>
            <a:off x="0" y="6634682"/>
            <a:ext cx="502088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900" dirty="0" smtClean="0">
                <a:solidFill>
                  <a:prstClr val="white"/>
                </a:solidFill>
                <a:latin typeface="Meiryo UI"/>
                <a:ea typeface="Meiryo UI"/>
              </a:rPr>
              <a:t>Copyright   </a:t>
            </a:r>
            <a:r>
              <a:rPr lang="en-US" altLang="ja-JP" sz="900" dirty="0" err="1" smtClean="0">
                <a:solidFill>
                  <a:prstClr val="white"/>
                </a:solidFill>
                <a:latin typeface="Meiryo UI"/>
                <a:ea typeface="Meiryo UI"/>
              </a:rPr>
              <a:t>Hakuro</a:t>
            </a:r>
            <a:r>
              <a:rPr lang="en-US" altLang="ja-JP" sz="900" dirty="0" smtClean="0">
                <a:solidFill>
                  <a:prstClr val="white"/>
                </a:solidFill>
                <a:latin typeface="Meiryo UI"/>
                <a:ea typeface="Meiryo UI"/>
              </a:rPr>
              <a:t> Printing  Incorporated All  rights reserved</a:t>
            </a:r>
            <a:endParaRPr lang="en-US" altLang="ja-JP" sz="900" dirty="0">
              <a:solidFill>
                <a:prstClr val="white"/>
              </a:solidFill>
              <a:latin typeface="Meiryo UI"/>
              <a:ea typeface="Meiryo UI"/>
            </a:endParaRPr>
          </a:p>
        </p:txBody>
      </p:sp>
      <p:sp>
        <p:nvSpPr>
          <p:cNvPr id="19" name="正方形/長方形 18"/>
          <p:cNvSpPr/>
          <p:nvPr userDrawn="1"/>
        </p:nvSpPr>
        <p:spPr>
          <a:xfrm>
            <a:off x="2618" y="6676442"/>
            <a:ext cx="8958501" cy="186210"/>
          </a:xfrm>
          <a:prstGeom prst="rect">
            <a:avLst/>
          </a:prstGeom>
          <a:solidFill>
            <a:srgbClr val="0EC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156556" y="6654131"/>
            <a:ext cx="502088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ja-JP" sz="900" dirty="0" smtClean="0">
                <a:solidFill>
                  <a:schemeClr val="bg1"/>
                </a:solidFill>
                <a:latin typeface="+mn-ea"/>
                <a:ea typeface="+mn-ea"/>
              </a:rPr>
              <a:t>Copyright   </a:t>
            </a:r>
            <a:r>
              <a:rPr lang="en-US" altLang="ja-JP" sz="900" dirty="0" err="1" smtClean="0">
                <a:solidFill>
                  <a:schemeClr val="bg1"/>
                </a:solidFill>
                <a:latin typeface="+mn-ea"/>
                <a:ea typeface="+mn-ea"/>
              </a:rPr>
              <a:t>Kusaka</a:t>
            </a:r>
            <a:r>
              <a:rPr lang="en-US" altLang="ja-JP" sz="900" dirty="0" smtClean="0">
                <a:solidFill>
                  <a:schemeClr val="bg1"/>
                </a:solidFill>
                <a:latin typeface="+mn-ea"/>
                <a:ea typeface="+mn-ea"/>
              </a:rPr>
              <a:t> Printing  Incorporated All  rights reserved</a:t>
            </a:r>
          </a:p>
        </p:txBody>
      </p:sp>
      <p:sp>
        <p:nvSpPr>
          <p:cNvPr id="21" name="Slide Number Placeholder 4"/>
          <p:cNvSpPr txBox="1">
            <a:spLocks/>
          </p:cNvSpPr>
          <p:nvPr userDrawn="1"/>
        </p:nvSpPr>
        <p:spPr>
          <a:xfrm>
            <a:off x="7128683" y="6629645"/>
            <a:ext cx="2228850" cy="254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050" b="1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76F634-1144-4E34-95EF-25E8A7010EC8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4" name="図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108" y="43983"/>
            <a:ext cx="1563763" cy="572432"/>
          </a:xfrm>
          <a:prstGeom prst="rect">
            <a:avLst/>
          </a:prstGeom>
        </p:spPr>
      </p:pic>
      <p:sp>
        <p:nvSpPr>
          <p:cNvPr id="17" name="正方形/長方形 16"/>
          <p:cNvSpPr/>
          <p:nvPr userDrawn="1"/>
        </p:nvSpPr>
        <p:spPr>
          <a:xfrm>
            <a:off x="9357533" y="6676442"/>
            <a:ext cx="579206" cy="179900"/>
          </a:xfrm>
          <a:prstGeom prst="rect">
            <a:avLst/>
          </a:prstGeom>
          <a:solidFill>
            <a:srgbClr val="0EC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285514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0D822-66B0-49DC-BBBC-464BDCB1F3C3}" type="datetimeFigureOut">
              <a:rPr kumimoji="1" lang="ja-JP" altLang="en-US" smtClean="0"/>
              <a:t>2021/12/16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23991-D79D-4BA5-8F62-480493D2A6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1856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0D822-66B0-49DC-BBBC-464BDCB1F3C3}" type="datetimeFigureOut">
              <a:rPr kumimoji="1" lang="ja-JP" altLang="en-US" smtClean="0"/>
              <a:t>2021/12/16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23991-D79D-4BA5-8F62-480493D2A6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2907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0D822-66B0-49DC-BBBC-464BDCB1F3C3}" type="datetimeFigureOut">
              <a:rPr kumimoji="1" lang="ja-JP" altLang="en-US" smtClean="0"/>
              <a:t>2021/12/16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23991-D79D-4BA5-8F62-480493D2A6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2889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3D019-E98A-43F2-AAA4-833CBD36C48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2021/12/16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6F634-1144-4E34-95EF-25E8A7010EC8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182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-4200" y="-80160"/>
            <a:ext cx="9937375" cy="701831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4885112" y="0"/>
            <a:ext cx="502088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1000" dirty="0" smtClean="0">
                <a:solidFill>
                  <a:srgbClr val="767171"/>
                </a:solidFill>
                <a:latin typeface="+mn-ea"/>
                <a:ea typeface="+mn-ea"/>
              </a:rPr>
              <a:t>Copyright   </a:t>
            </a:r>
            <a:r>
              <a:rPr lang="en-US" altLang="ja-JP" sz="1000" dirty="0" err="1" smtClean="0">
                <a:solidFill>
                  <a:srgbClr val="767171"/>
                </a:solidFill>
                <a:latin typeface="+mn-ea"/>
              </a:rPr>
              <a:t>Kusaka</a:t>
            </a:r>
            <a:r>
              <a:rPr lang="en-US" altLang="ja-JP" sz="1000" dirty="0" smtClean="0">
                <a:solidFill>
                  <a:srgbClr val="767171"/>
                </a:solidFill>
                <a:latin typeface="+mn-ea"/>
                <a:ea typeface="+mn-ea"/>
              </a:rPr>
              <a:t> </a:t>
            </a:r>
            <a:r>
              <a:rPr lang="en-US" altLang="ja-JP" sz="1000" dirty="0" smtClean="0">
                <a:solidFill>
                  <a:srgbClr val="767171"/>
                </a:solidFill>
                <a:latin typeface="+mn-ea"/>
                <a:ea typeface="+mn-ea"/>
              </a:rPr>
              <a:t>Printing  Incorporated All  rights reserved</a:t>
            </a:r>
            <a:endParaRPr lang="en-US" altLang="ja-JP" sz="1000" dirty="0">
              <a:solidFill>
                <a:srgbClr val="767171"/>
              </a:solidFill>
              <a:latin typeface="+mn-ea"/>
              <a:ea typeface="+mn-ea"/>
            </a:endParaRPr>
          </a:p>
        </p:txBody>
      </p:sp>
      <p:sp>
        <p:nvSpPr>
          <p:cNvPr id="8" name="対角する 2 つの角を切り取った四角形 7"/>
          <p:cNvSpPr/>
          <p:nvPr/>
        </p:nvSpPr>
        <p:spPr>
          <a:xfrm>
            <a:off x="810150" y="1684168"/>
            <a:ext cx="8254321" cy="3667818"/>
          </a:xfrm>
          <a:prstGeom prst="snip2DiagRect">
            <a:avLst/>
          </a:prstGeom>
          <a:solidFill>
            <a:schemeClr val="bg1">
              <a:alpha val="70000"/>
            </a:schemeClr>
          </a:solidFill>
          <a:ln w="76200">
            <a:solidFill>
              <a:srgbClr val="0EC8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対角する 2 つの角を切り取った四角形 8"/>
          <p:cNvSpPr/>
          <p:nvPr/>
        </p:nvSpPr>
        <p:spPr>
          <a:xfrm>
            <a:off x="911799" y="1792689"/>
            <a:ext cx="8051022" cy="3450835"/>
          </a:xfrm>
          <a:prstGeom prst="snip2DiagRect">
            <a:avLst/>
          </a:prstGeom>
          <a:noFill/>
          <a:ln w="38100">
            <a:solidFill>
              <a:srgbClr val="0EC8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コネクタ 10"/>
          <p:cNvCxnSpPr/>
          <p:nvPr/>
        </p:nvCxnSpPr>
        <p:spPr>
          <a:xfrm>
            <a:off x="1767150" y="3849842"/>
            <a:ext cx="6428232" cy="0"/>
          </a:xfrm>
          <a:prstGeom prst="line">
            <a:avLst/>
          </a:prstGeom>
          <a:ln w="38100">
            <a:solidFill>
              <a:srgbClr val="0EC8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1665526" y="1821118"/>
            <a:ext cx="664797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7200" b="1" dirty="0" smtClean="0">
                <a:ln w="76200">
                  <a:solidFill>
                    <a:schemeClr val="bg1"/>
                  </a:solidFill>
                </a:ln>
                <a:solidFill>
                  <a:srgbClr val="0EC89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求人原稿</a:t>
            </a:r>
            <a:endParaRPr lang="en-US" altLang="ja-JP" sz="7200" b="1" dirty="0" smtClean="0">
              <a:ln w="76200">
                <a:solidFill>
                  <a:schemeClr val="bg1"/>
                </a:solidFill>
              </a:ln>
              <a:solidFill>
                <a:srgbClr val="0EC89C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7200" b="1" dirty="0" smtClean="0">
                <a:ln w="76200">
                  <a:solidFill>
                    <a:schemeClr val="bg1"/>
                  </a:solidFill>
                </a:ln>
                <a:solidFill>
                  <a:srgbClr val="0EC89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作成マニュアル</a:t>
            </a:r>
            <a:endParaRPr kumimoji="1" lang="ja-JP" altLang="en-US" sz="7200" b="1" dirty="0">
              <a:ln w="76200">
                <a:solidFill>
                  <a:schemeClr val="bg1"/>
                </a:solidFill>
              </a:ln>
              <a:solidFill>
                <a:srgbClr val="0EC89C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679114" y="1812729"/>
            <a:ext cx="664797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7200" b="1" dirty="0" smtClean="0">
                <a:solidFill>
                  <a:srgbClr val="0EC89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求人原稿</a:t>
            </a:r>
            <a:endParaRPr lang="en-US" altLang="ja-JP" sz="7200" b="1" dirty="0" smtClean="0">
              <a:solidFill>
                <a:srgbClr val="0EC89C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7200" b="1" dirty="0" smtClean="0">
                <a:solidFill>
                  <a:srgbClr val="0EC89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作成</a:t>
            </a:r>
            <a:r>
              <a:rPr kumimoji="1" lang="ja-JP" altLang="en-US" sz="7200" b="1" dirty="0">
                <a:solidFill>
                  <a:srgbClr val="0EC89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マニュアル</a:t>
            </a:r>
          </a:p>
        </p:txBody>
      </p:sp>
      <p:sp>
        <p:nvSpPr>
          <p:cNvPr id="16" name="円形吹き出し 15"/>
          <p:cNvSpPr/>
          <p:nvPr/>
        </p:nvSpPr>
        <p:spPr>
          <a:xfrm>
            <a:off x="70271" y="254235"/>
            <a:ext cx="2944368" cy="1728216"/>
          </a:xfrm>
          <a:prstGeom prst="wedgeEllipseCallout">
            <a:avLst>
              <a:gd name="adj1" fmla="val 32167"/>
              <a:gd name="adj2" fmla="val 71455"/>
            </a:avLst>
          </a:prstGeom>
          <a:solidFill>
            <a:srgbClr val="0EC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81015" y="627494"/>
            <a:ext cx="19800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800" b="1" u="sng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応募獲得の</a:t>
            </a:r>
            <a:endParaRPr lang="en-US" altLang="ja-JP" sz="2800" b="1" u="sng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800" b="1" u="sng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必須知識！</a:t>
            </a:r>
            <a:endParaRPr kumimoji="1" lang="ja-JP" altLang="en-US" sz="2800" b="1" u="sng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8" name="楕円 17"/>
          <p:cNvSpPr/>
          <p:nvPr/>
        </p:nvSpPr>
        <p:spPr>
          <a:xfrm>
            <a:off x="201565" y="347165"/>
            <a:ext cx="2746640" cy="1539921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572" y="3886791"/>
            <a:ext cx="3551475" cy="130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83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04800" y="698400"/>
            <a:ext cx="4493538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ja-JP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④どの軸で打ち出すか決定する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24356" y="62037"/>
            <a:ext cx="623866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求人を作成する前の</a:t>
            </a:r>
            <a:r>
              <a:rPr lang="en-US" altLang="ja-JP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lang="ja-JP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ステップ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55455" y="1177559"/>
            <a:ext cx="8423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以下の</a:t>
            </a:r>
            <a:r>
              <a:rPr lang="en-US" altLang="ja-JP" dirty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r>
              <a:rPr lang="ja-JP" altLang="en-US" dirty="0" err="1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つの</a:t>
            </a:r>
            <a:r>
              <a:rPr lang="ja-JP" altLang="en-US" dirty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中から、どの軸で</a:t>
            </a:r>
            <a:r>
              <a:rPr lang="en-US" altLang="ja-JP" dirty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PR</a:t>
            </a:r>
            <a:r>
              <a:rPr lang="ja-JP" altLang="en-US" dirty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するか決める。最低</a:t>
            </a:r>
            <a:r>
              <a:rPr lang="en-US" altLang="ja-JP" dirty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dirty="0" err="1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つま</a:t>
            </a:r>
            <a:r>
              <a:rPr lang="ja-JP" altLang="en-US" dirty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でには絞る。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84618" y="1808082"/>
            <a:ext cx="41353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>
                <a:solidFill>
                  <a:srgbClr val="0EC89C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１．職種</a:t>
            </a:r>
            <a:endParaRPr kumimoji="1" lang="en-US" altLang="ja-JP" sz="4000" b="1" dirty="0">
              <a:solidFill>
                <a:srgbClr val="0EC89C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000" b="1" dirty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→この仕事に就きたい</a:t>
            </a:r>
            <a:endParaRPr kumimoji="1" lang="ja-JP" altLang="en-US" sz="3600" b="1" dirty="0">
              <a:solidFill>
                <a:schemeClr val="bg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84618" y="3536274"/>
            <a:ext cx="41353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solidFill>
                  <a:srgbClr val="0EC89C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２</a:t>
            </a:r>
            <a:r>
              <a:rPr kumimoji="1" lang="ja-JP" altLang="en-US" sz="4000" b="1" dirty="0">
                <a:solidFill>
                  <a:srgbClr val="0EC89C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．給与</a:t>
            </a:r>
            <a:endParaRPr kumimoji="1" lang="en-US" altLang="ja-JP" sz="4000" b="1" dirty="0">
              <a:solidFill>
                <a:srgbClr val="0EC89C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b="1" dirty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→今の給与よりもアップさせたい</a:t>
            </a:r>
            <a:endParaRPr lang="ja-JP" altLang="en-US" sz="6000" b="1" dirty="0">
              <a:solidFill>
                <a:schemeClr val="bg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57631" y="5264466"/>
            <a:ext cx="41353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solidFill>
                  <a:srgbClr val="0EC89C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３</a:t>
            </a:r>
            <a:r>
              <a:rPr kumimoji="1" lang="ja-JP" altLang="en-US" sz="4000" b="1" dirty="0">
                <a:solidFill>
                  <a:srgbClr val="0EC89C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．休日</a:t>
            </a:r>
            <a:endParaRPr kumimoji="1" lang="en-US" altLang="ja-JP" sz="4000" b="1" dirty="0">
              <a:solidFill>
                <a:srgbClr val="0EC89C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b="1" dirty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→土日休みが良い、有休取りたい</a:t>
            </a:r>
            <a:endParaRPr lang="ja-JP" altLang="en-US" sz="3600" b="1" dirty="0">
              <a:solidFill>
                <a:schemeClr val="bg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823833" y="1803681"/>
            <a:ext cx="46965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solidFill>
                  <a:srgbClr val="0EC89C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４</a:t>
            </a:r>
            <a:r>
              <a:rPr kumimoji="1" lang="ja-JP" altLang="en-US" sz="4000" b="1" dirty="0">
                <a:solidFill>
                  <a:srgbClr val="0EC89C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．労働時間</a:t>
            </a:r>
            <a:endParaRPr kumimoji="1" lang="en-US" altLang="ja-JP" sz="4000" b="1" dirty="0">
              <a:solidFill>
                <a:srgbClr val="0EC89C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b="1" dirty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→残業減らしたい、夜勤を無くしたい</a:t>
            </a:r>
            <a:endParaRPr lang="ja-JP" altLang="en-US" sz="6000" b="1" dirty="0">
              <a:solidFill>
                <a:schemeClr val="bg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823833" y="3534074"/>
            <a:ext cx="4824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solidFill>
                  <a:srgbClr val="0EC89C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５</a:t>
            </a:r>
            <a:r>
              <a:rPr kumimoji="1" lang="ja-JP" altLang="en-US" sz="4000" b="1" dirty="0">
                <a:solidFill>
                  <a:srgbClr val="0EC89C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．場所（勤務地）</a:t>
            </a:r>
            <a:endParaRPr kumimoji="1" lang="en-US" altLang="ja-JP" sz="4000" b="1" dirty="0">
              <a:solidFill>
                <a:srgbClr val="0EC89C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b="1" dirty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→家から、駅から近くで働きたい</a:t>
            </a:r>
            <a:endParaRPr kumimoji="1" lang="ja-JP" altLang="en-US" sz="4000" b="1" dirty="0">
              <a:solidFill>
                <a:schemeClr val="bg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823833" y="5264466"/>
            <a:ext cx="4824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solidFill>
                  <a:srgbClr val="0EC89C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６</a:t>
            </a:r>
            <a:r>
              <a:rPr kumimoji="1" lang="ja-JP" altLang="en-US" sz="4000" b="1" dirty="0">
                <a:solidFill>
                  <a:srgbClr val="0EC89C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．経営理念</a:t>
            </a:r>
            <a:endParaRPr kumimoji="1" lang="en-US" altLang="ja-JP" sz="4000" b="1" dirty="0">
              <a:solidFill>
                <a:srgbClr val="0EC89C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b="1" dirty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→この会社のビジョンに惹かれた</a:t>
            </a:r>
            <a:endParaRPr kumimoji="1" lang="ja-JP" altLang="en-US" sz="2000" b="1" dirty="0">
              <a:solidFill>
                <a:schemeClr val="bg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595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389" y="2008455"/>
            <a:ext cx="9215128" cy="4031618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604800" y="698400"/>
            <a:ext cx="5416868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ja-JP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⑤どの様な条件を打ち出すか決定する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24356" y="62037"/>
            <a:ext cx="623866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求人を作成する前の</a:t>
            </a:r>
            <a:r>
              <a:rPr lang="en-US" altLang="ja-JP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lang="ja-JP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ステップ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55455" y="1177559"/>
            <a:ext cx="8423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設定したペルソナ、打ち出す軸を元に訴求をすり合わせていく。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47066" y="2654762"/>
            <a:ext cx="800219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2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単身世帯</a:t>
            </a:r>
            <a:endParaRPr kumimoji="1" lang="ja-JP" altLang="en-US" sz="1200" b="1" dirty="0">
              <a:solidFill>
                <a:schemeClr val="bg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082982" y="2562428"/>
            <a:ext cx="101662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2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二人暮らしの</a:t>
            </a:r>
            <a:endParaRPr kumimoji="1" lang="en-US" altLang="ja-JP" sz="1200" b="1" dirty="0" smtClean="0">
              <a:solidFill>
                <a:schemeClr val="bg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1200" b="1" dirty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夫婦</a:t>
            </a:r>
            <a:endParaRPr kumimoji="1" lang="ja-JP" altLang="en-US" sz="1200" b="1" dirty="0">
              <a:solidFill>
                <a:schemeClr val="bg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629503" y="2562427"/>
            <a:ext cx="104708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2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小さい子供が</a:t>
            </a:r>
            <a:endParaRPr kumimoji="1" lang="en-US" altLang="ja-JP" sz="1200" b="1" dirty="0" smtClean="0">
              <a:solidFill>
                <a:schemeClr val="bg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12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いる</a:t>
            </a:r>
            <a:r>
              <a:rPr lang="ja-JP" altLang="en-US" sz="1200" b="1" dirty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夫婦</a:t>
            </a:r>
            <a:endParaRPr kumimoji="1" lang="ja-JP" altLang="en-US" sz="1200" b="1" dirty="0">
              <a:solidFill>
                <a:schemeClr val="bg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118531" y="2654762"/>
            <a:ext cx="105830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2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共働きの</a:t>
            </a:r>
            <a:r>
              <a:rPr lang="ja-JP" altLang="en-US" sz="12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夫婦</a:t>
            </a:r>
            <a:endParaRPr kumimoji="1" lang="en-US" altLang="ja-JP" sz="1200" b="1" dirty="0" smtClean="0">
              <a:solidFill>
                <a:schemeClr val="bg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703952" y="2562426"/>
            <a:ext cx="99418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2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子供が大きく</a:t>
            </a:r>
            <a:endParaRPr kumimoji="1" lang="en-US" altLang="ja-JP" sz="1200" b="1" dirty="0" smtClean="0">
              <a:solidFill>
                <a:schemeClr val="bg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12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なった夫婦</a:t>
            </a:r>
            <a:endParaRPr kumimoji="1" lang="en-US" altLang="ja-JP" sz="1200" b="1" dirty="0" smtClean="0">
              <a:solidFill>
                <a:schemeClr val="bg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8204201" y="2654762"/>
            <a:ext cx="101983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2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シルバー夫婦</a:t>
            </a:r>
            <a:endParaRPr kumimoji="1" lang="en-US" altLang="ja-JP" sz="1200" b="1" dirty="0" smtClean="0">
              <a:solidFill>
                <a:schemeClr val="bg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5617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正方形/長方形 28"/>
          <p:cNvSpPr/>
          <p:nvPr/>
        </p:nvSpPr>
        <p:spPr>
          <a:xfrm>
            <a:off x="1564760" y="2492896"/>
            <a:ext cx="8341240" cy="1872208"/>
          </a:xfrm>
          <a:prstGeom prst="rect">
            <a:avLst/>
          </a:prstGeom>
          <a:solidFill>
            <a:srgbClr val="0EC89C"/>
          </a:solidFill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Ins="288000" rtlCol="0" anchor="ctr"/>
          <a:lstStyle/>
          <a:p>
            <a:pPr algn="r"/>
            <a:r>
              <a:rPr lang="en-US" altLang="ja-JP" sz="28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 Black" panose="020B0A02040204020203" pitchFamily="34" charset="0"/>
              </a:rPr>
              <a:t>PART</a:t>
            </a:r>
            <a:r>
              <a:rPr lang="ja-JP" altLang="en-US" sz="28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 Black" panose="020B0A02040204020203" pitchFamily="34" charset="0"/>
              </a:rPr>
              <a:t> </a:t>
            </a:r>
            <a:r>
              <a:rPr lang="en-US" altLang="ja-JP" sz="28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 Black" panose="020B0A02040204020203" pitchFamily="34" charset="0"/>
              </a:rPr>
              <a:t>03</a:t>
            </a:r>
            <a:r>
              <a:rPr lang="ja-JP" altLang="en-US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求人原稿の作成のポイント</a:t>
            </a:r>
          </a:p>
        </p:txBody>
      </p:sp>
    </p:spTree>
    <p:extLst>
      <p:ext uri="{BB962C8B-B14F-4D97-AF65-F5344CB8AC3E}">
        <p14:creationId xmlns:p14="http://schemas.microsoft.com/office/powerpoint/2010/main" val="419461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04800" y="698400"/>
            <a:ext cx="5852884" cy="49244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ja-JP" altLang="en-US" sz="2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写真を活用し働く姿をイメージさせる</a:t>
            </a: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424356" y="62037"/>
            <a:ext cx="623866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求人原稿の作成のポイント</a:t>
            </a: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655455" y="1177559"/>
            <a:ext cx="8423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画像は文字の</a:t>
            </a:r>
            <a:r>
              <a:rPr lang="en-US" altLang="ja-JP" dirty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lang="ja-JP" altLang="en-US" dirty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倍以上の情報量を持っていると言われる。</a:t>
            </a:r>
          </a:p>
        </p:txBody>
      </p:sp>
      <p:pic>
        <p:nvPicPr>
          <p:cNvPr id="34" name="図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144" y="3483307"/>
            <a:ext cx="2616795" cy="1745893"/>
          </a:xfrm>
          <a:prstGeom prst="rect">
            <a:avLst/>
          </a:prstGeom>
        </p:spPr>
      </p:pic>
      <p:pic>
        <p:nvPicPr>
          <p:cNvPr id="36" name="図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999" y="3483307"/>
            <a:ext cx="2580707" cy="1721815"/>
          </a:xfrm>
          <a:prstGeom prst="rect">
            <a:avLst/>
          </a:prstGeom>
        </p:spPr>
      </p:pic>
      <p:pic>
        <p:nvPicPr>
          <p:cNvPr id="47" name="図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95" y="3483307"/>
            <a:ext cx="2537790" cy="1693182"/>
          </a:xfrm>
          <a:prstGeom prst="rect">
            <a:avLst/>
          </a:prstGeom>
        </p:spPr>
      </p:pic>
      <p:sp>
        <p:nvSpPr>
          <p:cNvPr id="48" name="テキスト ボックス 47"/>
          <p:cNvSpPr txBox="1"/>
          <p:nvPr/>
        </p:nvSpPr>
        <p:spPr>
          <a:xfrm>
            <a:off x="-304468" y="2960087"/>
            <a:ext cx="4135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dirty="0" smtClean="0">
                <a:solidFill>
                  <a:srgbClr val="0EC89C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職場の写真</a:t>
            </a:r>
            <a:endParaRPr kumimoji="1" lang="ja-JP" altLang="en-US" sz="2800" b="1" dirty="0">
              <a:solidFill>
                <a:srgbClr val="0EC89C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2863883" y="2960087"/>
            <a:ext cx="4135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dirty="0" smtClean="0">
                <a:solidFill>
                  <a:srgbClr val="0EC89C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働く人の写真</a:t>
            </a:r>
            <a:endParaRPr kumimoji="1" lang="ja-JP" altLang="en-US" sz="2800" b="1" dirty="0">
              <a:solidFill>
                <a:srgbClr val="0EC89C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6057645" y="2960087"/>
            <a:ext cx="4135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dirty="0">
                <a:solidFill>
                  <a:srgbClr val="0EC89C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仕事</a:t>
            </a:r>
            <a:r>
              <a:rPr lang="ja-JP" altLang="en-US" sz="2800" b="1" dirty="0" smtClean="0">
                <a:solidFill>
                  <a:srgbClr val="0EC89C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の写真</a:t>
            </a:r>
            <a:endParaRPr kumimoji="1" lang="ja-JP" altLang="en-US" sz="2800" b="1" dirty="0">
              <a:solidFill>
                <a:srgbClr val="0EC89C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173763" y="2306230"/>
            <a:ext cx="9515553" cy="3536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1856567" y="2131872"/>
            <a:ext cx="614994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 dirty="0" smtClean="0">
                <a:solidFill>
                  <a:srgbClr val="0EC89C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掲載すべき写真</a:t>
            </a:r>
            <a:r>
              <a:rPr kumimoji="1" lang="en-US" altLang="ja-JP" sz="2800" b="1" dirty="0" smtClean="0">
                <a:solidFill>
                  <a:srgbClr val="0EC89C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kumimoji="1" lang="ja-JP" altLang="en-US" sz="2800" b="1" dirty="0" smtClean="0">
                <a:solidFill>
                  <a:srgbClr val="0EC89C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パターン</a:t>
            </a:r>
            <a:endParaRPr kumimoji="1" lang="ja-JP" altLang="en-US" sz="2800" b="1" dirty="0">
              <a:solidFill>
                <a:srgbClr val="0EC89C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6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04800" y="698400"/>
            <a:ext cx="6186309" cy="49244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ja-JP" altLang="en-US" sz="2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トップの画像には訴求ワードを追加する</a:t>
            </a: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424356" y="62037"/>
            <a:ext cx="623866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求人原稿の作成のポイント</a:t>
            </a: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93" y="1504568"/>
            <a:ext cx="9596215" cy="4831198"/>
          </a:xfrm>
          <a:prstGeom prst="rect">
            <a:avLst/>
          </a:prstGeom>
        </p:spPr>
      </p:pic>
      <p:grpSp>
        <p:nvGrpSpPr>
          <p:cNvPr id="6" name="グループ化 5"/>
          <p:cNvGrpSpPr/>
          <p:nvPr/>
        </p:nvGrpSpPr>
        <p:grpSpPr>
          <a:xfrm>
            <a:off x="4786990" y="1930328"/>
            <a:ext cx="4964118" cy="3523376"/>
            <a:chOff x="-392118" y="1829660"/>
            <a:chExt cx="4964118" cy="3523376"/>
          </a:xfrm>
        </p:grpSpPr>
        <p:sp>
          <p:nvSpPr>
            <p:cNvPr id="3" name="正方形/長方形 2"/>
            <p:cNvSpPr/>
            <p:nvPr/>
          </p:nvSpPr>
          <p:spPr>
            <a:xfrm>
              <a:off x="-392118" y="1829660"/>
              <a:ext cx="4964117" cy="352337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EC8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角丸四角形 3"/>
            <p:cNvSpPr/>
            <p:nvPr/>
          </p:nvSpPr>
          <p:spPr>
            <a:xfrm>
              <a:off x="-302307" y="2166074"/>
              <a:ext cx="914400" cy="494949"/>
            </a:xfrm>
            <a:prstGeom prst="roundRect">
              <a:avLst/>
            </a:prstGeom>
            <a:solidFill>
              <a:srgbClr val="0EC89C"/>
            </a:solidFill>
            <a:ln>
              <a:solidFill>
                <a:srgbClr val="0EC8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Point</a:t>
              </a:r>
              <a:endPara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602644" y="2020492"/>
              <a:ext cx="396935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+mj-ea"/>
                <a:buAutoNum type="circleNumDbPlain"/>
              </a:pPr>
              <a:r>
                <a:rPr kumimoji="1" lang="ja-JP" altLang="en-US" sz="1600" dirty="0" smtClean="0">
                  <a:solidFill>
                    <a:srgbClr val="0EC89C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画像から</a:t>
              </a:r>
              <a:r>
                <a:rPr kumimoji="1" lang="ja-JP" altLang="en-US" sz="1600" b="1" dirty="0" smtClean="0">
                  <a:solidFill>
                    <a:srgbClr val="0EC89C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エントリーしたいかそうでないか？</a:t>
              </a:r>
              <a:endParaRPr kumimoji="1" lang="en-US" altLang="ja-JP" sz="1600" b="1" dirty="0" smtClean="0">
                <a:solidFill>
                  <a:srgbClr val="0EC89C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marL="342900" indent="-342900">
                <a:buFont typeface="+mj-ea"/>
                <a:buAutoNum type="circleNumDbPlain"/>
              </a:pPr>
              <a:r>
                <a:rPr lang="ja-JP" altLang="en-US" sz="1600" b="1" dirty="0" smtClean="0">
                  <a:solidFill>
                    <a:srgbClr val="0EC89C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メリット</a:t>
              </a:r>
              <a:r>
                <a:rPr lang="ja-JP" altLang="en-US" sz="1600" dirty="0" smtClean="0">
                  <a:solidFill>
                    <a:srgbClr val="0EC89C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が明確に伝わってくるか？</a:t>
              </a:r>
              <a:endParaRPr lang="en-US" altLang="ja-JP" sz="1600" dirty="0" smtClean="0">
                <a:solidFill>
                  <a:srgbClr val="0EC89C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marL="342900" indent="-342900">
                <a:buFont typeface="+mj-ea"/>
                <a:buAutoNum type="circleNumDbPlain"/>
              </a:pPr>
              <a:r>
                <a:rPr lang="ja-JP" altLang="en-US" sz="1600" b="1" dirty="0" smtClean="0">
                  <a:solidFill>
                    <a:srgbClr val="0EC89C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背景と文言</a:t>
              </a:r>
              <a:r>
                <a:rPr lang="ja-JP" altLang="en-US" sz="1600" dirty="0" smtClean="0">
                  <a:solidFill>
                    <a:srgbClr val="0EC89C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が一致しているか？</a:t>
              </a:r>
              <a:endParaRPr kumimoji="1" lang="ja-JP" altLang="en-US" sz="1600" dirty="0">
                <a:solidFill>
                  <a:srgbClr val="0EC89C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-392116" y="2878248"/>
              <a:ext cx="4964116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2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《</a:t>
              </a:r>
              <a:r>
                <a:rPr kumimoji="1" lang="ja-JP" altLang="en-US" dirty="0" smtClean="0">
                  <a:solidFill>
                    <a:schemeClr val="bg2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手順</a:t>
              </a:r>
              <a:r>
                <a:rPr kumimoji="1" lang="en-US" altLang="ja-JP" dirty="0" smtClean="0">
                  <a:solidFill>
                    <a:schemeClr val="bg2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》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ja-JP" altLang="en-US" dirty="0">
                  <a:solidFill>
                    <a:schemeClr val="bg2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訴</a:t>
              </a:r>
              <a:r>
                <a:rPr lang="ja-JP" altLang="en-US" dirty="0" smtClean="0">
                  <a:solidFill>
                    <a:schemeClr val="bg2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求</a:t>
              </a:r>
              <a:r>
                <a:rPr lang="ja-JP" altLang="en-US" dirty="0">
                  <a:solidFill>
                    <a:schemeClr val="bg2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ポイント</a:t>
              </a:r>
              <a:r>
                <a:rPr lang="ja-JP" altLang="en-US" dirty="0" smtClean="0">
                  <a:solidFill>
                    <a:schemeClr val="bg2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の整理の項目で作った文章より、ターゲットにとってメリットになる文言を</a:t>
              </a:r>
              <a:r>
                <a:rPr lang="en-US" altLang="ja-JP" dirty="0" smtClean="0">
                  <a:solidFill>
                    <a:schemeClr val="bg2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2</a:t>
              </a:r>
              <a:r>
                <a:rPr lang="ja-JP" altLang="en-US" dirty="0" smtClean="0">
                  <a:solidFill>
                    <a:schemeClr val="bg2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～</a:t>
              </a:r>
              <a:r>
                <a:rPr lang="en-US" altLang="ja-JP" dirty="0" smtClean="0">
                  <a:solidFill>
                    <a:schemeClr val="bg2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3</a:t>
              </a:r>
              <a:r>
                <a:rPr lang="ja-JP" altLang="en-US" dirty="0" smtClean="0">
                  <a:solidFill>
                    <a:schemeClr val="bg2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個決める。</a:t>
              </a:r>
              <a:endParaRPr lang="en-US" altLang="ja-JP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kumimoji="1" lang="ja-JP" altLang="en-US" dirty="0" smtClean="0">
                  <a:solidFill>
                    <a:schemeClr val="bg2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求人毎にターゲットに合った画像を検討する。またフリー素材を活用する。</a:t>
              </a:r>
              <a:endParaRPr kumimoji="1" lang="en-US" altLang="ja-JP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ja-JP" altLang="en-US" dirty="0">
                  <a:solidFill>
                    <a:schemeClr val="bg2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縁取</a:t>
              </a:r>
              <a:r>
                <a:rPr lang="ja-JP" altLang="en-US" dirty="0" smtClean="0">
                  <a:solidFill>
                    <a:schemeClr val="bg2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りなど、訴求ポイントが見やすいかチェックする。</a:t>
              </a:r>
              <a:endParaRPr lang="en-US" altLang="ja-JP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kumimoji="1" lang="ja-JP" altLang="en-US" dirty="0" smtClean="0">
                  <a:solidFill>
                    <a:schemeClr val="bg2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求職者側のメリットになっているかチェックする。</a:t>
              </a:r>
              <a:endParaRPr kumimoji="1" lang="ja-JP" altLang="en-US" dirty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7" name="正方形/長方形 6"/>
          <p:cNvSpPr/>
          <p:nvPr/>
        </p:nvSpPr>
        <p:spPr>
          <a:xfrm>
            <a:off x="4786989" y="1807435"/>
            <a:ext cx="4964118" cy="266368"/>
          </a:xfrm>
          <a:prstGeom prst="rect">
            <a:avLst/>
          </a:prstGeom>
          <a:solidFill>
            <a:srgbClr val="0EC89C"/>
          </a:solidFill>
          <a:ln>
            <a:solidFill>
              <a:srgbClr val="0EC8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画像作成のポイント</a:t>
            </a:r>
            <a:endParaRPr kumimoji="1" lang="ja-JP" altLang="en-US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ホームベース 7"/>
          <p:cNvSpPr/>
          <p:nvPr/>
        </p:nvSpPr>
        <p:spPr>
          <a:xfrm>
            <a:off x="604799" y="5211388"/>
            <a:ext cx="2893409" cy="400847"/>
          </a:xfrm>
          <a:prstGeom prst="homePlate">
            <a:avLst/>
          </a:prstGeom>
          <a:solidFill>
            <a:srgbClr val="0EC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写真・ロゴの掲載について</a:t>
            </a:r>
            <a:endParaRPr kumimoji="1" lang="ja-JP" altLang="en-US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04799" y="5644459"/>
            <a:ext cx="8035862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写真・ロゴまたはイラストを掲載する際は、その著作権に留意する必要がある。</a:t>
            </a:r>
            <a:endParaRPr kumimoji="1" lang="en-US" altLang="ja-JP" sz="1400" b="1" dirty="0" smtClean="0">
              <a:solidFill>
                <a:schemeClr val="bg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また、文章に関してもインターネット上のものを流用した場合、処罰が適用されることがあるため、</a:t>
            </a:r>
            <a:endParaRPr lang="en-US" altLang="ja-JP" sz="1400" b="1" dirty="0" smtClean="0">
              <a:solidFill>
                <a:schemeClr val="bg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400" b="1" dirty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参考</a:t>
            </a:r>
            <a:r>
              <a:rPr kumimoji="1" lang="ja-JP" altLang="en-US" sz="14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にするまでに留め、そのまま使うようなことがないように注意する。</a:t>
            </a:r>
            <a:endParaRPr kumimoji="1" lang="ja-JP" altLang="en-US" sz="1400" b="1" dirty="0">
              <a:solidFill>
                <a:schemeClr val="bg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137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04800" y="698400"/>
            <a:ext cx="5186035" cy="49244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ja-JP" altLang="en-US" sz="2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刺さるキャッチコピーの</a:t>
            </a:r>
            <a:r>
              <a:rPr lang="ja-JP" altLang="en-US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ポイント</a:t>
            </a:r>
            <a:endParaRPr lang="ja-JP" altLang="en-US" sz="2600" b="1" dirty="0">
              <a:solidFill>
                <a:schemeClr val="tx1">
                  <a:lumMod val="50000"/>
                  <a:lumOff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424356" y="62037"/>
            <a:ext cx="623866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求人原稿の作成のポイント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922564" y="1240746"/>
            <a:ext cx="7935686" cy="604157"/>
          </a:xfrm>
          <a:prstGeom prst="rect">
            <a:avLst/>
          </a:prstGeom>
          <a:noFill/>
          <a:ln w="38100">
            <a:solidFill>
              <a:srgbClr val="0EC8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六角形 14"/>
          <p:cNvSpPr/>
          <p:nvPr/>
        </p:nvSpPr>
        <p:spPr>
          <a:xfrm>
            <a:off x="922564" y="1114199"/>
            <a:ext cx="994410" cy="857250"/>
          </a:xfrm>
          <a:prstGeom prst="hexagon">
            <a:avLst/>
          </a:prstGeom>
          <a:solidFill>
            <a:srgbClr val="0EC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１</a:t>
            </a:r>
            <a:endParaRPr kumimoji="1"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073729" y="1311991"/>
            <a:ext cx="3216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0EC89C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ターゲットを絞る</a:t>
            </a:r>
            <a:endParaRPr kumimoji="1" lang="ja-JP" altLang="en-US" sz="2400" b="1" dirty="0">
              <a:solidFill>
                <a:srgbClr val="0EC89C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512967" y="1953340"/>
            <a:ext cx="6345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どなたでも大歓迎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！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アットホーム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な会社です！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512966" y="2431109"/>
            <a:ext cx="7393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20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代で月収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50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万目指したい方大歓迎！社員の頑張りを還元する会社です！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ドーナツ 19"/>
          <p:cNvSpPr/>
          <p:nvPr/>
        </p:nvSpPr>
        <p:spPr>
          <a:xfrm>
            <a:off x="2161341" y="2471828"/>
            <a:ext cx="287894" cy="287894"/>
          </a:xfrm>
          <a:prstGeom prst="donut">
            <a:avLst>
              <a:gd name="adj" fmla="val 1608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乗算 20"/>
          <p:cNvSpPr/>
          <p:nvPr/>
        </p:nvSpPr>
        <p:spPr>
          <a:xfrm>
            <a:off x="2097609" y="1930327"/>
            <a:ext cx="415358" cy="415358"/>
          </a:xfrm>
          <a:prstGeom prst="mathMultiply">
            <a:avLst>
              <a:gd name="adj1" fmla="val 1582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512967" y="2908878"/>
            <a:ext cx="6345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介護経験者大歓迎！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512967" y="3386647"/>
            <a:ext cx="6345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今の施設よりも短時間で働きたい方大歓迎！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" name="ドーナツ 23"/>
          <p:cNvSpPr/>
          <p:nvPr/>
        </p:nvSpPr>
        <p:spPr>
          <a:xfrm>
            <a:off x="2161341" y="3427366"/>
            <a:ext cx="287894" cy="287894"/>
          </a:xfrm>
          <a:prstGeom prst="donut">
            <a:avLst>
              <a:gd name="adj" fmla="val 1608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" name="乗算 24"/>
          <p:cNvSpPr/>
          <p:nvPr/>
        </p:nvSpPr>
        <p:spPr>
          <a:xfrm>
            <a:off x="2097609" y="2885865"/>
            <a:ext cx="415358" cy="415358"/>
          </a:xfrm>
          <a:prstGeom prst="mathMultiply">
            <a:avLst>
              <a:gd name="adj1" fmla="val 1582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922564" y="4024998"/>
            <a:ext cx="7935686" cy="604157"/>
          </a:xfrm>
          <a:prstGeom prst="rect">
            <a:avLst/>
          </a:prstGeom>
          <a:noFill/>
          <a:ln w="38100">
            <a:solidFill>
              <a:srgbClr val="0EC8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7" name="六角形 26"/>
          <p:cNvSpPr/>
          <p:nvPr/>
        </p:nvSpPr>
        <p:spPr>
          <a:xfrm>
            <a:off x="922564" y="3898451"/>
            <a:ext cx="994410" cy="857250"/>
          </a:xfrm>
          <a:prstGeom prst="hexagon">
            <a:avLst/>
          </a:prstGeom>
          <a:solidFill>
            <a:srgbClr val="0EC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２</a:t>
            </a:r>
            <a:endParaRPr kumimoji="1"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073729" y="4096243"/>
            <a:ext cx="3216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0EC89C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得することを書く</a:t>
            </a:r>
            <a:endParaRPr kumimoji="1" lang="ja-JP" altLang="en-US" sz="2400" b="1" dirty="0">
              <a:solidFill>
                <a:srgbClr val="0EC89C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2512967" y="4737592"/>
            <a:ext cx="6345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勤務時間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時～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17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時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512967" y="5215361"/>
            <a:ext cx="6345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17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時に終わるから帰って家族と過ごせる時間が増えます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" name="ドーナツ 30"/>
          <p:cNvSpPr/>
          <p:nvPr/>
        </p:nvSpPr>
        <p:spPr>
          <a:xfrm>
            <a:off x="2161341" y="5256080"/>
            <a:ext cx="287894" cy="287894"/>
          </a:xfrm>
          <a:prstGeom prst="donut">
            <a:avLst>
              <a:gd name="adj" fmla="val 1608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3" name="乗算 32"/>
          <p:cNvSpPr/>
          <p:nvPr/>
        </p:nvSpPr>
        <p:spPr>
          <a:xfrm>
            <a:off x="2097609" y="4714579"/>
            <a:ext cx="415358" cy="415358"/>
          </a:xfrm>
          <a:prstGeom prst="mathMultiply">
            <a:avLst>
              <a:gd name="adj1" fmla="val 1582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2512967" y="5693130"/>
            <a:ext cx="6345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夜勤スタッフ募集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512967" y="6170899"/>
            <a:ext cx="6345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効率よく</a:t>
            </a:r>
            <a:r>
              <a:rPr lang="ja-JP" altLang="en-US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がっ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つり稼げる夜勤スタッフ募集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6" name="ドーナツ 35"/>
          <p:cNvSpPr/>
          <p:nvPr/>
        </p:nvSpPr>
        <p:spPr>
          <a:xfrm>
            <a:off x="2161341" y="6211618"/>
            <a:ext cx="287894" cy="287894"/>
          </a:xfrm>
          <a:prstGeom prst="donut">
            <a:avLst>
              <a:gd name="adj" fmla="val 1608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7" name="乗算 36"/>
          <p:cNvSpPr/>
          <p:nvPr/>
        </p:nvSpPr>
        <p:spPr>
          <a:xfrm>
            <a:off x="2097609" y="5670117"/>
            <a:ext cx="415358" cy="415358"/>
          </a:xfrm>
          <a:prstGeom prst="mathMultiply">
            <a:avLst>
              <a:gd name="adj1" fmla="val 1582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1359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04800" y="698400"/>
            <a:ext cx="5186035" cy="49244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ja-JP" altLang="en-US" sz="2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刺さるキャッチコピーのポイント</a:t>
            </a: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424356" y="62037"/>
            <a:ext cx="623866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求人原稿の作成のポイント</a:t>
            </a:r>
          </a:p>
        </p:txBody>
      </p:sp>
      <p:sp>
        <p:nvSpPr>
          <p:cNvPr id="38" name="正方形/長方形 37"/>
          <p:cNvSpPr/>
          <p:nvPr/>
        </p:nvSpPr>
        <p:spPr>
          <a:xfrm>
            <a:off x="922564" y="1240746"/>
            <a:ext cx="7935686" cy="604157"/>
          </a:xfrm>
          <a:prstGeom prst="rect">
            <a:avLst/>
          </a:prstGeom>
          <a:noFill/>
          <a:ln w="38100">
            <a:solidFill>
              <a:srgbClr val="0EC8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9" name="六角形 38"/>
          <p:cNvSpPr/>
          <p:nvPr/>
        </p:nvSpPr>
        <p:spPr>
          <a:xfrm>
            <a:off x="922564" y="1114199"/>
            <a:ext cx="994410" cy="857250"/>
          </a:xfrm>
          <a:prstGeom prst="hexagon">
            <a:avLst/>
          </a:prstGeom>
          <a:solidFill>
            <a:srgbClr val="0EC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endParaRPr kumimoji="1"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2073728" y="1311991"/>
            <a:ext cx="5597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0EC89C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疑問</a:t>
            </a:r>
            <a:r>
              <a:rPr lang="ja-JP" altLang="en-US" sz="2400" b="1" dirty="0" smtClean="0">
                <a:solidFill>
                  <a:srgbClr val="0EC89C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や悩みを代弁する</a:t>
            </a:r>
            <a:endParaRPr lang="ja-JP" altLang="en-US" sz="2400" b="1" dirty="0">
              <a:solidFill>
                <a:srgbClr val="0EC89C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2512967" y="1953340"/>
            <a:ext cx="6345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駅ナカ施設勤務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2512967" y="2431109"/>
            <a:ext cx="6345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雨の日でも濡れずに出勤できる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3" name="ドーナツ 42"/>
          <p:cNvSpPr/>
          <p:nvPr/>
        </p:nvSpPr>
        <p:spPr>
          <a:xfrm>
            <a:off x="2161341" y="2471828"/>
            <a:ext cx="287894" cy="287894"/>
          </a:xfrm>
          <a:prstGeom prst="donut">
            <a:avLst>
              <a:gd name="adj" fmla="val 1608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4" name="乗算 43"/>
          <p:cNvSpPr/>
          <p:nvPr/>
        </p:nvSpPr>
        <p:spPr>
          <a:xfrm>
            <a:off x="2097609" y="1930327"/>
            <a:ext cx="415358" cy="415358"/>
          </a:xfrm>
          <a:prstGeom prst="mathMultiply">
            <a:avLst>
              <a:gd name="adj1" fmla="val 1582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2512967" y="2908878"/>
            <a:ext cx="6345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60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代以上の方が活躍中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2512967" y="3386647"/>
            <a:ext cx="6345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これまで培ってきたスキルが活かせます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7" name="ドーナツ 46"/>
          <p:cNvSpPr/>
          <p:nvPr/>
        </p:nvSpPr>
        <p:spPr>
          <a:xfrm>
            <a:off x="2161341" y="3427366"/>
            <a:ext cx="287894" cy="287894"/>
          </a:xfrm>
          <a:prstGeom prst="donut">
            <a:avLst>
              <a:gd name="adj" fmla="val 1608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8" name="乗算 47"/>
          <p:cNvSpPr/>
          <p:nvPr/>
        </p:nvSpPr>
        <p:spPr>
          <a:xfrm>
            <a:off x="2097609" y="2885865"/>
            <a:ext cx="415358" cy="415358"/>
          </a:xfrm>
          <a:prstGeom prst="mathMultiply">
            <a:avLst>
              <a:gd name="adj1" fmla="val 1582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9" name="正方形/長方形 48"/>
          <p:cNvSpPr/>
          <p:nvPr/>
        </p:nvSpPr>
        <p:spPr>
          <a:xfrm>
            <a:off x="922564" y="4024998"/>
            <a:ext cx="7935686" cy="604157"/>
          </a:xfrm>
          <a:prstGeom prst="rect">
            <a:avLst/>
          </a:prstGeom>
          <a:noFill/>
          <a:ln w="38100">
            <a:solidFill>
              <a:srgbClr val="0EC8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0" name="六角形 49"/>
          <p:cNvSpPr/>
          <p:nvPr/>
        </p:nvSpPr>
        <p:spPr>
          <a:xfrm>
            <a:off x="922564" y="3898451"/>
            <a:ext cx="994410" cy="857250"/>
          </a:xfrm>
          <a:prstGeom prst="hexagon">
            <a:avLst/>
          </a:prstGeom>
          <a:solidFill>
            <a:srgbClr val="0EC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endParaRPr kumimoji="1"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2073729" y="4096243"/>
            <a:ext cx="4245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>
                <a:solidFill>
                  <a:srgbClr val="0EC89C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客観的</a:t>
            </a:r>
            <a:r>
              <a:rPr lang="ja-JP" altLang="en-US" sz="2400" b="1" dirty="0">
                <a:solidFill>
                  <a:srgbClr val="0EC89C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な数字を入れる</a:t>
            </a: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2512967" y="4737592"/>
            <a:ext cx="6345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活き活き働く若手社員が多いです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2512967" y="5215361"/>
            <a:ext cx="6345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20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代の社員が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80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％以上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4" name="ドーナツ 53"/>
          <p:cNvSpPr/>
          <p:nvPr/>
        </p:nvSpPr>
        <p:spPr>
          <a:xfrm>
            <a:off x="2161341" y="5256080"/>
            <a:ext cx="287894" cy="287894"/>
          </a:xfrm>
          <a:prstGeom prst="donut">
            <a:avLst>
              <a:gd name="adj" fmla="val 1608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5" name="乗算 54"/>
          <p:cNvSpPr/>
          <p:nvPr/>
        </p:nvSpPr>
        <p:spPr>
          <a:xfrm>
            <a:off x="2097609" y="4714579"/>
            <a:ext cx="415358" cy="415358"/>
          </a:xfrm>
          <a:prstGeom prst="mathMultiply">
            <a:avLst>
              <a:gd name="adj1" fmla="val 1582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2512967" y="5693130"/>
            <a:ext cx="6345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充足し次第募集は終了します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2512967" y="6170899"/>
            <a:ext cx="6345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オープニングスタッフを限定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名採用予定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8" name="ドーナツ 57"/>
          <p:cNvSpPr/>
          <p:nvPr/>
        </p:nvSpPr>
        <p:spPr>
          <a:xfrm>
            <a:off x="2161341" y="6211618"/>
            <a:ext cx="287894" cy="287894"/>
          </a:xfrm>
          <a:prstGeom prst="donut">
            <a:avLst>
              <a:gd name="adj" fmla="val 1608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9" name="乗算 58"/>
          <p:cNvSpPr/>
          <p:nvPr/>
        </p:nvSpPr>
        <p:spPr>
          <a:xfrm>
            <a:off x="2097609" y="5670117"/>
            <a:ext cx="415358" cy="415358"/>
          </a:xfrm>
          <a:prstGeom prst="mathMultiply">
            <a:avLst>
              <a:gd name="adj1" fmla="val 1582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8805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04800" y="698400"/>
            <a:ext cx="5186035" cy="49244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ja-JP" altLang="en-US" sz="2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刺さるキャッチコピーのポイント</a:t>
            </a: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424356" y="62037"/>
            <a:ext cx="623866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求人原稿の作成のポイント</a:t>
            </a:r>
          </a:p>
        </p:txBody>
      </p:sp>
      <p:sp>
        <p:nvSpPr>
          <p:cNvPr id="38" name="正方形/長方形 37"/>
          <p:cNvSpPr/>
          <p:nvPr/>
        </p:nvSpPr>
        <p:spPr>
          <a:xfrm>
            <a:off x="922564" y="1240746"/>
            <a:ext cx="7935686" cy="604157"/>
          </a:xfrm>
          <a:prstGeom prst="rect">
            <a:avLst/>
          </a:prstGeom>
          <a:noFill/>
          <a:ln w="38100">
            <a:solidFill>
              <a:srgbClr val="0EC8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9" name="六角形 38"/>
          <p:cNvSpPr/>
          <p:nvPr/>
        </p:nvSpPr>
        <p:spPr>
          <a:xfrm>
            <a:off x="922564" y="1114199"/>
            <a:ext cx="994410" cy="857250"/>
          </a:xfrm>
          <a:prstGeom prst="hexagon">
            <a:avLst/>
          </a:prstGeom>
          <a:solidFill>
            <a:srgbClr val="0EC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endParaRPr kumimoji="1"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2073728" y="1311991"/>
            <a:ext cx="5597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0EC89C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主語を読み手に</a:t>
            </a: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2512967" y="1953340"/>
            <a:ext cx="6345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託児所完備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2512967" y="2431109"/>
            <a:ext cx="6345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お子さんの様子を見ながら仕事ができます！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3" name="ドーナツ 42"/>
          <p:cNvSpPr/>
          <p:nvPr/>
        </p:nvSpPr>
        <p:spPr>
          <a:xfrm>
            <a:off x="2161341" y="2471828"/>
            <a:ext cx="287894" cy="287894"/>
          </a:xfrm>
          <a:prstGeom prst="donut">
            <a:avLst>
              <a:gd name="adj" fmla="val 1608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4" name="乗算 43"/>
          <p:cNvSpPr/>
          <p:nvPr/>
        </p:nvSpPr>
        <p:spPr>
          <a:xfrm>
            <a:off x="2097609" y="1930327"/>
            <a:ext cx="415358" cy="415358"/>
          </a:xfrm>
          <a:prstGeom prst="mathMultiply">
            <a:avLst>
              <a:gd name="adj1" fmla="val 1582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9260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正方形/長方形 28"/>
          <p:cNvSpPr/>
          <p:nvPr/>
        </p:nvSpPr>
        <p:spPr>
          <a:xfrm>
            <a:off x="1564760" y="2492896"/>
            <a:ext cx="8341240" cy="1872208"/>
          </a:xfrm>
          <a:prstGeom prst="rect">
            <a:avLst/>
          </a:prstGeom>
          <a:solidFill>
            <a:srgbClr val="0EC89C"/>
          </a:solidFill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Ins="288000" rtlCol="0" anchor="ctr"/>
          <a:lstStyle/>
          <a:p>
            <a:pPr algn="r"/>
            <a:r>
              <a:rPr lang="en-US" altLang="ja-JP" sz="28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 Black" panose="020B0A02040204020203" pitchFamily="34" charset="0"/>
              </a:rPr>
              <a:t>PART</a:t>
            </a:r>
            <a:r>
              <a:rPr lang="ja-JP" altLang="en-US" sz="28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 Black" panose="020B0A02040204020203" pitchFamily="34" charset="0"/>
              </a:rPr>
              <a:t> </a:t>
            </a:r>
            <a:r>
              <a:rPr lang="en-US" altLang="ja-JP" sz="28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 Black" panose="020B0A02040204020203" pitchFamily="34" charset="0"/>
              </a:rPr>
              <a:t>04</a:t>
            </a:r>
            <a:r>
              <a:rPr lang="ja-JP" altLang="en-US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作成時の注意</a:t>
            </a:r>
          </a:p>
        </p:txBody>
      </p:sp>
    </p:spTree>
    <p:extLst>
      <p:ext uri="{BB962C8B-B14F-4D97-AF65-F5344CB8AC3E}">
        <p14:creationId xmlns:p14="http://schemas.microsoft.com/office/powerpoint/2010/main" val="27317725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04800" y="698400"/>
            <a:ext cx="6340197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ja-JP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受動喫煙防止の取り組みを原稿内に必ず記載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24356" y="62037"/>
            <a:ext cx="623866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作成時の注意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360" y="1464780"/>
            <a:ext cx="8161280" cy="4954311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4953000" y="6188259"/>
            <a:ext cx="48309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 smtClean="0"/>
              <a:t>厚生労働省「健康</a:t>
            </a:r>
            <a:r>
              <a:rPr lang="ja-JP" altLang="en-US" sz="900" dirty="0"/>
              <a:t>増進法の一部を改正する法律（</a:t>
            </a:r>
            <a:r>
              <a:rPr lang="en-US" altLang="ja-JP" sz="900" dirty="0"/>
              <a:t>H30.7.25</a:t>
            </a:r>
            <a:r>
              <a:rPr lang="ja-JP" altLang="en-US" sz="900" dirty="0"/>
              <a:t>公布）審議時</a:t>
            </a:r>
            <a:r>
              <a:rPr lang="ja-JP" altLang="en-US" sz="900" dirty="0" smtClean="0"/>
              <a:t>資料」より抜粋</a:t>
            </a:r>
            <a:endParaRPr kumimoji="1" lang="ja-JP" altLang="en-US" sz="900" dirty="0"/>
          </a:p>
        </p:txBody>
      </p:sp>
    </p:spTree>
    <p:extLst>
      <p:ext uri="{BB962C8B-B14F-4D97-AF65-F5344CB8AC3E}">
        <p14:creationId xmlns:p14="http://schemas.microsoft.com/office/powerpoint/2010/main" val="388020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424356" y="62037"/>
            <a:ext cx="623866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ja-JP" alt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目次</a:t>
            </a:r>
            <a:endParaRPr lang="ja-JP" altLang="en-US" sz="3200" b="1" dirty="0">
              <a:solidFill>
                <a:schemeClr val="tx1">
                  <a:lumMod val="50000"/>
                  <a:lumOff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679508" y="1409350"/>
            <a:ext cx="8690994" cy="914400"/>
            <a:chOff x="679508" y="1409350"/>
            <a:chExt cx="8690994" cy="914400"/>
          </a:xfrm>
        </p:grpSpPr>
        <p:sp>
          <p:nvSpPr>
            <p:cNvPr id="9" name="角丸四角形 8"/>
            <p:cNvSpPr/>
            <p:nvPr/>
          </p:nvSpPr>
          <p:spPr>
            <a:xfrm>
              <a:off x="939567" y="1409350"/>
              <a:ext cx="8430935" cy="9144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EC8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楕円 5"/>
            <p:cNvSpPr/>
            <p:nvPr/>
          </p:nvSpPr>
          <p:spPr>
            <a:xfrm>
              <a:off x="679508" y="1409350"/>
              <a:ext cx="914400" cy="914400"/>
            </a:xfrm>
            <a:prstGeom prst="ellipse">
              <a:avLst/>
            </a:prstGeom>
            <a:solidFill>
              <a:srgbClr val="0EC89C"/>
            </a:solidFill>
            <a:ln w="38100">
              <a:solidFill>
                <a:srgbClr val="0EC8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4000" b="1" dirty="0" smtClean="0"/>
                <a:t>1</a:t>
              </a:r>
              <a:endParaRPr kumimoji="1" lang="ja-JP" altLang="en-US" sz="4000" b="1" dirty="0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1829759" y="1568927"/>
              <a:ext cx="154401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200" b="1" dirty="0" smtClean="0">
                  <a:solidFill>
                    <a:schemeClr val="bg2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はじめに</a:t>
              </a:r>
              <a:endParaRPr kumimoji="1" lang="ja-JP" altLang="en-US" sz="3200" b="1" dirty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7431624" y="1568926"/>
              <a:ext cx="173194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ja-JP" altLang="en-US" sz="3200" b="1" dirty="0" smtClean="0">
                  <a:solidFill>
                    <a:schemeClr val="bg2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・・・</a:t>
              </a:r>
              <a:r>
                <a:rPr kumimoji="1" lang="en-US" altLang="ja-JP" sz="3200" b="1" dirty="0" smtClean="0">
                  <a:solidFill>
                    <a:schemeClr val="bg2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P.03</a:t>
              </a:r>
              <a:endParaRPr kumimoji="1" lang="ja-JP" altLang="en-US" sz="3200" b="1" dirty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679508" y="2548844"/>
            <a:ext cx="8690994" cy="914400"/>
            <a:chOff x="679508" y="1409350"/>
            <a:chExt cx="8690994" cy="914400"/>
          </a:xfrm>
        </p:grpSpPr>
        <p:sp>
          <p:nvSpPr>
            <p:cNvPr id="15" name="角丸四角形 14"/>
            <p:cNvSpPr/>
            <p:nvPr/>
          </p:nvSpPr>
          <p:spPr>
            <a:xfrm>
              <a:off x="939567" y="1409350"/>
              <a:ext cx="8430935" cy="9144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EC8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楕円 15"/>
            <p:cNvSpPr/>
            <p:nvPr/>
          </p:nvSpPr>
          <p:spPr>
            <a:xfrm>
              <a:off x="679508" y="1409350"/>
              <a:ext cx="914400" cy="914400"/>
            </a:xfrm>
            <a:prstGeom prst="ellipse">
              <a:avLst/>
            </a:prstGeom>
            <a:solidFill>
              <a:srgbClr val="0EC89C"/>
            </a:solidFill>
            <a:ln w="38100">
              <a:solidFill>
                <a:srgbClr val="0EC8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4000" b="1" dirty="0"/>
                <a:t>2</a:t>
              </a:r>
              <a:endParaRPr kumimoji="1" lang="ja-JP" altLang="en-US" sz="4000" b="1" dirty="0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1829759" y="1568927"/>
              <a:ext cx="523412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200" b="1" dirty="0" smtClean="0">
                  <a:solidFill>
                    <a:schemeClr val="bg2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求人を作成する前の</a:t>
              </a:r>
              <a:r>
                <a:rPr kumimoji="1" lang="en-US" altLang="ja-JP" sz="3200" b="1" dirty="0" smtClean="0">
                  <a:solidFill>
                    <a:schemeClr val="bg2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5</a:t>
              </a:r>
              <a:r>
                <a:rPr kumimoji="1" lang="ja-JP" altLang="en-US" sz="3200" b="1" dirty="0" smtClean="0">
                  <a:solidFill>
                    <a:schemeClr val="bg2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ステップ</a:t>
              </a:r>
              <a:endParaRPr kumimoji="1" lang="ja-JP" altLang="en-US" sz="3200" b="1" dirty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7431624" y="1568926"/>
              <a:ext cx="173194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ja-JP" altLang="en-US" sz="3200" b="1" dirty="0" smtClean="0">
                  <a:solidFill>
                    <a:schemeClr val="bg2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・・・</a:t>
              </a:r>
              <a:r>
                <a:rPr kumimoji="1" lang="en-US" altLang="ja-JP" sz="3200" b="1" dirty="0" smtClean="0">
                  <a:solidFill>
                    <a:schemeClr val="bg2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P.05</a:t>
              </a:r>
              <a:endParaRPr kumimoji="1" lang="ja-JP" altLang="en-US" sz="3200" b="1" dirty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19" name="グループ化 18"/>
          <p:cNvGrpSpPr/>
          <p:nvPr/>
        </p:nvGrpSpPr>
        <p:grpSpPr>
          <a:xfrm>
            <a:off x="679508" y="3688338"/>
            <a:ext cx="8690994" cy="914400"/>
            <a:chOff x="679508" y="1409350"/>
            <a:chExt cx="8690994" cy="914400"/>
          </a:xfrm>
        </p:grpSpPr>
        <p:sp>
          <p:nvSpPr>
            <p:cNvPr id="20" name="角丸四角形 19"/>
            <p:cNvSpPr/>
            <p:nvPr/>
          </p:nvSpPr>
          <p:spPr>
            <a:xfrm>
              <a:off x="939567" y="1409350"/>
              <a:ext cx="8430935" cy="9144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EC8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楕円 20"/>
            <p:cNvSpPr/>
            <p:nvPr/>
          </p:nvSpPr>
          <p:spPr>
            <a:xfrm>
              <a:off x="679508" y="1409350"/>
              <a:ext cx="914400" cy="914400"/>
            </a:xfrm>
            <a:prstGeom prst="ellipse">
              <a:avLst/>
            </a:prstGeom>
            <a:solidFill>
              <a:srgbClr val="0EC89C"/>
            </a:solidFill>
            <a:ln w="38100">
              <a:solidFill>
                <a:srgbClr val="0EC8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4000" b="1" dirty="0" smtClean="0"/>
                <a:t>3</a:t>
              </a:r>
              <a:endParaRPr kumimoji="1" lang="ja-JP" altLang="en-US" sz="4000" b="1" dirty="0"/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1829759" y="1568927"/>
              <a:ext cx="35076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200" b="1" dirty="0" smtClean="0">
                  <a:solidFill>
                    <a:schemeClr val="bg2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求人</a:t>
              </a:r>
              <a:r>
                <a:rPr lang="ja-JP" altLang="en-US" sz="3200" b="1" dirty="0" smtClean="0">
                  <a:solidFill>
                    <a:schemeClr val="bg2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作成のポイント</a:t>
              </a:r>
              <a:endParaRPr kumimoji="1" lang="ja-JP" altLang="en-US" sz="3200" b="1" dirty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7431624" y="1568926"/>
              <a:ext cx="173194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ja-JP" altLang="en-US" sz="3200" b="1" dirty="0" smtClean="0">
                  <a:solidFill>
                    <a:schemeClr val="bg2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・・・</a:t>
              </a:r>
              <a:r>
                <a:rPr kumimoji="1" lang="en-US" altLang="ja-JP" sz="3200" b="1" dirty="0" smtClean="0">
                  <a:solidFill>
                    <a:schemeClr val="bg2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P.12</a:t>
              </a:r>
              <a:endParaRPr kumimoji="1" lang="ja-JP" altLang="en-US" sz="3200" b="1" dirty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24" name="グループ化 23"/>
          <p:cNvGrpSpPr/>
          <p:nvPr/>
        </p:nvGrpSpPr>
        <p:grpSpPr>
          <a:xfrm>
            <a:off x="679508" y="4827833"/>
            <a:ext cx="8690994" cy="914400"/>
            <a:chOff x="679508" y="1409350"/>
            <a:chExt cx="8690994" cy="914400"/>
          </a:xfrm>
        </p:grpSpPr>
        <p:sp>
          <p:nvSpPr>
            <p:cNvPr id="25" name="角丸四角形 24"/>
            <p:cNvSpPr/>
            <p:nvPr/>
          </p:nvSpPr>
          <p:spPr>
            <a:xfrm>
              <a:off x="939567" y="1409350"/>
              <a:ext cx="8430935" cy="9144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EC8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楕円 25"/>
            <p:cNvSpPr/>
            <p:nvPr/>
          </p:nvSpPr>
          <p:spPr>
            <a:xfrm>
              <a:off x="679508" y="1409350"/>
              <a:ext cx="914400" cy="914400"/>
            </a:xfrm>
            <a:prstGeom prst="ellipse">
              <a:avLst/>
            </a:prstGeom>
            <a:solidFill>
              <a:srgbClr val="0EC89C"/>
            </a:solidFill>
            <a:ln w="38100">
              <a:solidFill>
                <a:srgbClr val="0EC8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4000" b="1" dirty="0"/>
                <a:t>4</a:t>
              </a:r>
              <a:endParaRPr kumimoji="1" lang="ja-JP" altLang="en-US" sz="4000" b="1" dirty="0"/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1829759" y="1568927"/>
              <a:ext cx="26132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200" b="1" dirty="0" smtClean="0">
                  <a:solidFill>
                    <a:schemeClr val="bg2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作成時の注意</a:t>
              </a:r>
              <a:endParaRPr kumimoji="1" lang="ja-JP" altLang="en-US" sz="3200" b="1" dirty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7431625" y="1568926"/>
              <a:ext cx="17319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ja-JP" altLang="en-US" sz="3200" b="1" dirty="0" smtClean="0">
                  <a:solidFill>
                    <a:schemeClr val="bg2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・・・</a:t>
              </a:r>
              <a:r>
                <a:rPr kumimoji="1" lang="en-US" altLang="ja-JP" sz="3200" b="1" dirty="0" smtClean="0">
                  <a:solidFill>
                    <a:schemeClr val="bg2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P.18</a:t>
              </a:r>
              <a:endParaRPr kumimoji="1" lang="ja-JP" altLang="en-US" sz="3200" b="1" dirty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370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04800" y="698400"/>
            <a:ext cx="2339102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ja-JP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その他注意事項</a:t>
            </a:r>
            <a:endParaRPr lang="ja-JP" alt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24356" y="62037"/>
            <a:ext cx="623866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作成時の注意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" y="1160065"/>
            <a:ext cx="8863012" cy="5354512"/>
          </a:xfrm>
          <a:prstGeom prst="rect">
            <a:avLst/>
          </a:prstGeom>
        </p:spPr>
      </p:pic>
      <p:sp>
        <p:nvSpPr>
          <p:cNvPr id="9" name="ホームベース 8"/>
          <p:cNvSpPr/>
          <p:nvPr/>
        </p:nvSpPr>
        <p:spPr>
          <a:xfrm>
            <a:off x="650281" y="1344063"/>
            <a:ext cx="3435158" cy="400847"/>
          </a:xfrm>
          <a:prstGeom prst="homePlate">
            <a:avLst/>
          </a:prstGeom>
          <a:solidFill>
            <a:srgbClr val="0EC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写真・ロゴの掲載について</a:t>
            </a:r>
            <a:endParaRPr kumimoji="1" lang="ja-JP" altLang="en-US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ホームベース 9"/>
          <p:cNvSpPr/>
          <p:nvPr/>
        </p:nvSpPr>
        <p:spPr>
          <a:xfrm>
            <a:off x="650281" y="2722797"/>
            <a:ext cx="3435158" cy="400847"/>
          </a:xfrm>
          <a:prstGeom prst="homePlate">
            <a:avLst/>
          </a:prstGeom>
          <a:solidFill>
            <a:srgbClr val="0EC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募集原稿に関する法律</a:t>
            </a:r>
            <a:endParaRPr kumimoji="1" lang="ja-JP" altLang="en-US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313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04800" y="698400"/>
            <a:ext cx="2339102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ja-JP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その他注意事項</a:t>
            </a:r>
            <a:endParaRPr lang="ja-JP" alt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24356" y="62037"/>
            <a:ext cx="623866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作成時の注意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02" y="1278765"/>
            <a:ext cx="8840508" cy="5356927"/>
          </a:xfrm>
          <a:prstGeom prst="rect">
            <a:avLst/>
          </a:prstGeom>
        </p:spPr>
      </p:pic>
      <p:sp>
        <p:nvSpPr>
          <p:cNvPr id="7" name="ホームベース 6"/>
          <p:cNvSpPr/>
          <p:nvPr/>
        </p:nvSpPr>
        <p:spPr>
          <a:xfrm>
            <a:off x="650281" y="1352452"/>
            <a:ext cx="3435158" cy="400847"/>
          </a:xfrm>
          <a:prstGeom prst="homePlate">
            <a:avLst/>
          </a:prstGeom>
          <a:solidFill>
            <a:srgbClr val="0EC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労働条件の記載について</a:t>
            </a:r>
            <a:endParaRPr kumimoji="1" lang="ja-JP" altLang="en-US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ホームベース 8"/>
          <p:cNvSpPr/>
          <p:nvPr/>
        </p:nvSpPr>
        <p:spPr>
          <a:xfrm>
            <a:off x="650281" y="4132148"/>
            <a:ext cx="3435158" cy="400847"/>
          </a:xfrm>
          <a:prstGeom prst="homePlate">
            <a:avLst/>
          </a:prstGeom>
          <a:solidFill>
            <a:srgbClr val="0EC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求人広告原稿チェックリスト</a:t>
            </a:r>
            <a:endParaRPr kumimoji="1" lang="ja-JP" altLang="en-US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5912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04800" y="698400"/>
            <a:ext cx="313419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ja-JP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表記</a:t>
            </a:r>
            <a:r>
              <a:rPr lang="en-US" altLang="ja-JP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NG</a:t>
            </a:r>
            <a:r>
              <a:rPr lang="ja-JP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ワードまとめ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24356" y="62037"/>
            <a:ext cx="623866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作成時の注意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247" y="1322989"/>
            <a:ext cx="9243506" cy="477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36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お問い合わせ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6F634-1144-4E34-95EF-25E8A7010EC8}" type="slidenum">
              <a:rPr kumimoji="1" lang="ja-JP" altLang="en-US" sz="1050" b="1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ja-JP" altLang="en-US" sz="105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43199" y="788400"/>
            <a:ext cx="81924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 smtClean="0">
                <a:ln w="57150">
                  <a:solidFill>
                    <a:srgbClr val="0EC89C"/>
                  </a:solidFill>
                </a:ln>
                <a:solidFill>
                  <a:srgbClr val="0EC89C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・</a:t>
            </a:r>
            <a:r>
              <a:rPr lang="ja-JP" altLang="en-US" sz="2400" b="1" dirty="0">
                <a:ln w="57150">
                  <a:solidFill>
                    <a:srgbClr val="0EC89C"/>
                  </a:solidFill>
                </a:ln>
                <a:solidFill>
                  <a:srgbClr val="0EC89C"/>
                </a:solidFill>
                <a:latin typeface="Meiryo UI"/>
                <a:ea typeface="Meiryo UI"/>
              </a:rPr>
              <a:t>採用</a:t>
            </a:r>
            <a:r>
              <a:rPr lang="ja-JP" altLang="en-US" sz="2400" b="1" dirty="0" smtClean="0">
                <a:ln w="57150">
                  <a:solidFill>
                    <a:srgbClr val="0EC89C"/>
                  </a:solidFill>
                </a:ln>
                <a:solidFill>
                  <a:srgbClr val="0EC89C"/>
                </a:solidFill>
                <a:latin typeface="Meiryo UI"/>
                <a:ea typeface="Meiryo UI"/>
              </a:rPr>
              <a:t>で</a:t>
            </a:r>
            <a:r>
              <a:rPr lang="ja-JP" altLang="en-US" sz="2400" b="1" dirty="0">
                <a:ln w="57150">
                  <a:solidFill>
                    <a:srgbClr val="0EC89C"/>
                  </a:solidFill>
                </a:ln>
                <a:solidFill>
                  <a:srgbClr val="0EC89C"/>
                </a:solidFill>
                <a:latin typeface="Meiryo UI"/>
                <a:ea typeface="Meiryo UI"/>
              </a:rPr>
              <a:t>有効</a:t>
            </a:r>
            <a:r>
              <a:rPr lang="ja-JP" altLang="en-US" sz="2400" b="1" dirty="0" smtClean="0">
                <a:ln w="57150">
                  <a:solidFill>
                    <a:srgbClr val="0EC89C"/>
                  </a:solidFill>
                </a:ln>
                <a:solidFill>
                  <a:srgbClr val="0EC89C"/>
                </a:solidFill>
                <a:latin typeface="Meiryo UI"/>
                <a:ea typeface="Meiryo UI"/>
              </a:rPr>
              <a:t>な施策が打てていない</a:t>
            </a:r>
            <a:endParaRPr lang="en-US" altLang="ja-JP" sz="2400" b="1" dirty="0">
              <a:ln w="57150">
                <a:solidFill>
                  <a:srgbClr val="0EC89C"/>
                </a:solidFill>
              </a:ln>
              <a:solidFill>
                <a:srgbClr val="0EC89C"/>
              </a:solidFill>
              <a:latin typeface="Meiryo UI"/>
              <a:ea typeface="Meiryo U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 smtClean="0">
                <a:ln w="57150">
                  <a:solidFill>
                    <a:srgbClr val="0EC89C"/>
                  </a:solidFill>
                </a:ln>
                <a:solidFill>
                  <a:srgbClr val="0EC89C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・他の採用手法を知りたい</a:t>
            </a:r>
            <a:endParaRPr kumimoji="1" lang="ja-JP" altLang="en-US" sz="2400" b="1" i="0" u="none" strike="noStrike" kern="1200" cap="none" spc="0" normalizeH="0" baseline="0" noProof="0" dirty="0">
              <a:ln w="57150">
                <a:solidFill>
                  <a:srgbClr val="0EC89C"/>
                </a:solidFill>
              </a:ln>
              <a:solidFill>
                <a:srgbClr val="0EC89C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 w="57150">
                  <a:solidFill>
                    <a:srgbClr val="0EC89C"/>
                  </a:solidFill>
                </a:ln>
                <a:solidFill>
                  <a:srgbClr val="0EC89C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・今自社に必要なツールを教えてほしい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EC89C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などのご要望がございましたら、お気軽にお問い合わせください。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EC89C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852424" y="2625229"/>
            <a:ext cx="6180939" cy="120032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・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採用計画を立てるためのシート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ほ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しい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・今自社に必要なツールを教えてほしい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77504" y="2447488"/>
            <a:ext cx="4575495" cy="1931565"/>
          </a:xfrm>
          <a:prstGeom prst="rect">
            <a:avLst/>
          </a:prstGeom>
          <a:solidFill>
            <a:srgbClr val="0EC89C"/>
          </a:solidFill>
          <a:ln>
            <a:noFill/>
          </a:ln>
          <a:scene3d>
            <a:camera prst="obliqueBottomRigh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77504" y="4468316"/>
            <a:ext cx="4575495" cy="1931565"/>
          </a:xfrm>
          <a:prstGeom prst="rect">
            <a:avLst/>
          </a:prstGeom>
          <a:solidFill>
            <a:srgbClr val="0EC89C"/>
          </a:solidFill>
          <a:ln>
            <a:noFill/>
          </a:ln>
          <a:scene3d>
            <a:camera prst="obliqueBottomRigh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sp>
        <p:nvSpPr>
          <p:cNvPr id="8" name="楕円 7"/>
          <p:cNvSpPr/>
          <p:nvPr/>
        </p:nvSpPr>
        <p:spPr>
          <a:xfrm>
            <a:off x="587229" y="2816819"/>
            <a:ext cx="1166070" cy="11660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sp>
        <p:nvSpPr>
          <p:cNvPr id="9" name="楕円 8"/>
          <p:cNvSpPr/>
          <p:nvPr/>
        </p:nvSpPr>
        <p:spPr>
          <a:xfrm>
            <a:off x="625329" y="2854919"/>
            <a:ext cx="1089870" cy="1089870"/>
          </a:xfrm>
          <a:prstGeom prst="ellipse">
            <a:avLst/>
          </a:prstGeom>
          <a:solidFill>
            <a:schemeClr val="bg1"/>
          </a:solidFill>
          <a:ln>
            <a:solidFill>
              <a:srgbClr val="0EC8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6359">
            <a:off x="628546" y="2869487"/>
            <a:ext cx="1115736" cy="1115736"/>
          </a:xfrm>
          <a:prstGeom prst="rect">
            <a:avLst/>
          </a:prstGeom>
        </p:spPr>
      </p:pic>
      <p:sp>
        <p:nvSpPr>
          <p:cNvPr id="11" name="楕円 10"/>
          <p:cNvSpPr/>
          <p:nvPr/>
        </p:nvSpPr>
        <p:spPr>
          <a:xfrm>
            <a:off x="587229" y="4884280"/>
            <a:ext cx="1166070" cy="11660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sp>
        <p:nvSpPr>
          <p:cNvPr id="12" name="楕円 11"/>
          <p:cNvSpPr/>
          <p:nvPr/>
        </p:nvSpPr>
        <p:spPr>
          <a:xfrm>
            <a:off x="625329" y="4922380"/>
            <a:ext cx="1089870" cy="1089870"/>
          </a:xfrm>
          <a:prstGeom prst="ellipse">
            <a:avLst/>
          </a:prstGeom>
          <a:solidFill>
            <a:schemeClr val="bg1"/>
          </a:solidFill>
          <a:ln>
            <a:solidFill>
              <a:srgbClr val="0EC8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79" y="4931142"/>
            <a:ext cx="1095670" cy="1095670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1830033" y="3090410"/>
            <a:ext cx="29578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kumimoji="0" lang="en-US" altLang="ja-JP" sz="2800" b="1" kern="0" dirty="0">
                <a:solidFill>
                  <a:prstClr val="white"/>
                </a:solidFill>
              </a:rPr>
              <a:t>024-534-7135</a:t>
            </a:r>
            <a:endParaRPr kumimoji="0" lang="ja-JP" altLang="en-US" sz="2800" b="1" kern="0" dirty="0">
              <a:solidFill>
                <a:prstClr val="white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411241" y="3779173"/>
            <a:ext cx="3690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kumimoji="0" lang="ja-JP" altLang="en-US" b="1" kern="0" dirty="0">
                <a:solidFill>
                  <a:prstClr val="white"/>
                </a:solidFill>
              </a:rPr>
              <a:t>（営業時間　平日</a:t>
            </a:r>
            <a:r>
              <a:rPr kumimoji="0" lang="en-US" altLang="ja-JP" b="1" kern="0" dirty="0">
                <a:solidFill>
                  <a:prstClr val="white"/>
                </a:solidFill>
              </a:rPr>
              <a:t>9:00</a:t>
            </a:r>
            <a:r>
              <a:rPr kumimoji="0" lang="ja-JP" altLang="en-US" b="1" kern="0" dirty="0">
                <a:solidFill>
                  <a:prstClr val="white"/>
                </a:solidFill>
              </a:rPr>
              <a:t>～</a:t>
            </a:r>
            <a:r>
              <a:rPr kumimoji="0" lang="en-US" altLang="ja-JP" b="1" kern="0" dirty="0">
                <a:solidFill>
                  <a:prstClr val="white"/>
                </a:solidFill>
              </a:rPr>
              <a:t>18:00</a:t>
            </a:r>
            <a:r>
              <a:rPr kumimoji="0" lang="ja-JP" altLang="en-US" b="1" kern="0" dirty="0">
                <a:solidFill>
                  <a:prstClr val="white"/>
                </a:solidFill>
              </a:rPr>
              <a:t>）</a:t>
            </a:r>
            <a:endParaRPr kumimoji="0" lang="ja-JP" altLang="en-US" b="1" kern="0" dirty="0">
              <a:solidFill>
                <a:prstClr val="white"/>
              </a:solidFill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1830033" y="5205705"/>
            <a:ext cx="28376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○○○＠○○</a:t>
            </a:r>
            <a:r>
              <a:rPr kumimoji="1" lang="en-US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.</a:t>
            </a:r>
            <a:r>
              <a:rPr kumimoji="1" lang="en-US" altLang="ja-JP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jp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graphicFrame>
        <p:nvGraphicFramePr>
          <p:cNvPr id="17" name="表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859995"/>
              </p:ext>
            </p:extLst>
          </p:nvPr>
        </p:nvGraphicFramePr>
        <p:xfrm>
          <a:off x="5129105" y="2880082"/>
          <a:ext cx="4529799" cy="2514140"/>
        </p:xfrm>
        <a:graphic>
          <a:graphicData uri="http://schemas.openxmlformats.org/drawingml/2006/table">
            <a:tbl>
              <a:tblPr bandRow="1">
                <a:tableStyleId>{68D230F3-CF80-4859-8CE7-A43EE81993B5}</a:tableStyleId>
              </a:tblPr>
              <a:tblGrid>
                <a:gridCol w="1293812">
                  <a:extLst>
                    <a:ext uri="{9D8B030D-6E8A-4147-A177-3AD203B41FA5}">
                      <a16:colId xmlns:a16="http://schemas.microsoft.com/office/drawing/2014/main" val="4242449181"/>
                    </a:ext>
                  </a:extLst>
                </a:gridCol>
                <a:gridCol w="3235987">
                  <a:extLst>
                    <a:ext uri="{9D8B030D-6E8A-4147-A177-3AD203B41FA5}">
                      <a16:colId xmlns:a16="http://schemas.microsoft.com/office/drawing/2014/main" val="2454030520"/>
                    </a:ext>
                  </a:extLst>
                </a:gridCol>
              </a:tblGrid>
              <a:tr h="502828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100" dirty="0" smtClean="0"/>
                        <a:t>会社名</a:t>
                      </a:r>
                      <a:endParaRPr kumimoji="1" lang="ja-JP" altLang="en-US" sz="1100" b="1" dirty="0">
                        <a:solidFill>
                          <a:srgbClr val="76717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r>
                        <a:rPr kumimoji="1" lang="ja-JP" altLang="en-US" sz="1100" dirty="0" smtClean="0"/>
                        <a:t>株式会社クサカ印刷所</a:t>
                      </a:r>
                      <a:endParaRPr kumimoji="1" lang="ja-JP" altLang="en-US" sz="1100" b="1" dirty="0">
                        <a:solidFill>
                          <a:srgbClr val="76717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4257043"/>
                  </a:ext>
                </a:extLst>
              </a:tr>
              <a:tr h="502828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100" dirty="0" smtClean="0"/>
                        <a:t>所在地</a:t>
                      </a:r>
                      <a:endParaRPr kumimoji="1" lang="ja-JP" altLang="en-US" sz="1100" b="1" dirty="0">
                        <a:solidFill>
                          <a:srgbClr val="76717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r>
                        <a:rPr kumimoji="1" lang="zh-TW" altLang="en-US" sz="1100" dirty="0" smtClean="0"/>
                        <a:t>福島県福島市東浜町</a:t>
                      </a:r>
                      <a:r>
                        <a:rPr kumimoji="1" lang="en-US" altLang="zh-TW" sz="1100" dirty="0" smtClean="0"/>
                        <a:t>7-35</a:t>
                      </a:r>
                      <a:endParaRPr kumimoji="1" lang="ja-JP" altLang="en-US" sz="1100" b="1" dirty="0">
                        <a:solidFill>
                          <a:srgbClr val="76717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5167461"/>
                  </a:ext>
                </a:extLst>
              </a:tr>
              <a:tr h="502828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100" dirty="0" smtClean="0"/>
                        <a:t>資本金</a:t>
                      </a:r>
                      <a:endParaRPr kumimoji="1" lang="ja-JP" altLang="en-US" sz="1100" b="1" dirty="0">
                        <a:solidFill>
                          <a:srgbClr val="76717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r>
                        <a:rPr kumimoji="1" lang="en-US" altLang="ja-JP" sz="1100" dirty="0" smtClean="0"/>
                        <a:t>2,000</a:t>
                      </a:r>
                      <a:r>
                        <a:rPr kumimoji="1" lang="ja-JP" altLang="en-US" sz="1100" dirty="0" smtClean="0"/>
                        <a:t>万円</a:t>
                      </a:r>
                      <a:endParaRPr kumimoji="1" lang="ja-JP" altLang="en-US" sz="1100" b="1" dirty="0">
                        <a:solidFill>
                          <a:srgbClr val="76717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2852599"/>
                  </a:ext>
                </a:extLst>
              </a:tr>
              <a:tr h="502828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100" dirty="0" smtClean="0"/>
                        <a:t>代表</a:t>
                      </a:r>
                      <a:endParaRPr kumimoji="1" lang="ja-JP" altLang="en-US" sz="1100" b="1" dirty="0">
                        <a:solidFill>
                          <a:srgbClr val="76717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r>
                        <a:rPr kumimoji="1" lang="ja-JP" altLang="en-US" sz="1100" b="0" dirty="0" smtClean="0">
                          <a:solidFill>
                            <a:schemeClr val="tx1"/>
                          </a:solidFill>
                        </a:rPr>
                        <a:t>日下直哉</a:t>
                      </a:r>
                      <a:endParaRPr kumimoji="1" lang="ja-JP" altLang="en-US" sz="1100" b="1" dirty="0">
                        <a:solidFill>
                          <a:srgbClr val="76717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67631327"/>
                  </a:ext>
                </a:extLst>
              </a:tr>
              <a:tr h="502828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100" dirty="0" smtClean="0"/>
                        <a:t>ホームページ</a:t>
                      </a:r>
                      <a:endParaRPr kumimoji="1" lang="ja-JP" altLang="en-US" sz="1100" b="1" dirty="0">
                        <a:solidFill>
                          <a:srgbClr val="76717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/>
                          <a:ea typeface="メイリオ"/>
                        </a:defRPr>
                      </a:lvl9pPr>
                    </a:lstStyle>
                    <a:p>
                      <a:endParaRPr kumimoji="1" lang="en-US" altLang="ja-JP" sz="1100" dirty="0" smtClean="0"/>
                    </a:p>
                    <a:p>
                      <a:r>
                        <a:rPr kumimoji="1" lang="en-US" altLang="ja-JP" sz="1100" dirty="0" smtClean="0"/>
                        <a:t>https://k-recruit.kpri.jp/kusaka/</a:t>
                      </a:r>
                      <a:endParaRPr kumimoji="1" lang="ja-JP" altLang="en-US" sz="1100" b="1" dirty="0">
                        <a:solidFill>
                          <a:srgbClr val="76717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18636229"/>
                  </a:ext>
                </a:extLst>
              </a:tr>
            </a:tbl>
          </a:graphicData>
        </a:graphic>
      </p:graphicFrame>
      <p:sp>
        <p:nvSpPr>
          <p:cNvPr id="18" name="対角する 2 つの角を切り取った四角形 17"/>
          <p:cNvSpPr/>
          <p:nvPr/>
        </p:nvSpPr>
        <p:spPr>
          <a:xfrm>
            <a:off x="5129587" y="2444423"/>
            <a:ext cx="1858441" cy="410496"/>
          </a:xfrm>
          <a:prstGeom prst="snip2DiagRect">
            <a:avLst/>
          </a:prstGeom>
          <a:solidFill>
            <a:srgbClr val="0EC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5226341" y="2517984"/>
            <a:ext cx="1677798" cy="2435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EC89C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会社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EC89C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概要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924042" y="781967"/>
            <a:ext cx="5803859" cy="120032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・採用で有効な施策が打てて</a:t>
            </a:r>
            <a:r>
              <a:rPr lang="ja-JP" altLang="en-US" sz="24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いな</a:t>
            </a:r>
            <a:r>
              <a:rPr lang="ja-JP" altLang="en-US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い</a:t>
            </a:r>
            <a:endParaRPr lang="en-US" altLang="ja-JP" sz="2400" b="1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ja-JP" altLang="en-US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他</a:t>
            </a:r>
            <a:r>
              <a:rPr lang="ja-JP" altLang="en-US" sz="24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の採用手法を</a:t>
            </a:r>
            <a:r>
              <a:rPr lang="ja-JP" altLang="en-US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知</a:t>
            </a:r>
            <a:r>
              <a:rPr lang="ja-JP" altLang="en-US" sz="24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りたい</a:t>
            </a:r>
            <a:endParaRPr lang="en-US" altLang="ja-JP" sz="24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・今</a:t>
            </a:r>
            <a:r>
              <a:rPr lang="ja-JP" altLang="en-US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自社</a:t>
            </a:r>
            <a:r>
              <a:rPr lang="ja-JP" altLang="en-US" sz="24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</a:t>
            </a:r>
            <a:r>
              <a:rPr lang="ja-JP" altLang="en-US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必要</a:t>
            </a:r>
            <a:r>
              <a:rPr lang="ja-JP" altLang="en-US" sz="24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なツールを教えて欲しい</a:t>
            </a:r>
            <a:endParaRPr lang="en-US" altLang="ja-JP" sz="24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82513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正方形/長方形 28"/>
          <p:cNvSpPr/>
          <p:nvPr/>
        </p:nvSpPr>
        <p:spPr>
          <a:xfrm>
            <a:off x="1564760" y="2492896"/>
            <a:ext cx="8341240" cy="1872208"/>
          </a:xfrm>
          <a:prstGeom prst="rect">
            <a:avLst/>
          </a:prstGeom>
          <a:solidFill>
            <a:srgbClr val="0EC89C"/>
          </a:solidFill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Ins="288000" rtlCol="0" anchor="ctr"/>
          <a:lstStyle/>
          <a:p>
            <a:pPr algn="r"/>
            <a:r>
              <a:rPr lang="en-US" altLang="ja-JP" sz="28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 Black" panose="020B0A02040204020203" pitchFamily="34" charset="0"/>
              </a:rPr>
              <a:t>PART</a:t>
            </a:r>
            <a:r>
              <a:rPr lang="ja-JP" altLang="en-US" sz="28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 Black" panose="020B0A02040204020203" pitchFamily="34" charset="0"/>
              </a:rPr>
              <a:t> </a:t>
            </a:r>
            <a:r>
              <a:rPr lang="en-US" altLang="ja-JP" sz="28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 Black" panose="020B0A02040204020203" pitchFamily="34" charset="0"/>
              </a:rPr>
              <a:t>01</a:t>
            </a:r>
            <a:r>
              <a:rPr lang="ja-JP" altLang="en-US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28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はじめに</a:t>
            </a:r>
          </a:p>
        </p:txBody>
      </p:sp>
    </p:spTree>
    <p:extLst>
      <p:ext uri="{BB962C8B-B14F-4D97-AF65-F5344CB8AC3E}">
        <p14:creationId xmlns:p14="http://schemas.microsoft.com/office/powerpoint/2010/main" val="150464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04350" y="699389"/>
            <a:ext cx="2646878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ja-JP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業務の本質と目的</a:t>
            </a:r>
            <a:endParaRPr lang="ja-JP" alt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24356" y="62037"/>
            <a:ext cx="623866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ja-JP" alt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はじめに</a:t>
            </a:r>
            <a:endParaRPr lang="ja-JP" altLang="en-US" sz="3200" b="1" dirty="0">
              <a:solidFill>
                <a:schemeClr val="tx1">
                  <a:lumMod val="50000"/>
                  <a:lumOff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604350" y="1213631"/>
            <a:ext cx="8791320" cy="875228"/>
          </a:xfrm>
          <a:prstGeom prst="rect">
            <a:avLst/>
          </a:prstGeom>
          <a:noFill/>
          <a:ln w="28575">
            <a:solidFill>
              <a:srgbClr val="0EC8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 smtClean="0">
                <a:solidFill>
                  <a:srgbClr val="0EC89C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求人原稿作成の目的は、求職者（転職希望者）の</a:t>
            </a:r>
            <a:r>
              <a:rPr kumimoji="1" lang="ja-JP" altLang="en-US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エントリ</a:t>
            </a:r>
            <a:r>
              <a:rPr lang="ja-JP" altLang="en-US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ー</a:t>
            </a:r>
            <a:r>
              <a:rPr lang="ja-JP" altLang="en-US" b="1" dirty="0" smtClean="0">
                <a:solidFill>
                  <a:srgbClr val="0EC89C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を獲得することである。</a:t>
            </a:r>
            <a:endParaRPr lang="en-US" altLang="ja-JP" b="1" dirty="0" smtClean="0">
              <a:solidFill>
                <a:srgbClr val="0EC89C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b="1" dirty="0" smtClean="0">
                <a:solidFill>
                  <a:srgbClr val="0EC89C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また採用には、マーケティング思考が必要であり、</a:t>
            </a:r>
            <a:endParaRPr kumimoji="1" lang="en-US" altLang="ja-JP" b="1" dirty="0" smtClean="0">
              <a:solidFill>
                <a:srgbClr val="0EC89C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b="1" dirty="0" smtClean="0">
                <a:solidFill>
                  <a:srgbClr val="0EC89C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マーケティングとは、①</a:t>
            </a:r>
            <a:r>
              <a:rPr kumimoji="1" lang="ja-JP" altLang="en-US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誰に</a:t>
            </a:r>
            <a:r>
              <a:rPr kumimoji="1" lang="ja-JP" altLang="en-US" b="1" dirty="0" smtClean="0">
                <a:solidFill>
                  <a:srgbClr val="0EC89C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、②</a:t>
            </a:r>
            <a:r>
              <a:rPr kumimoji="1" lang="ja-JP" altLang="en-US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何を</a:t>
            </a:r>
            <a:r>
              <a:rPr kumimoji="1" lang="ja-JP" altLang="en-US" b="1" dirty="0" smtClean="0">
                <a:solidFill>
                  <a:srgbClr val="0EC89C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、③</a:t>
            </a:r>
            <a:r>
              <a:rPr kumimoji="1" lang="ja-JP" altLang="en-US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どのように</a:t>
            </a:r>
            <a:r>
              <a:rPr kumimoji="1" lang="ja-JP" altLang="en-US" b="1" dirty="0" smtClean="0">
                <a:solidFill>
                  <a:srgbClr val="0EC89C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提供するかを考える活動である。</a:t>
            </a:r>
            <a:endParaRPr kumimoji="1" lang="ja-JP" altLang="en-US" b="1" dirty="0">
              <a:solidFill>
                <a:srgbClr val="0EC89C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604350" y="2228963"/>
            <a:ext cx="1752956" cy="427839"/>
          </a:xfrm>
          <a:prstGeom prst="rect">
            <a:avLst/>
          </a:prstGeom>
          <a:solidFill>
            <a:srgbClr val="0EC89C"/>
          </a:solidFill>
          <a:ln>
            <a:solidFill>
              <a:srgbClr val="0EC8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目的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4420998" y="2228963"/>
            <a:ext cx="4974671" cy="427839"/>
          </a:xfrm>
          <a:prstGeom prst="rect">
            <a:avLst/>
          </a:prstGeom>
          <a:noFill/>
          <a:ln>
            <a:solidFill>
              <a:srgbClr val="0EC8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rgbClr val="0EC89C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求職者のエントリーを獲得すること</a:t>
            </a:r>
            <a:endParaRPr kumimoji="1" lang="ja-JP" altLang="en-US" b="1" dirty="0">
              <a:solidFill>
                <a:srgbClr val="0EC89C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6" name="直線矢印コネクタ 15"/>
          <p:cNvCxnSpPr>
            <a:stCxn id="13" idx="3"/>
            <a:endCxn id="14" idx="1"/>
          </p:cNvCxnSpPr>
          <p:nvPr/>
        </p:nvCxnSpPr>
        <p:spPr>
          <a:xfrm>
            <a:off x="2357306" y="2442883"/>
            <a:ext cx="2063692" cy="0"/>
          </a:xfrm>
          <a:prstGeom prst="straightConnector1">
            <a:avLst/>
          </a:prstGeom>
          <a:ln w="19050">
            <a:solidFill>
              <a:srgbClr val="0EC89C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正方形/長方形 19"/>
          <p:cNvSpPr/>
          <p:nvPr/>
        </p:nvSpPr>
        <p:spPr>
          <a:xfrm>
            <a:off x="604350" y="2796906"/>
            <a:ext cx="1752956" cy="34896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フロー</a:t>
            </a:r>
            <a:endParaRPr kumimoji="1" lang="ja-JP" altLang="en-US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2538507" y="2796906"/>
            <a:ext cx="1752956" cy="34896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マーケティング要素</a:t>
            </a:r>
            <a:endParaRPr kumimoji="1" lang="ja-JP" altLang="en-US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4420997" y="2796906"/>
            <a:ext cx="4974671" cy="34896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内容</a:t>
            </a:r>
            <a:endParaRPr kumimoji="1" lang="ja-JP" altLang="en-US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" name="ホームベース 23"/>
          <p:cNvSpPr/>
          <p:nvPr/>
        </p:nvSpPr>
        <p:spPr>
          <a:xfrm rot="5400000">
            <a:off x="1085291" y="2805035"/>
            <a:ext cx="791074" cy="1752956"/>
          </a:xfrm>
          <a:prstGeom prst="homePlate">
            <a:avLst>
              <a:gd name="adj" fmla="val 31972"/>
            </a:avLst>
          </a:prstGeom>
          <a:solidFill>
            <a:srgbClr val="0EC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ホームベース 24"/>
          <p:cNvSpPr/>
          <p:nvPr/>
        </p:nvSpPr>
        <p:spPr>
          <a:xfrm rot="5400000">
            <a:off x="1085291" y="3629665"/>
            <a:ext cx="791074" cy="1752956"/>
          </a:xfrm>
          <a:prstGeom prst="homePlate">
            <a:avLst>
              <a:gd name="adj" fmla="val 31972"/>
            </a:avLst>
          </a:prstGeom>
          <a:solidFill>
            <a:srgbClr val="0EC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ホームベース 25"/>
          <p:cNvSpPr/>
          <p:nvPr/>
        </p:nvSpPr>
        <p:spPr>
          <a:xfrm rot="5400000">
            <a:off x="1085291" y="4454295"/>
            <a:ext cx="791074" cy="1752956"/>
          </a:xfrm>
          <a:prstGeom prst="homePlate">
            <a:avLst>
              <a:gd name="adj" fmla="val 31972"/>
            </a:avLst>
          </a:prstGeom>
          <a:solidFill>
            <a:srgbClr val="0EC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ホームベース 26"/>
          <p:cNvSpPr/>
          <p:nvPr/>
        </p:nvSpPr>
        <p:spPr>
          <a:xfrm rot="5400000">
            <a:off x="1085291" y="5278925"/>
            <a:ext cx="791074" cy="1752956"/>
          </a:xfrm>
          <a:prstGeom prst="homePlate">
            <a:avLst>
              <a:gd name="adj" fmla="val 31972"/>
            </a:avLst>
          </a:prstGeom>
          <a:solidFill>
            <a:srgbClr val="0EC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/>
          <p:cNvSpPr/>
          <p:nvPr/>
        </p:nvSpPr>
        <p:spPr>
          <a:xfrm>
            <a:off x="2538507" y="3285976"/>
            <a:ext cx="1752956" cy="791074"/>
          </a:xfrm>
          <a:prstGeom prst="rect">
            <a:avLst/>
          </a:prstGeom>
          <a:solidFill>
            <a:srgbClr val="38E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何を（</a:t>
            </a:r>
            <a:r>
              <a:rPr kumimoji="1" lang="en-US" altLang="ja-JP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WHAT</a:t>
            </a:r>
            <a:r>
              <a:rPr kumimoji="1"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2538507" y="4110606"/>
            <a:ext cx="1752956" cy="791074"/>
          </a:xfrm>
          <a:prstGeom prst="rect">
            <a:avLst/>
          </a:prstGeom>
          <a:solidFill>
            <a:srgbClr val="38E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誰に（</a:t>
            </a:r>
            <a:r>
              <a:rPr kumimoji="1" lang="en-US" altLang="ja-JP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WHO</a:t>
            </a:r>
            <a:r>
              <a:rPr kumimoji="1"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2538507" y="4935236"/>
            <a:ext cx="1752956" cy="791074"/>
          </a:xfrm>
          <a:prstGeom prst="rect">
            <a:avLst/>
          </a:prstGeom>
          <a:solidFill>
            <a:srgbClr val="38E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何を（</a:t>
            </a:r>
            <a:r>
              <a:rPr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WHAT</a:t>
            </a:r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</a:p>
        </p:txBody>
      </p:sp>
      <p:sp>
        <p:nvSpPr>
          <p:cNvPr id="32" name="正方形/長方形 31"/>
          <p:cNvSpPr/>
          <p:nvPr/>
        </p:nvSpPr>
        <p:spPr>
          <a:xfrm>
            <a:off x="2538507" y="5759866"/>
            <a:ext cx="1752956" cy="791074"/>
          </a:xfrm>
          <a:prstGeom prst="rect">
            <a:avLst/>
          </a:prstGeom>
          <a:solidFill>
            <a:srgbClr val="38E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どのように（</a:t>
            </a:r>
            <a:r>
              <a:rPr kumimoji="1" lang="en-US" altLang="ja-JP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HOW</a:t>
            </a:r>
            <a:r>
              <a:rPr kumimoji="1"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4420996" y="3285976"/>
            <a:ext cx="4974671" cy="791074"/>
          </a:xfrm>
          <a:prstGeom prst="rect">
            <a:avLst/>
          </a:prstGeom>
          <a:solidFill>
            <a:srgbClr val="ADF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案件の情報を整理し、</a:t>
            </a:r>
            <a:r>
              <a:rPr lang="ja-JP" altLang="en-US" sz="1400" b="1" dirty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勤務地</a:t>
            </a:r>
            <a:r>
              <a:rPr lang="ja-JP" altLang="en-US" sz="14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や募集の条件をまとめる</a:t>
            </a:r>
            <a:endParaRPr kumimoji="1" lang="ja-JP" altLang="en-US" sz="1400" b="1" dirty="0">
              <a:solidFill>
                <a:schemeClr val="bg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4420995" y="4110606"/>
            <a:ext cx="4974671" cy="791074"/>
          </a:xfrm>
          <a:prstGeom prst="rect">
            <a:avLst/>
          </a:prstGeom>
          <a:solidFill>
            <a:srgbClr val="ADF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セグメントから、ターゲットとなる人物像を選択する</a:t>
            </a:r>
            <a:endParaRPr kumimoji="1" lang="ja-JP" altLang="en-US" sz="1400" b="1" dirty="0">
              <a:solidFill>
                <a:schemeClr val="bg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4420994" y="4935236"/>
            <a:ext cx="4974671" cy="791074"/>
          </a:xfrm>
          <a:prstGeom prst="rect">
            <a:avLst/>
          </a:prstGeom>
          <a:solidFill>
            <a:srgbClr val="ADF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ターゲットに対する最適な訴求事項を整理する</a:t>
            </a:r>
            <a:endParaRPr kumimoji="1" lang="ja-JP" altLang="en-US" sz="1400" b="1" dirty="0">
              <a:solidFill>
                <a:schemeClr val="bg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4420993" y="5759866"/>
            <a:ext cx="4974671" cy="791074"/>
          </a:xfrm>
          <a:prstGeom prst="rect">
            <a:avLst/>
          </a:prstGeom>
          <a:solidFill>
            <a:srgbClr val="ADF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求人内容を文章化する</a:t>
            </a:r>
            <a:endParaRPr kumimoji="1" lang="ja-JP" altLang="en-US" sz="1400" b="1" dirty="0">
              <a:solidFill>
                <a:schemeClr val="bg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687067" y="3348705"/>
            <a:ext cx="1587522" cy="2336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STEP01</a:t>
            </a:r>
            <a:endParaRPr kumimoji="1" lang="ja-JP" altLang="en-US" sz="1200" b="1" dirty="0">
              <a:solidFill>
                <a:schemeClr val="bg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687067" y="4174429"/>
            <a:ext cx="1587522" cy="2336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STEP02</a:t>
            </a:r>
            <a:endParaRPr kumimoji="1" lang="ja-JP" altLang="en-US" sz="1200" b="1" dirty="0">
              <a:solidFill>
                <a:schemeClr val="bg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687067" y="5000153"/>
            <a:ext cx="1587522" cy="2336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STEP03</a:t>
            </a:r>
            <a:endParaRPr kumimoji="1" lang="ja-JP" altLang="en-US" sz="1200" b="1" dirty="0">
              <a:solidFill>
                <a:schemeClr val="bg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687067" y="5825878"/>
            <a:ext cx="1587522" cy="2336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STEP04</a:t>
            </a:r>
            <a:endParaRPr kumimoji="1" lang="ja-JP" altLang="en-US" sz="1200" b="1" dirty="0">
              <a:solidFill>
                <a:schemeClr val="bg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849886" y="3614941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4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案件情報</a:t>
            </a:r>
            <a:r>
              <a:rPr lang="ja-JP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整理</a:t>
            </a:r>
            <a:endParaRPr kumimoji="1" lang="ja-JP" altLang="en-US" sz="14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881946" y="4431892"/>
            <a:ext cx="11977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4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ターゲティング</a:t>
            </a:r>
            <a:endParaRPr kumimoji="1" lang="ja-JP" altLang="en-US" sz="14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661535" y="5248843"/>
            <a:ext cx="16385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4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訴求ポイントの整理</a:t>
            </a:r>
            <a:endParaRPr kumimoji="1" lang="ja-JP" altLang="en-US" sz="14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972402" y="6065795"/>
            <a:ext cx="10679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4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求人の作成</a:t>
            </a:r>
            <a:endParaRPr kumimoji="1" lang="ja-JP" altLang="en-US" sz="14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5" name="乗算 44"/>
          <p:cNvSpPr/>
          <p:nvPr/>
        </p:nvSpPr>
        <p:spPr>
          <a:xfrm>
            <a:off x="2957785" y="3871217"/>
            <a:ext cx="914400" cy="445222"/>
          </a:xfrm>
          <a:prstGeom prst="mathMultiply">
            <a:avLst>
              <a:gd name="adj1" fmla="val 5171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乗算 45"/>
          <p:cNvSpPr/>
          <p:nvPr/>
        </p:nvSpPr>
        <p:spPr>
          <a:xfrm>
            <a:off x="2957785" y="4700310"/>
            <a:ext cx="914400" cy="445222"/>
          </a:xfrm>
          <a:prstGeom prst="mathMultiply">
            <a:avLst>
              <a:gd name="adj1" fmla="val 5171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乗算 46"/>
          <p:cNvSpPr/>
          <p:nvPr/>
        </p:nvSpPr>
        <p:spPr>
          <a:xfrm>
            <a:off x="2957785" y="5523379"/>
            <a:ext cx="914400" cy="445222"/>
          </a:xfrm>
          <a:prstGeom prst="mathMultiply">
            <a:avLst>
              <a:gd name="adj1" fmla="val 5171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233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正方形/長方形 28"/>
          <p:cNvSpPr/>
          <p:nvPr/>
        </p:nvSpPr>
        <p:spPr>
          <a:xfrm>
            <a:off x="1564760" y="2492896"/>
            <a:ext cx="8341240" cy="1872208"/>
          </a:xfrm>
          <a:prstGeom prst="rect">
            <a:avLst/>
          </a:prstGeom>
          <a:solidFill>
            <a:srgbClr val="0EC89C"/>
          </a:solidFill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Ins="288000" rtlCol="0" anchor="ctr"/>
          <a:lstStyle/>
          <a:p>
            <a:pPr algn="r"/>
            <a:r>
              <a:rPr lang="en-US" altLang="ja-JP" sz="28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 Black" panose="020B0A02040204020203" pitchFamily="34" charset="0"/>
              </a:rPr>
              <a:t>PART</a:t>
            </a:r>
            <a:r>
              <a:rPr lang="ja-JP" altLang="en-US" sz="28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 Black" panose="020B0A02040204020203" pitchFamily="34" charset="0"/>
              </a:rPr>
              <a:t> </a:t>
            </a:r>
            <a:r>
              <a:rPr lang="en-US" altLang="ja-JP" sz="28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 Black" panose="020B0A02040204020203" pitchFamily="34" charset="0"/>
              </a:rPr>
              <a:t>02</a:t>
            </a:r>
            <a:r>
              <a:rPr lang="ja-JP" altLang="en-US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求人を作成する前の</a:t>
            </a:r>
            <a:r>
              <a:rPr lang="en-US" altLang="ja-JP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ja-JP" altLang="en-US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ステップ</a:t>
            </a:r>
          </a:p>
        </p:txBody>
      </p:sp>
    </p:spTree>
    <p:extLst>
      <p:ext uri="{BB962C8B-B14F-4D97-AF65-F5344CB8AC3E}">
        <p14:creationId xmlns:p14="http://schemas.microsoft.com/office/powerpoint/2010/main" val="320508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04800" y="698400"/>
            <a:ext cx="6340197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ja-JP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①求人案件の条件を整理する（利点を抽出）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24356" y="62037"/>
            <a:ext cx="623866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求人を作成する前の</a:t>
            </a:r>
            <a:r>
              <a:rPr lang="en-US" altLang="ja-JP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lang="ja-JP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ステップ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55455" y="1177559"/>
            <a:ext cx="8423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求人票を作成する際の手順と同様。細かく分けることで訴求点が見えやすくなる。</a:t>
            </a:r>
            <a:endParaRPr kumimoji="1" lang="ja-JP" altLang="en-US" dirty="0">
              <a:solidFill>
                <a:schemeClr val="bg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78021" y="1807005"/>
            <a:ext cx="9189721" cy="34896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案件情報整理項目</a:t>
            </a:r>
            <a:endParaRPr kumimoji="1" lang="ja-JP" altLang="en-US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378021" y="2256694"/>
            <a:ext cx="914400" cy="914400"/>
          </a:xfrm>
          <a:prstGeom prst="rect">
            <a:avLst/>
          </a:prstGeom>
          <a:solidFill>
            <a:srgbClr val="0EC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基礎条件</a:t>
            </a:r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360932" y="2249884"/>
            <a:ext cx="3471127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ja-JP" altLang="en-US" sz="1100" b="1" dirty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仕事</a:t>
            </a:r>
            <a:r>
              <a:rPr lang="ja-JP" altLang="en-US" sz="11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の流れ</a:t>
            </a:r>
            <a:endParaRPr lang="en-US" altLang="ja-JP" sz="1100" b="1" dirty="0" smtClean="0">
              <a:solidFill>
                <a:schemeClr val="bg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ja-JP" altLang="en-US" sz="1100" b="1" dirty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募集</a:t>
            </a:r>
            <a:r>
              <a:rPr lang="ja-JP" altLang="en-US" sz="11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する人物像</a:t>
            </a:r>
            <a:endParaRPr lang="en-US" altLang="ja-JP" sz="1100" b="1" dirty="0" smtClean="0">
              <a:solidFill>
                <a:schemeClr val="bg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ja-JP" altLang="en-US" sz="11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勤務地</a:t>
            </a:r>
            <a:endParaRPr lang="en-US" altLang="ja-JP" sz="1100" b="1" dirty="0" smtClean="0">
              <a:solidFill>
                <a:schemeClr val="bg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ja-JP" altLang="en-US" sz="11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給与体系（固定給</a:t>
            </a:r>
            <a:r>
              <a:rPr lang="en-US" altLang="ja-JP" sz="11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or</a:t>
            </a:r>
            <a:r>
              <a:rPr lang="ja-JP" altLang="en-US" sz="11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時間給</a:t>
            </a:r>
            <a:r>
              <a:rPr lang="en-US" altLang="ja-JP" sz="11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or</a:t>
            </a:r>
            <a:r>
              <a:rPr lang="ja-JP" altLang="en-US" sz="11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歩合制</a:t>
            </a:r>
            <a:r>
              <a:rPr lang="en-US" altLang="ja-JP" sz="11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or</a:t>
            </a:r>
            <a:r>
              <a:rPr lang="ja-JP" altLang="en-US" sz="11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年俸制）</a:t>
            </a:r>
            <a:endParaRPr lang="en-US" altLang="ja-JP" sz="1100" b="1" dirty="0" smtClean="0">
              <a:solidFill>
                <a:schemeClr val="bg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378021" y="3271817"/>
            <a:ext cx="914400" cy="914400"/>
          </a:xfrm>
          <a:prstGeom prst="rect">
            <a:avLst/>
          </a:prstGeom>
          <a:solidFill>
            <a:srgbClr val="0EC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仕事内容</a:t>
            </a:r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360932" y="3265007"/>
            <a:ext cx="3471127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ja-JP" altLang="en-US" sz="11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職種</a:t>
            </a:r>
            <a:endParaRPr lang="en-US" altLang="ja-JP" sz="1100" b="1" dirty="0" smtClean="0">
              <a:solidFill>
                <a:schemeClr val="bg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ja-JP" altLang="en-US" sz="1100" b="1" dirty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簡潔</a:t>
            </a:r>
            <a:r>
              <a:rPr lang="ja-JP" altLang="en-US" sz="11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な仕事内容</a:t>
            </a:r>
            <a:endParaRPr lang="en-US" altLang="ja-JP" sz="1100" b="1" dirty="0" smtClean="0">
              <a:solidFill>
                <a:schemeClr val="bg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ja-JP" altLang="en-US" sz="1100" b="1" dirty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詳細</a:t>
            </a:r>
            <a:r>
              <a:rPr lang="ja-JP" altLang="en-US" sz="11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な仕事</a:t>
            </a:r>
            <a:r>
              <a:rPr lang="ja-JP" altLang="en-US" sz="1100" b="1" dirty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内容</a:t>
            </a:r>
            <a:endParaRPr lang="en-US" altLang="ja-JP" sz="1100" b="1" dirty="0">
              <a:solidFill>
                <a:schemeClr val="bg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378021" y="4286940"/>
            <a:ext cx="914400" cy="914400"/>
          </a:xfrm>
          <a:prstGeom prst="rect">
            <a:avLst/>
          </a:prstGeom>
          <a:solidFill>
            <a:srgbClr val="0EC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応募資格</a:t>
            </a:r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1360932" y="4280130"/>
            <a:ext cx="3471127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ja-JP" altLang="en-US" sz="11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必須資格</a:t>
            </a:r>
            <a:endParaRPr lang="en-US" altLang="ja-JP" sz="1100" b="1" dirty="0" smtClean="0">
              <a:solidFill>
                <a:schemeClr val="bg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ja-JP" altLang="en-US" sz="11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歓迎資格</a:t>
            </a:r>
            <a:endParaRPr lang="en-US" altLang="ja-JP" sz="1100" b="1" dirty="0" smtClean="0">
              <a:solidFill>
                <a:schemeClr val="bg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ja-JP" altLang="en-US" sz="11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こんな</a:t>
            </a:r>
            <a:r>
              <a:rPr lang="ja-JP" altLang="en-US" sz="1100" b="1" dirty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方</a:t>
            </a:r>
            <a:r>
              <a:rPr lang="ja-JP" altLang="en-US" sz="11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</a:t>
            </a:r>
            <a:r>
              <a:rPr lang="ja-JP" altLang="en-US" sz="1100" b="1" dirty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向</a:t>
            </a:r>
            <a:r>
              <a:rPr lang="ja-JP" altLang="en-US" sz="11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いていま</a:t>
            </a:r>
            <a:r>
              <a:rPr lang="ja-JP" altLang="en-US" sz="1100" b="1" dirty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す</a:t>
            </a:r>
            <a:endParaRPr lang="en-US" altLang="ja-JP" sz="1100" b="1" dirty="0" smtClean="0">
              <a:solidFill>
                <a:schemeClr val="bg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5113704" y="2264205"/>
            <a:ext cx="914400" cy="2475574"/>
          </a:xfrm>
          <a:prstGeom prst="rect">
            <a:avLst/>
          </a:prstGeom>
          <a:solidFill>
            <a:srgbClr val="0EC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勤務条件</a:t>
            </a:r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6096615" y="2257394"/>
            <a:ext cx="3471127" cy="24823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ja-JP" altLang="en-US" sz="11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雇用形態</a:t>
            </a:r>
            <a:endParaRPr lang="en-US" altLang="ja-JP" sz="1100" b="1" dirty="0" smtClean="0">
              <a:solidFill>
                <a:schemeClr val="bg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ja-JP" altLang="en-US" sz="11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勤務時間条件</a:t>
            </a:r>
            <a:endParaRPr lang="en-US" altLang="ja-JP" sz="1100" b="1" dirty="0" smtClean="0">
              <a:solidFill>
                <a:schemeClr val="bg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ja-JP" altLang="en-US" sz="11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勤務期間</a:t>
            </a:r>
            <a:endParaRPr lang="en-US" altLang="ja-JP" sz="1100" b="1" dirty="0" smtClean="0">
              <a:solidFill>
                <a:schemeClr val="bg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ja-JP" altLang="en-US" sz="11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勤務時間</a:t>
            </a:r>
            <a:endParaRPr lang="en-US" altLang="ja-JP" sz="1100" b="1" dirty="0" smtClean="0">
              <a:solidFill>
                <a:schemeClr val="bg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ja-JP" altLang="en-US" sz="11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週間勤務日数</a:t>
            </a:r>
            <a:endParaRPr lang="en-US" altLang="ja-JP" sz="1100" b="1" dirty="0" smtClean="0">
              <a:solidFill>
                <a:schemeClr val="bg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ja-JP" altLang="en-US" sz="1100" b="1" dirty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勤務</a:t>
            </a:r>
            <a:r>
              <a:rPr lang="ja-JP" altLang="en-US" sz="11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する曜日</a:t>
            </a:r>
            <a:endParaRPr lang="en-US" altLang="ja-JP" sz="1100" b="1" dirty="0" smtClean="0">
              <a:solidFill>
                <a:schemeClr val="bg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ja-JP" altLang="en-US" sz="11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休日日数</a:t>
            </a:r>
            <a:endParaRPr lang="en-US" altLang="ja-JP" sz="1100" b="1" dirty="0" smtClean="0">
              <a:solidFill>
                <a:schemeClr val="bg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ja-JP" altLang="en-US" sz="1100" b="1" dirty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休日</a:t>
            </a:r>
            <a:r>
              <a:rPr lang="ja-JP" altLang="en-US" sz="11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の曜日</a:t>
            </a:r>
            <a:endParaRPr lang="en-US" altLang="ja-JP" sz="1100" b="1" dirty="0" smtClean="0">
              <a:solidFill>
                <a:schemeClr val="bg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ja-JP" altLang="en-US" sz="11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シフト</a:t>
            </a:r>
            <a:endParaRPr lang="en-US" altLang="ja-JP" sz="1100" b="1" dirty="0" smtClean="0">
              <a:solidFill>
                <a:schemeClr val="bg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ja-JP" altLang="en-US" sz="11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勤務シフトの決め方</a:t>
            </a:r>
            <a:endParaRPr lang="en-US" altLang="ja-JP" sz="1100" b="1" dirty="0" smtClean="0">
              <a:solidFill>
                <a:schemeClr val="bg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ja-JP" altLang="en-US" sz="1100" b="1" dirty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残業</a:t>
            </a:r>
            <a:r>
              <a:rPr lang="ja-JP" altLang="en-US" sz="11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の有無</a:t>
            </a:r>
            <a:endParaRPr lang="en-US" altLang="ja-JP" sz="1100" b="1" dirty="0" smtClean="0">
              <a:solidFill>
                <a:schemeClr val="bg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ja-JP" altLang="en-US" sz="11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残業時間</a:t>
            </a:r>
            <a:endParaRPr lang="en-US" altLang="ja-JP" sz="1100" b="1" dirty="0" smtClean="0">
              <a:solidFill>
                <a:schemeClr val="bg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ja-JP" altLang="en-US" sz="11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福利</a:t>
            </a:r>
            <a:r>
              <a:rPr lang="ja-JP" altLang="en-US" sz="1100" b="1" dirty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厚生</a:t>
            </a:r>
            <a:endParaRPr lang="en-US" altLang="ja-JP" sz="1100" b="1" dirty="0" smtClean="0">
              <a:solidFill>
                <a:schemeClr val="bg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5113704" y="4827032"/>
            <a:ext cx="914400" cy="914400"/>
          </a:xfrm>
          <a:prstGeom prst="rect">
            <a:avLst/>
          </a:prstGeom>
          <a:solidFill>
            <a:srgbClr val="0EC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把握事項</a:t>
            </a:r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6096615" y="4820222"/>
            <a:ext cx="3471127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ja-JP" altLang="en-US" sz="11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服装</a:t>
            </a:r>
            <a:endParaRPr lang="en-US" altLang="ja-JP" sz="1100" b="1" dirty="0" smtClean="0">
              <a:solidFill>
                <a:schemeClr val="bg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ja-JP" altLang="en-US" sz="1100" b="1" dirty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身</a:t>
            </a:r>
            <a:r>
              <a:rPr lang="ja-JP" altLang="en-US" sz="11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なり</a:t>
            </a:r>
            <a:endParaRPr lang="en-US" altLang="ja-JP" sz="1100" b="1" dirty="0">
              <a:solidFill>
                <a:schemeClr val="bg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742950" lvl="1" indent="-285750">
              <a:buFont typeface="Wingdings" panose="05000000000000000000" pitchFamily="2" charset="2"/>
              <a:buChar char="p"/>
            </a:pPr>
            <a:r>
              <a:rPr lang="ja-JP" altLang="en-US" sz="11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女性：髪型・ネイル</a:t>
            </a:r>
            <a:endParaRPr lang="en-US" altLang="ja-JP" sz="1100" b="1" dirty="0" smtClean="0">
              <a:solidFill>
                <a:schemeClr val="bg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742950" lvl="1" indent="-285750">
              <a:buFont typeface="Wingdings" panose="05000000000000000000" pitchFamily="2" charset="2"/>
              <a:buChar char="p"/>
            </a:pPr>
            <a:r>
              <a:rPr lang="ja-JP" altLang="en-US" sz="11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男性：髪色・髪の長さ・ひげ</a:t>
            </a:r>
            <a:endParaRPr lang="en-US" altLang="ja-JP" sz="1100" b="1" dirty="0" smtClean="0">
              <a:solidFill>
                <a:schemeClr val="bg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ja-JP" altLang="en-US" sz="11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通勤手段（駐車場・駐輪場の有無）</a:t>
            </a:r>
            <a:endParaRPr lang="en-US" altLang="ja-JP" sz="1100" b="1" dirty="0" smtClean="0">
              <a:solidFill>
                <a:schemeClr val="bg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606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04800" y="698400"/>
            <a:ext cx="3877985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ja-JP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②訴求をキーワード化する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24356" y="62037"/>
            <a:ext cx="623866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求人を作成する前の</a:t>
            </a:r>
            <a:r>
              <a:rPr lang="en-US" altLang="ja-JP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lang="ja-JP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ステップ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55455" y="1177559"/>
            <a:ext cx="8423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訴求は文章ではなくキーワードにする（目に留まりやすくするため）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378021" y="1807005"/>
            <a:ext cx="9189721" cy="34896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キーワード例</a:t>
            </a:r>
            <a:endParaRPr kumimoji="1" lang="ja-JP" altLang="en-US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378020" y="2256694"/>
            <a:ext cx="2197400" cy="369060"/>
          </a:xfrm>
          <a:prstGeom prst="rect">
            <a:avLst/>
          </a:prstGeom>
          <a:solidFill>
            <a:srgbClr val="0EC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働き方・シフト</a:t>
            </a:r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78021" y="2726477"/>
            <a:ext cx="2197400" cy="34813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ja-JP" altLang="en-US" sz="11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短時間勤務</a:t>
            </a:r>
            <a:r>
              <a:rPr lang="en-US" altLang="ja-JP" sz="11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OK</a:t>
            </a: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ja-JP" altLang="en-US" sz="11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シフト制勤務</a:t>
            </a:r>
            <a:endParaRPr lang="en-US" altLang="ja-JP" sz="1100" b="1" dirty="0" smtClean="0">
              <a:solidFill>
                <a:schemeClr val="bg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ja-JP" altLang="en-US" sz="11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時間・曜日応相談</a:t>
            </a:r>
            <a:endParaRPr lang="en-US" altLang="ja-JP" sz="1100" b="1" dirty="0" smtClean="0">
              <a:solidFill>
                <a:schemeClr val="bg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ja-JP" altLang="en-US" sz="11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時間や曜日が選べる</a:t>
            </a:r>
            <a:endParaRPr lang="en-US" altLang="ja-JP" sz="1100" b="1" dirty="0" smtClean="0">
              <a:solidFill>
                <a:schemeClr val="bg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ja-JP" altLang="en-US" sz="11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単発・短期</a:t>
            </a:r>
            <a:r>
              <a:rPr lang="en-US" altLang="ja-JP" sz="11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11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か月以内</a:t>
            </a:r>
            <a:endParaRPr lang="en-US" altLang="ja-JP" sz="1100" b="1" dirty="0" smtClean="0">
              <a:solidFill>
                <a:schemeClr val="bg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ja-JP" sz="1100" b="1" dirty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1100" b="1" dirty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週間</a:t>
            </a:r>
            <a:r>
              <a:rPr lang="ja-JP" altLang="en-US" sz="11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ごとにシフトが確定</a:t>
            </a:r>
            <a:endParaRPr lang="en-US" altLang="ja-JP" sz="1100" b="1" dirty="0" smtClean="0">
              <a:solidFill>
                <a:schemeClr val="bg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ja-JP" altLang="en-US" sz="1100" b="1" dirty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家庭</a:t>
            </a:r>
            <a:r>
              <a:rPr lang="ja-JP" altLang="en-US" sz="11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r>
              <a:rPr lang="ja-JP" altLang="en-US" sz="1100" b="1" dirty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用事</a:t>
            </a:r>
            <a:r>
              <a:rPr lang="ja-JP" altLang="en-US" sz="11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でお休み調整可</a:t>
            </a:r>
            <a:endParaRPr lang="en-US" altLang="ja-JP" sz="1100" b="1" dirty="0" smtClean="0">
              <a:solidFill>
                <a:schemeClr val="bg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ja-JP" altLang="en-US" sz="11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朝</a:t>
            </a:r>
            <a:r>
              <a:rPr lang="en-US" altLang="ja-JP" sz="11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lang="ja-JP" altLang="en-US" sz="1100" b="1" dirty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時</a:t>
            </a:r>
            <a:r>
              <a:rPr lang="ja-JP" altLang="en-US" sz="11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以降開始</a:t>
            </a:r>
            <a:endParaRPr lang="en-US" altLang="ja-JP" sz="1100" b="1" dirty="0" smtClean="0">
              <a:solidFill>
                <a:schemeClr val="bg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ja-JP" altLang="en-US" sz="11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夕方</a:t>
            </a:r>
            <a:r>
              <a:rPr lang="en-US" altLang="ja-JP" sz="11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17</a:t>
            </a:r>
            <a:r>
              <a:rPr lang="ja-JP" altLang="en-US" sz="11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時まで</a:t>
            </a:r>
            <a:endParaRPr lang="en-US" altLang="ja-JP" sz="1100" b="1" dirty="0" smtClean="0">
              <a:solidFill>
                <a:schemeClr val="bg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ja-JP" sz="1100" b="1" dirty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11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r>
              <a:rPr lang="en-US" altLang="ja-JP" sz="11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ja-JP" altLang="en-US" sz="11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時間以内勤務</a:t>
            </a:r>
            <a:endParaRPr lang="en-US" altLang="ja-JP" sz="1100" b="1" dirty="0" smtClean="0">
              <a:solidFill>
                <a:schemeClr val="bg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ja-JP" altLang="en-US" sz="11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残業無し・少なめ</a:t>
            </a:r>
            <a:endParaRPr lang="en-US" altLang="ja-JP" sz="1100" b="1" dirty="0" smtClean="0">
              <a:solidFill>
                <a:schemeClr val="bg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ja-JP" altLang="en-US" sz="11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週</a:t>
            </a:r>
            <a:r>
              <a:rPr lang="en-US" altLang="ja-JP" sz="11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11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日以内勤務</a:t>
            </a:r>
            <a:endParaRPr lang="en-US" altLang="ja-JP" sz="1100" b="1" dirty="0" smtClean="0">
              <a:solidFill>
                <a:schemeClr val="bg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ja-JP" sz="1100" b="1" dirty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11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r>
              <a:rPr lang="en-US" altLang="ja-JP" sz="11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lang="ja-JP" altLang="en-US" sz="11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時間以内</a:t>
            </a:r>
            <a:r>
              <a:rPr lang="en-US" altLang="ja-JP" sz="11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OK</a:t>
            </a: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ja-JP" altLang="en-US" sz="11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選べる時間や曜日</a:t>
            </a:r>
            <a:endParaRPr lang="en-US" altLang="ja-JP" sz="1100" b="1" dirty="0" smtClean="0">
              <a:solidFill>
                <a:schemeClr val="bg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ja-JP" altLang="en-US" sz="11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週</a:t>
            </a:r>
            <a:r>
              <a:rPr lang="en-US" altLang="ja-JP" sz="11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lang="ja-JP" altLang="en-US" sz="11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日以上</a:t>
            </a:r>
            <a:r>
              <a:rPr lang="en-US" altLang="ja-JP" sz="11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OK</a:t>
            </a: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ja-JP" altLang="en-US" sz="11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週</a:t>
            </a:r>
            <a:r>
              <a:rPr lang="en-US" altLang="ja-JP" sz="11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11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日～</a:t>
            </a:r>
            <a:r>
              <a:rPr lang="en-US" altLang="ja-JP" sz="11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OK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2708794" y="2256694"/>
            <a:ext cx="2197400" cy="369060"/>
          </a:xfrm>
          <a:prstGeom prst="rect">
            <a:avLst/>
          </a:prstGeom>
          <a:solidFill>
            <a:srgbClr val="0EC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お金</a:t>
            </a:r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5039568" y="2256694"/>
            <a:ext cx="2197400" cy="369060"/>
          </a:xfrm>
          <a:prstGeom prst="rect">
            <a:avLst/>
          </a:prstGeom>
          <a:solidFill>
            <a:srgbClr val="0EC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職場環境</a:t>
            </a:r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7370342" y="2256694"/>
            <a:ext cx="2197400" cy="369060"/>
          </a:xfrm>
          <a:prstGeom prst="rect">
            <a:avLst/>
          </a:prstGeom>
          <a:solidFill>
            <a:srgbClr val="0EC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待遇</a:t>
            </a:r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2708794" y="2726477"/>
            <a:ext cx="2197400" cy="34813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ja-JP" altLang="en-US" sz="11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入社祝い金</a:t>
            </a:r>
            <a:endParaRPr lang="en-US" altLang="ja-JP" sz="1100" b="1" dirty="0" smtClean="0">
              <a:solidFill>
                <a:schemeClr val="bg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ja-JP" altLang="en-US" sz="11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交通費支給</a:t>
            </a:r>
            <a:endParaRPr lang="en-US" altLang="ja-JP" sz="1100" b="1" dirty="0" smtClean="0">
              <a:solidFill>
                <a:schemeClr val="bg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ja-JP" altLang="en-US" sz="11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社内割引あり</a:t>
            </a:r>
            <a:endParaRPr lang="en-US" altLang="ja-JP" sz="1100" b="1" dirty="0" smtClean="0">
              <a:solidFill>
                <a:schemeClr val="bg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ja-JP" altLang="en-US" sz="11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日・祝日給与</a:t>
            </a:r>
            <a:r>
              <a:rPr lang="en-US" altLang="ja-JP" sz="11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UP</a:t>
            </a: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ja-JP" altLang="en-US" sz="11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時給</a:t>
            </a:r>
            <a:r>
              <a:rPr lang="en-US" altLang="ja-JP" sz="11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1,000</a:t>
            </a:r>
            <a:r>
              <a:rPr lang="ja-JP" altLang="en-US" sz="11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円以上</a:t>
            </a:r>
            <a:endParaRPr lang="en-US" altLang="ja-JP" sz="1100" b="1" dirty="0" smtClean="0">
              <a:solidFill>
                <a:schemeClr val="bg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ja-JP" altLang="en-US" sz="11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時給</a:t>
            </a:r>
            <a:r>
              <a:rPr lang="en-US" altLang="ja-JP" sz="11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1,200</a:t>
            </a:r>
            <a:r>
              <a:rPr lang="ja-JP" altLang="en-US" sz="11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円以上</a:t>
            </a:r>
            <a:endParaRPr lang="en-US" altLang="ja-JP" sz="1100" b="1" dirty="0" smtClean="0">
              <a:solidFill>
                <a:schemeClr val="bg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ja-JP" altLang="en-US" sz="11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時給</a:t>
            </a:r>
            <a:r>
              <a:rPr lang="en-US" altLang="ja-JP" sz="11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1,500</a:t>
            </a:r>
            <a:r>
              <a:rPr lang="ja-JP" altLang="en-US" sz="11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円以上</a:t>
            </a:r>
            <a:endParaRPr lang="en-US" altLang="ja-JP" sz="1100" b="1" dirty="0" smtClean="0">
              <a:solidFill>
                <a:schemeClr val="bg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ja-JP" altLang="en-US" sz="11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月給</a:t>
            </a:r>
            <a:r>
              <a:rPr lang="en-US" altLang="ja-JP" sz="11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</a:t>
            </a:r>
            <a:r>
              <a:rPr lang="ja-JP" altLang="en-US" sz="11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万円以上</a:t>
            </a:r>
            <a:endParaRPr lang="en-US" altLang="ja-JP" sz="1100" b="1" dirty="0" smtClean="0">
              <a:solidFill>
                <a:schemeClr val="bg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ja-JP" altLang="en-US" sz="11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月給</a:t>
            </a:r>
            <a:r>
              <a:rPr lang="en-US" altLang="ja-JP" sz="11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25</a:t>
            </a:r>
            <a:r>
              <a:rPr lang="ja-JP" altLang="en-US" sz="11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万円以上</a:t>
            </a:r>
            <a:endParaRPr lang="en-US" altLang="ja-JP" sz="1100" b="1" dirty="0" smtClean="0">
              <a:solidFill>
                <a:schemeClr val="bg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ja-JP" altLang="en-US" sz="11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高時給</a:t>
            </a:r>
            <a:endParaRPr lang="en-US" altLang="ja-JP" sz="1100" b="1" dirty="0" smtClean="0">
              <a:solidFill>
                <a:schemeClr val="bg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ja-JP" altLang="en-US" sz="11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賞与</a:t>
            </a:r>
            <a:r>
              <a:rPr lang="en-US" altLang="ja-JP" sz="11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11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回</a:t>
            </a:r>
            <a:endParaRPr lang="en-US" altLang="ja-JP" sz="1100" b="1" dirty="0" smtClean="0">
              <a:solidFill>
                <a:schemeClr val="bg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ja-JP" altLang="en-US" sz="11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賞与</a:t>
            </a:r>
            <a:r>
              <a:rPr lang="en-US" altLang="ja-JP" sz="11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11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か月分</a:t>
            </a:r>
            <a:endParaRPr lang="en-US" altLang="ja-JP" sz="1100" b="1" dirty="0" smtClean="0">
              <a:solidFill>
                <a:schemeClr val="bg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5039568" y="2726477"/>
            <a:ext cx="2197400" cy="34813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ja-JP" altLang="en-US" sz="11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髪型自由</a:t>
            </a:r>
            <a:endParaRPr lang="en-US" altLang="ja-JP" sz="1100" b="1" dirty="0" smtClean="0">
              <a:solidFill>
                <a:schemeClr val="bg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ja-JP" altLang="en-US" sz="11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制服貸与</a:t>
            </a:r>
            <a:endParaRPr lang="en-US" altLang="ja-JP" sz="1100" b="1" dirty="0" smtClean="0">
              <a:solidFill>
                <a:schemeClr val="bg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ja-JP" altLang="en-US" sz="11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駅チカ・駅ナカ</a:t>
            </a:r>
            <a:endParaRPr lang="en-US" altLang="ja-JP" sz="1100" b="1" dirty="0" smtClean="0">
              <a:solidFill>
                <a:schemeClr val="bg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ja-JP" altLang="en-US" sz="11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服装自由</a:t>
            </a:r>
            <a:endParaRPr lang="en-US" altLang="ja-JP" sz="1100" b="1" dirty="0" smtClean="0">
              <a:solidFill>
                <a:schemeClr val="bg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ja-JP" altLang="en-US" sz="11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〇〇駅徒歩〇分</a:t>
            </a:r>
            <a:endParaRPr lang="en-US" altLang="ja-JP" sz="1100" b="1" dirty="0" smtClean="0">
              <a:solidFill>
                <a:schemeClr val="bg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ja-JP" altLang="en-US" sz="11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駐車場・自転車置き場あり</a:t>
            </a:r>
            <a:endParaRPr lang="en-US" altLang="ja-JP" sz="1100" b="1" dirty="0" smtClean="0">
              <a:solidFill>
                <a:schemeClr val="bg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ja-JP" altLang="en-US" sz="11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お</a:t>
            </a:r>
            <a:r>
              <a:rPr lang="ja-JP" altLang="en-US" sz="1100" b="1" dirty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昼</a:t>
            </a:r>
            <a:r>
              <a:rPr lang="ja-JP" altLang="en-US" sz="11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は自宅に一時帰宅</a:t>
            </a:r>
            <a:r>
              <a:rPr lang="en-US" altLang="ja-JP" sz="11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OK</a:t>
            </a: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ja-JP" altLang="en-US" sz="11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家事・育児経験が役立つ</a:t>
            </a:r>
            <a:endParaRPr lang="en-US" altLang="ja-JP" sz="1100" b="1" dirty="0" smtClean="0">
              <a:solidFill>
                <a:schemeClr val="bg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ja-JP" altLang="en-US" sz="11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主婦が活躍中</a:t>
            </a:r>
            <a:endParaRPr lang="en-US" altLang="ja-JP" sz="1100" b="1" dirty="0" smtClean="0">
              <a:solidFill>
                <a:schemeClr val="bg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ja-JP" altLang="en-US" sz="11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託児所完備</a:t>
            </a:r>
            <a:endParaRPr lang="en-US" altLang="ja-JP" sz="1100" b="1" dirty="0" smtClean="0">
              <a:solidFill>
                <a:schemeClr val="bg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ja-JP" altLang="en-US" sz="11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育児制度が整っている</a:t>
            </a:r>
            <a:endParaRPr lang="en-US" altLang="ja-JP" sz="1100" b="1" dirty="0" smtClean="0">
              <a:solidFill>
                <a:schemeClr val="bg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ja-JP" altLang="en-US" sz="1100" b="1" dirty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研修</a:t>
            </a:r>
            <a:r>
              <a:rPr lang="ja-JP" altLang="en-US" sz="11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あり</a:t>
            </a:r>
            <a:endParaRPr lang="en-US" altLang="ja-JP" sz="1100" b="1" dirty="0" smtClean="0">
              <a:solidFill>
                <a:schemeClr val="bg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ja-JP" altLang="en-US" sz="11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評価制度あり</a:t>
            </a:r>
            <a:endParaRPr lang="en-US" altLang="ja-JP" sz="1100" b="1" dirty="0" smtClean="0">
              <a:solidFill>
                <a:schemeClr val="bg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ja-JP" altLang="en-US" sz="11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昇給・昇格あり</a:t>
            </a:r>
            <a:endParaRPr lang="en-US" altLang="ja-JP" sz="1100" b="1" dirty="0" smtClean="0">
              <a:solidFill>
                <a:schemeClr val="bg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7370342" y="2726477"/>
            <a:ext cx="2197400" cy="34813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ja-JP" altLang="en-US" sz="11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社員登用あり</a:t>
            </a:r>
            <a:endParaRPr lang="en-US" altLang="ja-JP" sz="1100" b="1" dirty="0" smtClean="0">
              <a:solidFill>
                <a:schemeClr val="bg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ja-JP" altLang="en-US" sz="11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即日勤務</a:t>
            </a:r>
            <a:r>
              <a:rPr lang="en-US" altLang="ja-JP" sz="11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OK</a:t>
            </a: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ja-JP" altLang="en-US" sz="11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手当充実</a:t>
            </a:r>
            <a:endParaRPr lang="en-US" altLang="ja-JP" sz="1100" b="1" dirty="0" smtClean="0">
              <a:solidFill>
                <a:schemeClr val="bg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ja-JP" altLang="en-US" sz="11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資格手当あり</a:t>
            </a:r>
            <a:endParaRPr lang="en-US" altLang="ja-JP" sz="1100" b="1" dirty="0" smtClean="0">
              <a:solidFill>
                <a:schemeClr val="bg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ja-JP" altLang="en-US" sz="11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土日祝面接可</a:t>
            </a:r>
            <a:endParaRPr lang="en-US" altLang="ja-JP" sz="1100" b="1" dirty="0" smtClean="0">
              <a:solidFill>
                <a:schemeClr val="bg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ja-JP" altLang="en-US" sz="11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研修</a:t>
            </a:r>
            <a:r>
              <a:rPr lang="ja-JP" altLang="en-US" sz="1100" b="1" dirty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制度</a:t>
            </a:r>
            <a:r>
              <a:rPr lang="ja-JP" altLang="en-US" sz="11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あり</a:t>
            </a:r>
            <a:endParaRPr lang="en-US" altLang="ja-JP" sz="1100" b="1" dirty="0" smtClean="0">
              <a:solidFill>
                <a:schemeClr val="bg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ja-JP" altLang="en-US" sz="11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正社員登用あり</a:t>
            </a:r>
            <a:endParaRPr lang="en-US" altLang="ja-JP" sz="1100" b="1" dirty="0" smtClean="0">
              <a:solidFill>
                <a:schemeClr val="bg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783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04800" y="698400"/>
            <a:ext cx="3262432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ja-JP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③ペルソナを設定する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24356" y="62037"/>
            <a:ext cx="623866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求人を作成する前の</a:t>
            </a:r>
            <a:r>
              <a:rPr lang="en-US" altLang="ja-JP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lang="ja-JP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ステップ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55455" y="1177559"/>
            <a:ext cx="8423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今回募集するターゲットを明確化させる。最低限下記</a:t>
            </a:r>
            <a:r>
              <a:rPr lang="en-US" altLang="ja-JP" dirty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r>
              <a:rPr lang="ja-JP" altLang="en-US" dirty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項目は具体化させる。</a:t>
            </a: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905" y="2985957"/>
            <a:ext cx="3006191" cy="3006191"/>
          </a:xfrm>
          <a:prstGeom prst="rect">
            <a:avLst/>
          </a:prstGeom>
        </p:spPr>
      </p:pic>
      <p:sp>
        <p:nvSpPr>
          <p:cNvPr id="15" name="線吹き出し 1 (枠付き) 14"/>
          <p:cNvSpPr/>
          <p:nvPr/>
        </p:nvSpPr>
        <p:spPr>
          <a:xfrm>
            <a:off x="6117579" y="1917811"/>
            <a:ext cx="1844984" cy="1149069"/>
          </a:xfrm>
          <a:prstGeom prst="borderCallout1">
            <a:avLst/>
          </a:prstGeom>
          <a:solidFill>
            <a:schemeClr val="bg1"/>
          </a:solidFill>
          <a:ln w="28575">
            <a:solidFill>
              <a:srgbClr val="0EC8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>
                <a:solidFill>
                  <a:srgbClr val="0EC89C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性別</a:t>
            </a:r>
          </a:p>
        </p:txBody>
      </p:sp>
      <p:sp>
        <p:nvSpPr>
          <p:cNvPr id="16" name="線吹き出し 1 (枠付き) 15"/>
          <p:cNvSpPr/>
          <p:nvPr/>
        </p:nvSpPr>
        <p:spPr>
          <a:xfrm flipH="1">
            <a:off x="1943438" y="1917810"/>
            <a:ext cx="1844984" cy="1149069"/>
          </a:xfrm>
          <a:prstGeom prst="borderCallout1">
            <a:avLst/>
          </a:prstGeom>
          <a:solidFill>
            <a:schemeClr val="bg1"/>
          </a:solidFill>
          <a:ln w="28575">
            <a:solidFill>
              <a:srgbClr val="0EC8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>
                <a:solidFill>
                  <a:srgbClr val="0EC89C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年齢</a:t>
            </a:r>
          </a:p>
        </p:txBody>
      </p:sp>
      <p:sp>
        <p:nvSpPr>
          <p:cNvPr id="17" name="線吹き出し 1 (枠付き) 16"/>
          <p:cNvSpPr/>
          <p:nvPr/>
        </p:nvSpPr>
        <p:spPr>
          <a:xfrm flipH="1">
            <a:off x="1263707" y="3431092"/>
            <a:ext cx="1844984" cy="1149069"/>
          </a:xfrm>
          <a:prstGeom prst="borderCallout1">
            <a:avLst>
              <a:gd name="adj1" fmla="val 18750"/>
              <a:gd name="adj2" fmla="val -8333"/>
              <a:gd name="adj3" fmla="val 76585"/>
              <a:gd name="adj4" fmla="val -49298"/>
            </a:avLst>
          </a:prstGeom>
          <a:solidFill>
            <a:schemeClr val="bg1"/>
          </a:solidFill>
          <a:ln w="28575">
            <a:solidFill>
              <a:srgbClr val="0EC8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>
                <a:solidFill>
                  <a:srgbClr val="0EC89C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経験有無</a:t>
            </a:r>
          </a:p>
        </p:txBody>
      </p:sp>
      <p:sp>
        <p:nvSpPr>
          <p:cNvPr id="18" name="線吹き出し 1 (枠付き) 17"/>
          <p:cNvSpPr/>
          <p:nvPr/>
        </p:nvSpPr>
        <p:spPr>
          <a:xfrm>
            <a:off x="6780013" y="3431092"/>
            <a:ext cx="1844984" cy="1149069"/>
          </a:xfrm>
          <a:prstGeom prst="borderCallout1">
            <a:avLst>
              <a:gd name="adj1" fmla="val 18750"/>
              <a:gd name="adj2" fmla="val -8333"/>
              <a:gd name="adj3" fmla="val 76585"/>
              <a:gd name="adj4" fmla="val -49298"/>
            </a:avLst>
          </a:prstGeom>
          <a:solidFill>
            <a:schemeClr val="bg1"/>
          </a:solidFill>
          <a:ln w="28575">
            <a:solidFill>
              <a:srgbClr val="0EC8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>
                <a:solidFill>
                  <a:srgbClr val="0EC89C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希望条件</a:t>
            </a:r>
          </a:p>
        </p:txBody>
      </p:sp>
      <p:sp>
        <p:nvSpPr>
          <p:cNvPr id="22" name="線吹き出し 1 (枠付き) 21"/>
          <p:cNvSpPr/>
          <p:nvPr/>
        </p:nvSpPr>
        <p:spPr>
          <a:xfrm flipV="1">
            <a:off x="6117579" y="5073775"/>
            <a:ext cx="1844984" cy="1149069"/>
          </a:xfrm>
          <a:prstGeom prst="borderCallout1">
            <a:avLst/>
          </a:prstGeom>
          <a:solidFill>
            <a:schemeClr val="bg1"/>
          </a:solidFill>
          <a:ln w="28575">
            <a:solidFill>
              <a:srgbClr val="0EC8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>
              <a:solidFill>
                <a:srgbClr val="0EC89C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6" name="線吹き出し 1 (枠付き) 25"/>
          <p:cNvSpPr/>
          <p:nvPr/>
        </p:nvSpPr>
        <p:spPr>
          <a:xfrm flipH="1" flipV="1">
            <a:off x="1943438" y="5073774"/>
            <a:ext cx="1844984" cy="1149069"/>
          </a:xfrm>
          <a:prstGeom prst="borderCallout1">
            <a:avLst/>
          </a:prstGeom>
          <a:solidFill>
            <a:schemeClr val="bg1"/>
          </a:solidFill>
          <a:ln w="28575">
            <a:solidFill>
              <a:srgbClr val="0EC8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>
              <a:solidFill>
                <a:srgbClr val="0EC89C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950181" y="5386697"/>
            <a:ext cx="183149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 dirty="0">
                <a:solidFill>
                  <a:srgbClr val="0EC89C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通勤手段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124322" y="5386697"/>
            <a:ext cx="183149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 dirty="0">
                <a:solidFill>
                  <a:srgbClr val="0EC89C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居住地</a:t>
            </a:r>
          </a:p>
        </p:txBody>
      </p:sp>
    </p:spTree>
    <p:extLst>
      <p:ext uri="{BB962C8B-B14F-4D97-AF65-F5344CB8AC3E}">
        <p14:creationId xmlns:p14="http://schemas.microsoft.com/office/powerpoint/2010/main" val="288699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04800" y="698400"/>
            <a:ext cx="3262432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ja-JP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③ペルソナを設定する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24356" y="62037"/>
            <a:ext cx="623866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求人を作成する前の</a:t>
            </a:r>
            <a:r>
              <a:rPr lang="en-US" altLang="ja-JP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lang="ja-JP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ステップ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55455" y="1177559"/>
            <a:ext cx="8423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年齢だけでも求職者の特長は大きく異なる。年齢や性別によっての求職者の背景をイメージしながら設定すると良い。</a:t>
            </a: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96" y="1982548"/>
            <a:ext cx="9220125" cy="4034465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647066" y="2654762"/>
            <a:ext cx="800219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2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単身世帯</a:t>
            </a:r>
            <a:endParaRPr kumimoji="1" lang="ja-JP" altLang="en-US" sz="1200" b="1" dirty="0">
              <a:solidFill>
                <a:schemeClr val="bg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082982" y="2562428"/>
            <a:ext cx="101662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2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二人暮らしの</a:t>
            </a:r>
            <a:endParaRPr kumimoji="1" lang="en-US" altLang="ja-JP" sz="1200" b="1" dirty="0" smtClean="0">
              <a:solidFill>
                <a:schemeClr val="bg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1200" b="1" dirty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夫婦</a:t>
            </a:r>
            <a:endParaRPr kumimoji="1" lang="ja-JP" altLang="en-US" sz="1200" b="1" dirty="0">
              <a:solidFill>
                <a:schemeClr val="bg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629503" y="2562427"/>
            <a:ext cx="104708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2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小さい子供が</a:t>
            </a:r>
            <a:endParaRPr kumimoji="1" lang="en-US" altLang="ja-JP" sz="1200" b="1" dirty="0" smtClean="0">
              <a:solidFill>
                <a:schemeClr val="bg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12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いる</a:t>
            </a:r>
            <a:r>
              <a:rPr lang="ja-JP" altLang="en-US" sz="1200" b="1" dirty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夫婦</a:t>
            </a:r>
            <a:endParaRPr kumimoji="1" lang="ja-JP" altLang="en-US" sz="1200" b="1" dirty="0">
              <a:solidFill>
                <a:schemeClr val="bg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118531" y="2654762"/>
            <a:ext cx="105830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2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共働きの</a:t>
            </a:r>
            <a:r>
              <a:rPr lang="ja-JP" altLang="en-US" sz="12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夫婦</a:t>
            </a:r>
            <a:endParaRPr kumimoji="1" lang="en-US" altLang="ja-JP" sz="1200" b="1" dirty="0" smtClean="0">
              <a:solidFill>
                <a:schemeClr val="bg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703952" y="2562426"/>
            <a:ext cx="99418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2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子供が大きく</a:t>
            </a:r>
            <a:endParaRPr kumimoji="1" lang="en-US" altLang="ja-JP" sz="1200" b="1" dirty="0" smtClean="0">
              <a:solidFill>
                <a:schemeClr val="bg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12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なった夫婦</a:t>
            </a:r>
            <a:endParaRPr kumimoji="1" lang="en-US" altLang="ja-JP" sz="1200" b="1" dirty="0" smtClean="0">
              <a:solidFill>
                <a:schemeClr val="bg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8225252" y="2658765"/>
            <a:ext cx="101983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200" b="1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シルバー夫婦</a:t>
            </a:r>
            <a:endParaRPr kumimoji="1" lang="en-US" altLang="ja-JP" sz="1200" b="1" dirty="0" smtClean="0">
              <a:solidFill>
                <a:schemeClr val="bg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720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1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A8CDCCC1-6BFF-4549-8514-205BFA42C77B}" vid="{E51E497E-1E5E-435B-8001-B18F3D16654D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12786</TotalTime>
  <Words>1494</Words>
  <Application>Microsoft Office PowerPoint</Application>
  <PresentationFormat>A4 210 x 297 mm</PresentationFormat>
  <Paragraphs>289</Paragraphs>
  <Slides>23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23</vt:i4>
      </vt:variant>
    </vt:vector>
  </HeadingPairs>
  <TitlesOfParts>
    <vt:vector size="34" baseType="lpstr">
      <vt:lpstr>Meiryo UI</vt:lpstr>
      <vt:lpstr>メイリオ</vt:lpstr>
      <vt:lpstr>游ゴシック</vt:lpstr>
      <vt:lpstr>游ゴシック Light</vt:lpstr>
      <vt:lpstr>Arial</vt:lpstr>
      <vt:lpstr>Calibri</vt:lpstr>
      <vt:lpstr>Calibri Light</vt:lpstr>
      <vt:lpstr>Segoe UI Black</vt:lpstr>
      <vt:lpstr>Wingdings</vt:lpstr>
      <vt:lpstr>Office テーマ</vt:lpstr>
      <vt:lpstr>1_Office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お問い合わせ</vt:lpstr>
    </vt:vector>
  </TitlesOfParts>
  <Company>船井総合研究所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SHUNSUKE KANAKUBO</dc:creator>
  <cp:lastModifiedBy>Windows ユーザー</cp:lastModifiedBy>
  <cp:revision>449</cp:revision>
  <dcterms:created xsi:type="dcterms:W3CDTF">2020-12-25T04:31:35Z</dcterms:created>
  <dcterms:modified xsi:type="dcterms:W3CDTF">2021-12-15T16:32:10Z</dcterms:modified>
</cp:coreProperties>
</file>