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72" r:id="rId5"/>
    <p:sldId id="270" r:id="rId6"/>
    <p:sldId id="273" r:id="rId7"/>
    <p:sldId id="271" r:id="rId8"/>
    <p:sldId id="274" r:id="rId9"/>
    <p:sldId id="275" r:id="rId10"/>
    <p:sldId id="276" r:id="rId11"/>
    <p:sldId id="262" r:id="rId1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89C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90" autoAdjust="0"/>
  </p:normalViewPr>
  <p:slideViewPr>
    <p:cSldViewPr snapToGrid="0" showGuides="1">
      <p:cViewPr varScale="1">
        <p:scale>
          <a:sx n="72" d="100"/>
          <a:sy n="72" d="100"/>
        </p:scale>
        <p:origin x="86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F5B94-33D6-4C3F-8A74-C8F39851CEF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5473AD-5498-4319-9FF5-4CB210F73871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en-US" altLang="ja-JP" b="1" dirty="0" smtClean="0">
              <a:solidFill>
                <a:srgbClr val="0EC89C"/>
              </a:solidFill>
            </a:rPr>
            <a:t>Plan</a:t>
          </a:r>
          <a:endParaRPr kumimoji="1" lang="ja-JP" altLang="en-US" b="1" dirty="0">
            <a:solidFill>
              <a:srgbClr val="0EC89C"/>
            </a:solidFill>
          </a:endParaRPr>
        </a:p>
      </dgm:t>
    </dgm:pt>
    <dgm:pt modelId="{9BEDDE0F-EF44-4CE4-87BC-4BA2982C2722}" type="parTrans" cxnId="{ED3F0B2F-986A-4B57-B7DC-312DCC4C0B4F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B010AD4F-94FB-427D-87AF-B8C22883C0AC}" type="sibTrans" cxnId="{ED3F0B2F-986A-4B57-B7DC-312DCC4C0B4F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C519B476-5546-422A-B99C-CEF445259A22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en-US" altLang="ja-JP" b="1" dirty="0" smtClean="0">
              <a:solidFill>
                <a:srgbClr val="0EC89C"/>
              </a:solidFill>
            </a:rPr>
            <a:t>Do</a:t>
          </a:r>
          <a:endParaRPr kumimoji="1" lang="ja-JP" altLang="en-US" b="1" dirty="0">
            <a:solidFill>
              <a:srgbClr val="0EC89C"/>
            </a:solidFill>
          </a:endParaRPr>
        </a:p>
      </dgm:t>
    </dgm:pt>
    <dgm:pt modelId="{A02D105E-8E83-4481-A9D7-DD7C64B0FDC6}" type="parTrans" cxnId="{D38BC489-52EB-4DE4-B737-A0AC4FA19584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E46A82BC-E7E3-49B4-B55E-716FD7927475}" type="sibTrans" cxnId="{D38BC489-52EB-4DE4-B737-A0AC4FA19584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213C49B1-6CD5-4704-BF6D-AE94A9DF4FDC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en-US" altLang="ja-JP" b="1" dirty="0" smtClean="0">
              <a:solidFill>
                <a:srgbClr val="0EC89C"/>
              </a:solidFill>
            </a:rPr>
            <a:t>Check</a:t>
          </a:r>
          <a:endParaRPr kumimoji="1" lang="ja-JP" altLang="en-US" b="1" dirty="0">
            <a:solidFill>
              <a:srgbClr val="0EC89C"/>
            </a:solidFill>
          </a:endParaRPr>
        </a:p>
      </dgm:t>
    </dgm:pt>
    <dgm:pt modelId="{12D0121E-D02A-46CF-8320-D0F1CE38EEC6}" type="parTrans" cxnId="{76E1298D-9FDF-415A-AFE9-C60188A54DBA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171368F5-552E-4EA5-940C-8378FB756232}" type="sibTrans" cxnId="{76E1298D-9FDF-415A-AFE9-C60188A54DBA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8BC21056-C258-424C-B6AB-43893E245567}">
      <dgm:prSet/>
      <dgm:spPr>
        <a:solidFill>
          <a:schemeClr val="bg1"/>
        </a:solidFill>
      </dgm:spPr>
      <dgm:t>
        <a:bodyPr/>
        <a:lstStyle/>
        <a:p>
          <a:r>
            <a:rPr kumimoji="1" lang="en-US" altLang="ja-JP" b="1" dirty="0" smtClean="0">
              <a:solidFill>
                <a:srgbClr val="0EC89C"/>
              </a:solidFill>
            </a:rPr>
            <a:t>Action</a:t>
          </a:r>
          <a:endParaRPr kumimoji="1" lang="ja-JP" altLang="en-US" b="1" dirty="0">
            <a:solidFill>
              <a:srgbClr val="0EC89C"/>
            </a:solidFill>
          </a:endParaRPr>
        </a:p>
      </dgm:t>
    </dgm:pt>
    <dgm:pt modelId="{2806A2F1-9A33-4A21-B126-78F068AA2A89}" type="parTrans" cxnId="{3B6048A1-20E4-4AB7-AF3B-7E6A2218A5F9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9FDB0C4B-8DC4-48F4-BB48-921BA7D95DBD}" type="sibTrans" cxnId="{3B6048A1-20E4-4AB7-AF3B-7E6A2218A5F9}">
      <dgm:prSet/>
      <dgm:spPr/>
      <dgm:t>
        <a:bodyPr/>
        <a:lstStyle/>
        <a:p>
          <a:endParaRPr kumimoji="1" lang="ja-JP" altLang="en-US" b="1">
            <a:solidFill>
              <a:srgbClr val="0EC89C"/>
            </a:solidFill>
          </a:endParaRPr>
        </a:p>
      </dgm:t>
    </dgm:pt>
    <dgm:pt modelId="{CA5DDAAE-39F8-44EE-96A4-63D1557612F9}" type="pres">
      <dgm:prSet presAssocID="{43BF5B94-33D6-4C3F-8A74-C8F39851CEF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66ED66D-ECE3-4AF3-BFE0-256F8D29F5D0}" type="pres">
      <dgm:prSet presAssocID="{43BF5B94-33D6-4C3F-8A74-C8F39851CEF3}" presName="wedge1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9F38A3AB-66E5-4C4A-86B4-B1E1C196E428}" type="pres">
      <dgm:prSet presAssocID="{43BF5B94-33D6-4C3F-8A74-C8F39851CEF3}" presName="dummy1a" presStyleCnt="0"/>
      <dgm:spPr/>
    </dgm:pt>
    <dgm:pt modelId="{41CDA74E-87E0-40FE-B3EC-FDD7B1EA4AF9}" type="pres">
      <dgm:prSet presAssocID="{43BF5B94-33D6-4C3F-8A74-C8F39851CEF3}" presName="dummy1b" presStyleCnt="0"/>
      <dgm:spPr/>
    </dgm:pt>
    <dgm:pt modelId="{CEAAF755-CCD3-491E-A606-ABBC3DCC8745}" type="pres">
      <dgm:prSet presAssocID="{43BF5B94-33D6-4C3F-8A74-C8F39851CEF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292C383-2946-404D-BB28-12D29ECD0F67}" type="pres">
      <dgm:prSet presAssocID="{43BF5B94-33D6-4C3F-8A74-C8F39851CEF3}" presName="wedge2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0222CB39-4796-473F-8E9C-F6BF8D8051A8}" type="pres">
      <dgm:prSet presAssocID="{43BF5B94-33D6-4C3F-8A74-C8F39851CEF3}" presName="dummy2a" presStyleCnt="0"/>
      <dgm:spPr/>
    </dgm:pt>
    <dgm:pt modelId="{D8FED278-5F32-418C-B48B-0123BEFC2732}" type="pres">
      <dgm:prSet presAssocID="{43BF5B94-33D6-4C3F-8A74-C8F39851CEF3}" presName="dummy2b" presStyleCnt="0"/>
      <dgm:spPr/>
    </dgm:pt>
    <dgm:pt modelId="{E0870ECB-D5CD-4601-9005-8AA2CA12C932}" type="pres">
      <dgm:prSet presAssocID="{43BF5B94-33D6-4C3F-8A74-C8F39851CEF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DD2AAC-A464-4BA0-8C61-C5A3F7B6CEE9}" type="pres">
      <dgm:prSet presAssocID="{43BF5B94-33D6-4C3F-8A74-C8F39851CEF3}" presName="wedge3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7F4546C8-FCD2-4915-882D-0A2144067551}" type="pres">
      <dgm:prSet presAssocID="{43BF5B94-33D6-4C3F-8A74-C8F39851CEF3}" presName="dummy3a" presStyleCnt="0"/>
      <dgm:spPr/>
    </dgm:pt>
    <dgm:pt modelId="{526B7815-CD53-47F1-B7CA-A752E8702FAD}" type="pres">
      <dgm:prSet presAssocID="{43BF5B94-33D6-4C3F-8A74-C8F39851CEF3}" presName="dummy3b" presStyleCnt="0"/>
      <dgm:spPr/>
    </dgm:pt>
    <dgm:pt modelId="{8C4C8152-05FB-409C-881D-52E4D5FBEFC1}" type="pres">
      <dgm:prSet presAssocID="{43BF5B94-33D6-4C3F-8A74-C8F39851CEF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DC03145-7934-482D-9B34-F00CFD5E3959}" type="pres">
      <dgm:prSet presAssocID="{43BF5B94-33D6-4C3F-8A74-C8F39851CEF3}" presName="wedge4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E8A2DBED-241E-4E54-99C9-BFC0AF4BBF12}" type="pres">
      <dgm:prSet presAssocID="{43BF5B94-33D6-4C3F-8A74-C8F39851CEF3}" presName="dummy4a" presStyleCnt="0"/>
      <dgm:spPr/>
    </dgm:pt>
    <dgm:pt modelId="{696DF0C1-6E0C-49D9-92F4-47B66069E724}" type="pres">
      <dgm:prSet presAssocID="{43BF5B94-33D6-4C3F-8A74-C8F39851CEF3}" presName="dummy4b" presStyleCnt="0"/>
      <dgm:spPr/>
    </dgm:pt>
    <dgm:pt modelId="{5FA299AD-DA8B-49F7-89B6-5E5DF91A77F4}" type="pres">
      <dgm:prSet presAssocID="{43BF5B94-33D6-4C3F-8A74-C8F39851CEF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42A21C-09C6-42F1-9576-686778E0D704}" type="pres">
      <dgm:prSet presAssocID="{B010AD4F-94FB-427D-87AF-B8C22883C0AC}" presName="arrowWedge1" presStyleLbl="fgSibTrans2D1" presStyleIdx="0" presStyleCnt="4"/>
      <dgm:spPr>
        <a:solidFill>
          <a:schemeClr val="accent6">
            <a:lumMod val="60000"/>
            <a:lumOff val="40000"/>
          </a:schemeClr>
        </a:solidFill>
      </dgm:spPr>
    </dgm:pt>
    <dgm:pt modelId="{FA48FA20-4E5F-4E14-8904-A74D14AF6CDC}" type="pres">
      <dgm:prSet presAssocID="{E46A82BC-E7E3-49B4-B55E-716FD7927475}" presName="arrowWedge2" presStyleLbl="fgSibTrans2D1" presStyleIdx="1" presStyleCnt="4"/>
      <dgm:spPr>
        <a:solidFill>
          <a:schemeClr val="accent6">
            <a:lumMod val="60000"/>
            <a:lumOff val="40000"/>
          </a:schemeClr>
        </a:solidFill>
      </dgm:spPr>
    </dgm:pt>
    <dgm:pt modelId="{543DB8BE-485E-4C79-8950-8F521354961A}" type="pres">
      <dgm:prSet presAssocID="{171368F5-552E-4EA5-940C-8378FB756232}" presName="arrowWedge3" presStyleLbl="fgSibTrans2D1" presStyleIdx="2" presStyleCnt="4"/>
      <dgm:spPr>
        <a:solidFill>
          <a:schemeClr val="accent6">
            <a:lumMod val="60000"/>
            <a:lumOff val="40000"/>
          </a:schemeClr>
        </a:solidFill>
      </dgm:spPr>
    </dgm:pt>
    <dgm:pt modelId="{7E27DF74-D0B0-4D51-9A2E-9B4437CCEDAE}" type="pres">
      <dgm:prSet presAssocID="{9FDB0C4B-8DC4-48F4-BB48-921BA7D95DBD}" presName="arrowWedge4" presStyleLbl="fgSibTrans2D1" presStyleIdx="3" presStyleCnt="4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76E1298D-9FDF-415A-AFE9-C60188A54DBA}" srcId="{43BF5B94-33D6-4C3F-8A74-C8F39851CEF3}" destId="{213C49B1-6CD5-4704-BF6D-AE94A9DF4FDC}" srcOrd="2" destOrd="0" parTransId="{12D0121E-D02A-46CF-8320-D0F1CE38EEC6}" sibTransId="{171368F5-552E-4EA5-940C-8378FB756232}"/>
    <dgm:cxn modelId="{3B6048A1-20E4-4AB7-AF3B-7E6A2218A5F9}" srcId="{43BF5B94-33D6-4C3F-8A74-C8F39851CEF3}" destId="{8BC21056-C258-424C-B6AB-43893E245567}" srcOrd="3" destOrd="0" parTransId="{2806A2F1-9A33-4A21-B126-78F068AA2A89}" sibTransId="{9FDB0C4B-8DC4-48F4-BB48-921BA7D95DBD}"/>
    <dgm:cxn modelId="{ED3F0B2F-986A-4B57-B7DC-312DCC4C0B4F}" srcId="{43BF5B94-33D6-4C3F-8A74-C8F39851CEF3}" destId="{655473AD-5498-4319-9FF5-4CB210F73871}" srcOrd="0" destOrd="0" parTransId="{9BEDDE0F-EF44-4CE4-87BC-4BA2982C2722}" sibTransId="{B010AD4F-94FB-427D-87AF-B8C22883C0AC}"/>
    <dgm:cxn modelId="{BB65095E-39EF-4279-A622-A2343BEA513E}" type="presOf" srcId="{8BC21056-C258-424C-B6AB-43893E245567}" destId="{5FA299AD-DA8B-49F7-89B6-5E5DF91A77F4}" srcOrd="1" destOrd="0" presId="urn:microsoft.com/office/officeart/2005/8/layout/cycle8"/>
    <dgm:cxn modelId="{3032C44D-BBD1-4F72-8747-C4B5338083E8}" type="presOf" srcId="{213C49B1-6CD5-4704-BF6D-AE94A9DF4FDC}" destId="{D9DD2AAC-A464-4BA0-8C61-C5A3F7B6CEE9}" srcOrd="0" destOrd="0" presId="urn:microsoft.com/office/officeart/2005/8/layout/cycle8"/>
    <dgm:cxn modelId="{59616B27-380D-4F2B-AA4C-7028BCC90906}" type="presOf" srcId="{655473AD-5498-4319-9FF5-4CB210F73871}" destId="{CEAAF755-CCD3-491E-A606-ABBC3DCC8745}" srcOrd="1" destOrd="0" presId="urn:microsoft.com/office/officeart/2005/8/layout/cycle8"/>
    <dgm:cxn modelId="{8559CE15-2FDD-4E9B-81D0-F6B7F863B9DB}" type="presOf" srcId="{C519B476-5546-422A-B99C-CEF445259A22}" destId="{E0870ECB-D5CD-4601-9005-8AA2CA12C932}" srcOrd="1" destOrd="0" presId="urn:microsoft.com/office/officeart/2005/8/layout/cycle8"/>
    <dgm:cxn modelId="{D30AB259-CA46-4B3E-AA5E-19E6628CC7D2}" type="presOf" srcId="{C519B476-5546-422A-B99C-CEF445259A22}" destId="{2292C383-2946-404D-BB28-12D29ECD0F67}" srcOrd="0" destOrd="0" presId="urn:microsoft.com/office/officeart/2005/8/layout/cycle8"/>
    <dgm:cxn modelId="{FBF0137B-D097-4B07-89B5-6DFF8E123F1B}" type="presOf" srcId="{43BF5B94-33D6-4C3F-8A74-C8F39851CEF3}" destId="{CA5DDAAE-39F8-44EE-96A4-63D1557612F9}" srcOrd="0" destOrd="0" presId="urn:microsoft.com/office/officeart/2005/8/layout/cycle8"/>
    <dgm:cxn modelId="{EBB6A303-CBD7-4DF6-A126-ED2AE9BA4762}" type="presOf" srcId="{8BC21056-C258-424C-B6AB-43893E245567}" destId="{2DC03145-7934-482D-9B34-F00CFD5E3959}" srcOrd="0" destOrd="0" presId="urn:microsoft.com/office/officeart/2005/8/layout/cycle8"/>
    <dgm:cxn modelId="{2443E77E-2AF0-44F6-B013-9AF7D5EB4723}" type="presOf" srcId="{655473AD-5498-4319-9FF5-4CB210F73871}" destId="{466ED66D-ECE3-4AF3-BFE0-256F8D29F5D0}" srcOrd="0" destOrd="0" presId="urn:microsoft.com/office/officeart/2005/8/layout/cycle8"/>
    <dgm:cxn modelId="{D38BC489-52EB-4DE4-B737-A0AC4FA19584}" srcId="{43BF5B94-33D6-4C3F-8A74-C8F39851CEF3}" destId="{C519B476-5546-422A-B99C-CEF445259A22}" srcOrd="1" destOrd="0" parTransId="{A02D105E-8E83-4481-A9D7-DD7C64B0FDC6}" sibTransId="{E46A82BC-E7E3-49B4-B55E-716FD7927475}"/>
    <dgm:cxn modelId="{AF16D261-A350-4917-ACA6-0A4D8A30318C}" type="presOf" srcId="{213C49B1-6CD5-4704-BF6D-AE94A9DF4FDC}" destId="{8C4C8152-05FB-409C-881D-52E4D5FBEFC1}" srcOrd="1" destOrd="0" presId="urn:microsoft.com/office/officeart/2005/8/layout/cycle8"/>
    <dgm:cxn modelId="{109A6E8A-3875-4151-AC01-A9EAB52332D4}" type="presParOf" srcId="{CA5DDAAE-39F8-44EE-96A4-63D1557612F9}" destId="{466ED66D-ECE3-4AF3-BFE0-256F8D29F5D0}" srcOrd="0" destOrd="0" presId="urn:microsoft.com/office/officeart/2005/8/layout/cycle8"/>
    <dgm:cxn modelId="{2B5EEBAA-9035-4C79-A18D-F744E1A2CE22}" type="presParOf" srcId="{CA5DDAAE-39F8-44EE-96A4-63D1557612F9}" destId="{9F38A3AB-66E5-4C4A-86B4-B1E1C196E428}" srcOrd="1" destOrd="0" presId="urn:microsoft.com/office/officeart/2005/8/layout/cycle8"/>
    <dgm:cxn modelId="{9BD5D6CE-8310-461F-A553-2B278594464E}" type="presParOf" srcId="{CA5DDAAE-39F8-44EE-96A4-63D1557612F9}" destId="{41CDA74E-87E0-40FE-B3EC-FDD7B1EA4AF9}" srcOrd="2" destOrd="0" presId="urn:microsoft.com/office/officeart/2005/8/layout/cycle8"/>
    <dgm:cxn modelId="{387FA31B-9A44-47E0-9104-1C4AE83E8E84}" type="presParOf" srcId="{CA5DDAAE-39F8-44EE-96A4-63D1557612F9}" destId="{CEAAF755-CCD3-491E-A606-ABBC3DCC8745}" srcOrd="3" destOrd="0" presId="urn:microsoft.com/office/officeart/2005/8/layout/cycle8"/>
    <dgm:cxn modelId="{EDCBA093-6A4D-47FB-9871-F534873B174E}" type="presParOf" srcId="{CA5DDAAE-39F8-44EE-96A4-63D1557612F9}" destId="{2292C383-2946-404D-BB28-12D29ECD0F67}" srcOrd="4" destOrd="0" presId="urn:microsoft.com/office/officeart/2005/8/layout/cycle8"/>
    <dgm:cxn modelId="{0B3C99AE-FB96-403B-9AD1-32128CF19108}" type="presParOf" srcId="{CA5DDAAE-39F8-44EE-96A4-63D1557612F9}" destId="{0222CB39-4796-473F-8E9C-F6BF8D8051A8}" srcOrd="5" destOrd="0" presId="urn:microsoft.com/office/officeart/2005/8/layout/cycle8"/>
    <dgm:cxn modelId="{41284E6C-D39D-4835-8443-9429FAAD8FE6}" type="presParOf" srcId="{CA5DDAAE-39F8-44EE-96A4-63D1557612F9}" destId="{D8FED278-5F32-418C-B48B-0123BEFC2732}" srcOrd="6" destOrd="0" presId="urn:microsoft.com/office/officeart/2005/8/layout/cycle8"/>
    <dgm:cxn modelId="{0AA92B06-E68A-40F3-AE43-A75D77A00446}" type="presParOf" srcId="{CA5DDAAE-39F8-44EE-96A4-63D1557612F9}" destId="{E0870ECB-D5CD-4601-9005-8AA2CA12C932}" srcOrd="7" destOrd="0" presId="urn:microsoft.com/office/officeart/2005/8/layout/cycle8"/>
    <dgm:cxn modelId="{5D2D8CE8-A1D9-46C5-B216-896E00DAF957}" type="presParOf" srcId="{CA5DDAAE-39F8-44EE-96A4-63D1557612F9}" destId="{D9DD2AAC-A464-4BA0-8C61-C5A3F7B6CEE9}" srcOrd="8" destOrd="0" presId="urn:microsoft.com/office/officeart/2005/8/layout/cycle8"/>
    <dgm:cxn modelId="{0AF7F6F7-5DC0-49D8-B7DF-2C8E6B7BE117}" type="presParOf" srcId="{CA5DDAAE-39F8-44EE-96A4-63D1557612F9}" destId="{7F4546C8-FCD2-4915-882D-0A2144067551}" srcOrd="9" destOrd="0" presId="urn:microsoft.com/office/officeart/2005/8/layout/cycle8"/>
    <dgm:cxn modelId="{DE0F3ACF-E6AB-44D2-A082-4531D659941D}" type="presParOf" srcId="{CA5DDAAE-39F8-44EE-96A4-63D1557612F9}" destId="{526B7815-CD53-47F1-B7CA-A752E8702FAD}" srcOrd="10" destOrd="0" presId="urn:microsoft.com/office/officeart/2005/8/layout/cycle8"/>
    <dgm:cxn modelId="{3CE5CE90-F631-4EC8-A32C-F68E1ADB0F97}" type="presParOf" srcId="{CA5DDAAE-39F8-44EE-96A4-63D1557612F9}" destId="{8C4C8152-05FB-409C-881D-52E4D5FBEFC1}" srcOrd="11" destOrd="0" presId="urn:microsoft.com/office/officeart/2005/8/layout/cycle8"/>
    <dgm:cxn modelId="{0D4029F1-3CCF-4134-AB06-40A41AB3D145}" type="presParOf" srcId="{CA5DDAAE-39F8-44EE-96A4-63D1557612F9}" destId="{2DC03145-7934-482D-9B34-F00CFD5E3959}" srcOrd="12" destOrd="0" presId="urn:microsoft.com/office/officeart/2005/8/layout/cycle8"/>
    <dgm:cxn modelId="{8D979F28-FE55-4733-BBE5-1960D4711806}" type="presParOf" srcId="{CA5DDAAE-39F8-44EE-96A4-63D1557612F9}" destId="{E8A2DBED-241E-4E54-99C9-BFC0AF4BBF12}" srcOrd="13" destOrd="0" presId="urn:microsoft.com/office/officeart/2005/8/layout/cycle8"/>
    <dgm:cxn modelId="{204B04D1-1E6F-446C-8FF6-88AA72282A69}" type="presParOf" srcId="{CA5DDAAE-39F8-44EE-96A4-63D1557612F9}" destId="{696DF0C1-6E0C-49D9-92F4-47B66069E724}" srcOrd="14" destOrd="0" presId="urn:microsoft.com/office/officeart/2005/8/layout/cycle8"/>
    <dgm:cxn modelId="{693A9637-18F8-4B6B-82CC-BD621A4F4521}" type="presParOf" srcId="{CA5DDAAE-39F8-44EE-96A4-63D1557612F9}" destId="{5FA299AD-DA8B-49F7-89B6-5E5DF91A77F4}" srcOrd="15" destOrd="0" presId="urn:microsoft.com/office/officeart/2005/8/layout/cycle8"/>
    <dgm:cxn modelId="{9A5B1DFB-71E3-4F8A-9DD2-FF92FAF2B974}" type="presParOf" srcId="{CA5DDAAE-39F8-44EE-96A4-63D1557612F9}" destId="{9542A21C-09C6-42F1-9576-686778E0D704}" srcOrd="16" destOrd="0" presId="urn:microsoft.com/office/officeart/2005/8/layout/cycle8"/>
    <dgm:cxn modelId="{005C18A6-1110-4F7B-96EB-111443739DCB}" type="presParOf" srcId="{CA5DDAAE-39F8-44EE-96A4-63D1557612F9}" destId="{FA48FA20-4E5F-4E14-8904-A74D14AF6CDC}" srcOrd="17" destOrd="0" presId="urn:microsoft.com/office/officeart/2005/8/layout/cycle8"/>
    <dgm:cxn modelId="{483E3AF9-F3EC-4FFE-B650-9B1CE25CEEA1}" type="presParOf" srcId="{CA5DDAAE-39F8-44EE-96A4-63D1557612F9}" destId="{543DB8BE-485E-4C79-8950-8F521354961A}" srcOrd="18" destOrd="0" presId="urn:microsoft.com/office/officeart/2005/8/layout/cycle8"/>
    <dgm:cxn modelId="{A2C07DD5-8795-4BE5-8047-326A89B38D99}" type="presParOf" srcId="{CA5DDAAE-39F8-44EE-96A4-63D1557612F9}" destId="{7E27DF74-D0B0-4D51-9A2E-9B4437CCEDA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88A12-272D-40EA-A06D-C001BA4138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3C8290-C9FD-4911-8313-EA3C7268D8E0}">
      <dgm:prSet phldrT="[テキスト]" custT="1"/>
      <dgm:spPr>
        <a:solidFill>
          <a:srgbClr val="0EC89C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kumimoji="1" lang="ja-JP" altLang="en-US" sz="2000" b="1" dirty="0" smtClean="0">
              <a:solidFill>
                <a:srgbClr val="767171"/>
              </a:solidFill>
            </a:rPr>
            <a:t>採用市場動向</a:t>
          </a:r>
          <a:endParaRPr kumimoji="1" lang="ja-JP" altLang="en-US" sz="2000" b="1" dirty="0">
            <a:solidFill>
              <a:srgbClr val="767171"/>
            </a:solidFill>
          </a:endParaRPr>
        </a:p>
      </dgm:t>
    </dgm:pt>
    <dgm:pt modelId="{FD5E4AAC-6EEB-4FDF-A8D0-1D5C18447956}" type="parTrans" cxnId="{F95F5FFE-06A4-490A-8F23-F3412BF60647}">
      <dgm:prSet/>
      <dgm:spPr/>
      <dgm:t>
        <a:bodyPr/>
        <a:lstStyle/>
        <a:p>
          <a:endParaRPr kumimoji="1" lang="ja-JP" altLang="en-US" sz="1400" b="1">
            <a:solidFill>
              <a:srgbClr val="767171"/>
            </a:solidFill>
          </a:endParaRPr>
        </a:p>
      </dgm:t>
    </dgm:pt>
    <dgm:pt modelId="{8E100811-642F-43F1-BDF0-95030E2ACA86}" type="sibTrans" cxnId="{F95F5FFE-06A4-490A-8F23-F3412BF60647}">
      <dgm:prSet/>
      <dgm:spPr/>
      <dgm:t>
        <a:bodyPr/>
        <a:lstStyle/>
        <a:p>
          <a:endParaRPr kumimoji="1" lang="ja-JP" altLang="en-US" sz="1400" b="1">
            <a:solidFill>
              <a:srgbClr val="767171"/>
            </a:solidFill>
          </a:endParaRPr>
        </a:p>
      </dgm:t>
    </dgm:pt>
    <dgm:pt modelId="{6FE9A1AF-A0E3-4CF2-9D7C-E6FD8B1378AD}">
      <dgm:prSet phldrT="[テキスト]" custT="1"/>
      <dgm:spPr>
        <a:solidFill>
          <a:srgbClr val="0EC89C">
            <a:alpha val="50000"/>
          </a:srgbClr>
        </a:solidFill>
      </dgm:spPr>
      <dgm:t>
        <a:bodyPr/>
        <a:lstStyle/>
        <a:p>
          <a:r>
            <a:rPr kumimoji="1" lang="ja-JP" altLang="en-US" sz="2000" b="1" dirty="0" smtClean="0">
              <a:solidFill>
                <a:srgbClr val="767171"/>
              </a:solidFill>
            </a:rPr>
            <a:t>自社の採用における状況</a:t>
          </a:r>
          <a:endParaRPr kumimoji="1" lang="ja-JP" altLang="en-US" sz="2000" b="1" dirty="0">
            <a:solidFill>
              <a:srgbClr val="767171"/>
            </a:solidFill>
          </a:endParaRPr>
        </a:p>
      </dgm:t>
    </dgm:pt>
    <dgm:pt modelId="{0BA18187-B770-4ECA-852A-71638A570CF7}" type="parTrans" cxnId="{2495B073-01F9-4919-99C6-D508C2003629}">
      <dgm:prSet/>
      <dgm:spPr/>
      <dgm:t>
        <a:bodyPr/>
        <a:lstStyle/>
        <a:p>
          <a:endParaRPr kumimoji="1" lang="ja-JP" altLang="en-US" sz="1400" b="1">
            <a:solidFill>
              <a:srgbClr val="767171"/>
            </a:solidFill>
          </a:endParaRPr>
        </a:p>
      </dgm:t>
    </dgm:pt>
    <dgm:pt modelId="{F7A1C08A-4084-4873-B26E-11EA62E1112D}" type="sibTrans" cxnId="{2495B073-01F9-4919-99C6-D508C2003629}">
      <dgm:prSet/>
      <dgm:spPr/>
      <dgm:t>
        <a:bodyPr/>
        <a:lstStyle/>
        <a:p>
          <a:endParaRPr kumimoji="1" lang="ja-JP" altLang="en-US" sz="1400" b="1">
            <a:solidFill>
              <a:srgbClr val="767171"/>
            </a:solidFill>
          </a:endParaRPr>
        </a:p>
      </dgm:t>
    </dgm:pt>
    <dgm:pt modelId="{EFAFF63E-D83C-409D-B84B-7F022C06A127}">
      <dgm:prSet phldrT="[テキスト]" custT="1"/>
      <dgm:spPr>
        <a:solidFill>
          <a:srgbClr val="0EC89C">
            <a:alpha val="50000"/>
          </a:srgbClr>
        </a:solidFill>
      </dgm:spPr>
      <dgm:t>
        <a:bodyPr/>
        <a:lstStyle/>
        <a:p>
          <a:r>
            <a:rPr kumimoji="1" lang="ja-JP" altLang="en-US" sz="2000" b="1" dirty="0" smtClean="0">
              <a:solidFill>
                <a:srgbClr val="767171"/>
              </a:solidFill>
            </a:rPr>
            <a:t>採用における競合</a:t>
          </a:r>
          <a:endParaRPr kumimoji="1" lang="ja-JP" altLang="en-US" sz="2000" b="1" dirty="0">
            <a:solidFill>
              <a:srgbClr val="767171"/>
            </a:solidFill>
          </a:endParaRPr>
        </a:p>
      </dgm:t>
    </dgm:pt>
    <dgm:pt modelId="{2E52A014-7F38-4074-9BE5-33D4532F2782}" type="parTrans" cxnId="{EA46C652-7B05-4DD7-818F-2A3CE0934EE4}">
      <dgm:prSet/>
      <dgm:spPr/>
      <dgm:t>
        <a:bodyPr/>
        <a:lstStyle/>
        <a:p>
          <a:endParaRPr kumimoji="1" lang="ja-JP" altLang="en-US" sz="1400" b="1">
            <a:solidFill>
              <a:srgbClr val="767171"/>
            </a:solidFill>
          </a:endParaRPr>
        </a:p>
      </dgm:t>
    </dgm:pt>
    <dgm:pt modelId="{9387A003-13F3-48A5-9D6D-2E2CCF02E1A3}" type="sibTrans" cxnId="{EA46C652-7B05-4DD7-818F-2A3CE0934EE4}">
      <dgm:prSet/>
      <dgm:spPr/>
      <dgm:t>
        <a:bodyPr/>
        <a:lstStyle/>
        <a:p>
          <a:endParaRPr kumimoji="1" lang="ja-JP" altLang="en-US" sz="1400" b="1">
            <a:solidFill>
              <a:srgbClr val="767171"/>
            </a:solidFill>
          </a:endParaRPr>
        </a:p>
      </dgm:t>
    </dgm:pt>
    <dgm:pt modelId="{4D74E169-CDDC-49F1-B492-57A47EB0791F}" type="pres">
      <dgm:prSet presAssocID="{EF188A12-272D-40EA-A06D-C001BA4138F6}" presName="compositeShape" presStyleCnt="0">
        <dgm:presLayoutVars>
          <dgm:chMax val="7"/>
          <dgm:dir/>
          <dgm:resizeHandles val="exact"/>
        </dgm:presLayoutVars>
      </dgm:prSet>
      <dgm:spPr/>
    </dgm:pt>
    <dgm:pt modelId="{8C92B4A7-56CB-4A7F-81FD-BA4EA54B5047}" type="pres">
      <dgm:prSet presAssocID="{4C3C8290-C9FD-4911-8313-EA3C7268D8E0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E6C159F-959E-409B-81FB-D5E17CE9753A}" type="pres">
      <dgm:prSet presAssocID="{4C3C8290-C9FD-4911-8313-EA3C7268D8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27082A-AB51-4A22-8350-04DF9134983B}" type="pres">
      <dgm:prSet presAssocID="{6FE9A1AF-A0E3-4CF2-9D7C-E6FD8B1378AD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8D9DF777-8834-4EE3-B314-EDCD7E127219}" type="pres">
      <dgm:prSet presAssocID="{6FE9A1AF-A0E3-4CF2-9D7C-E6FD8B1378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C695EF-FD14-49C9-9219-C2EACC8E63C9}" type="pres">
      <dgm:prSet presAssocID="{EFAFF63E-D83C-409D-B84B-7F022C06A127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34C51CA5-A7C7-4BD1-8365-937BA4A6BC9A}" type="pres">
      <dgm:prSet presAssocID="{EFAFF63E-D83C-409D-B84B-7F022C06A1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2A5E302-FA5D-48DF-B72A-912557227CFB}" type="presOf" srcId="{EFAFF63E-D83C-409D-B84B-7F022C06A127}" destId="{34C51CA5-A7C7-4BD1-8365-937BA4A6BC9A}" srcOrd="1" destOrd="0" presId="urn:microsoft.com/office/officeart/2005/8/layout/venn1"/>
    <dgm:cxn modelId="{CA03C0D1-84BD-49B9-8BBC-67163B59C5FF}" type="presOf" srcId="{EFAFF63E-D83C-409D-B84B-7F022C06A127}" destId="{9DC695EF-FD14-49C9-9219-C2EACC8E63C9}" srcOrd="0" destOrd="0" presId="urn:microsoft.com/office/officeart/2005/8/layout/venn1"/>
    <dgm:cxn modelId="{F95F5FFE-06A4-490A-8F23-F3412BF60647}" srcId="{EF188A12-272D-40EA-A06D-C001BA4138F6}" destId="{4C3C8290-C9FD-4911-8313-EA3C7268D8E0}" srcOrd="0" destOrd="0" parTransId="{FD5E4AAC-6EEB-4FDF-A8D0-1D5C18447956}" sibTransId="{8E100811-642F-43F1-BDF0-95030E2ACA86}"/>
    <dgm:cxn modelId="{02C1EFD9-545D-44BE-B732-1931C93E7B4A}" type="presOf" srcId="{6FE9A1AF-A0E3-4CF2-9D7C-E6FD8B1378AD}" destId="{6827082A-AB51-4A22-8350-04DF9134983B}" srcOrd="0" destOrd="0" presId="urn:microsoft.com/office/officeart/2005/8/layout/venn1"/>
    <dgm:cxn modelId="{5281C955-500C-45FE-B4C9-D9404816FF51}" type="presOf" srcId="{6FE9A1AF-A0E3-4CF2-9D7C-E6FD8B1378AD}" destId="{8D9DF777-8834-4EE3-B314-EDCD7E127219}" srcOrd="1" destOrd="0" presId="urn:microsoft.com/office/officeart/2005/8/layout/venn1"/>
    <dgm:cxn modelId="{129672CB-C587-40A7-A423-B61BC38B4121}" type="presOf" srcId="{4C3C8290-C9FD-4911-8313-EA3C7268D8E0}" destId="{DE6C159F-959E-409B-81FB-D5E17CE9753A}" srcOrd="1" destOrd="0" presId="urn:microsoft.com/office/officeart/2005/8/layout/venn1"/>
    <dgm:cxn modelId="{EA46C652-7B05-4DD7-818F-2A3CE0934EE4}" srcId="{EF188A12-272D-40EA-A06D-C001BA4138F6}" destId="{EFAFF63E-D83C-409D-B84B-7F022C06A127}" srcOrd="2" destOrd="0" parTransId="{2E52A014-7F38-4074-9BE5-33D4532F2782}" sibTransId="{9387A003-13F3-48A5-9D6D-2E2CCF02E1A3}"/>
    <dgm:cxn modelId="{21E99859-1164-44CB-A7A7-BC1281C20873}" type="presOf" srcId="{EF188A12-272D-40EA-A06D-C001BA4138F6}" destId="{4D74E169-CDDC-49F1-B492-57A47EB0791F}" srcOrd="0" destOrd="0" presId="urn:microsoft.com/office/officeart/2005/8/layout/venn1"/>
    <dgm:cxn modelId="{2495B073-01F9-4919-99C6-D508C2003629}" srcId="{EF188A12-272D-40EA-A06D-C001BA4138F6}" destId="{6FE9A1AF-A0E3-4CF2-9D7C-E6FD8B1378AD}" srcOrd="1" destOrd="0" parTransId="{0BA18187-B770-4ECA-852A-71638A570CF7}" sibTransId="{F7A1C08A-4084-4873-B26E-11EA62E1112D}"/>
    <dgm:cxn modelId="{A766AEC7-DFD9-4B1C-A792-0AB74E0B0EA4}" type="presOf" srcId="{4C3C8290-C9FD-4911-8313-EA3C7268D8E0}" destId="{8C92B4A7-56CB-4A7F-81FD-BA4EA54B5047}" srcOrd="0" destOrd="0" presId="urn:microsoft.com/office/officeart/2005/8/layout/venn1"/>
    <dgm:cxn modelId="{6D55C000-9D67-44DB-9905-433F24E718E8}" type="presParOf" srcId="{4D74E169-CDDC-49F1-B492-57A47EB0791F}" destId="{8C92B4A7-56CB-4A7F-81FD-BA4EA54B5047}" srcOrd="0" destOrd="0" presId="urn:microsoft.com/office/officeart/2005/8/layout/venn1"/>
    <dgm:cxn modelId="{4BB454ED-ABBC-458C-B407-DD17DD3A2CAC}" type="presParOf" srcId="{4D74E169-CDDC-49F1-B492-57A47EB0791F}" destId="{DE6C159F-959E-409B-81FB-D5E17CE9753A}" srcOrd="1" destOrd="0" presId="urn:microsoft.com/office/officeart/2005/8/layout/venn1"/>
    <dgm:cxn modelId="{414ECEC7-D79C-40FB-AC90-24BFEFDC2603}" type="presParOf" srcId="{4D74E169-CDDC-49F1-B492-57A47EB0791F}" destId="{6827082A-AB51-4A22-8350-04DF9134983B}" srcOrd="2" destOrd="0" presId="urn:microsoft.com/office/officeart/2005/8/layout/venn1"/>
    <dgm:cxn modelId="{703E7A24-477E-4539-8769-61CB6CA4FAFB}" type="presParOf" srcId="{4D74E169-CDDC-49F1-B492-57A47EB0791F}" destId="{8D9DF777-8834-4EE3-B314-EDCD7E127219}" srcOrd="3" destOrd="0" presId="urn:microsoft.com/office/officeart/2005/8/layout/venn1"/>
    <dgm:cxn modelId="{F18E5070-D739-4A4B-B477-A10AB820567C}" type="presParOf" srcId="{4D74E169-CDDC-49F1-B492-57A47EB0791F}" destId="{9DC695EF-FD14-49C9-9219-C2EACC8E63C9}" srcOrd="4" destOrd="0" presId="urn:microsoft.com/office/officeart/2005/8/layout/venn1"/>
    <dgm:cxn modelId="{388B7A54-C597-451F-9D56-C89C199D26C3}" type="presParOf" srcId="{4D74E169-CDDC-49F1-B492-57A47EB0791F}" destId="{34C51CA5-A7C7-4BD1-8365-937BA4A6BC9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ED66D-ECE3-4AF3-BFE0-256F8D29F5D0}">
      <dsp:nvSpPr>
        <dsp:cNvPr id="0" name=""/>
        <dsp:cNvSpPr/>
      </dsp:nvSpPr>
      <dsp:spPr>
        <a:xfrm>
          <a:off x="1361286" y="101317"/>
          <a:ext cx="1520895" cy="1520895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rgbClr val="0EC89C"/>
              </a:solidFill>
            </a:rPr>
            <a:t>Plan</a:t>
          </a:r>
          <a:endParaRPr kumimoji="1" lang="ja-JP" altLang="en-US" sz="1200" b="1" kern="1200" dirty="0">
            <a:solidFill>
              <a:srgbClr val="0EC89C"/>
            </a:solidFill>
          </a:endParaRPr>
        </a:p>
      </dsp:txBody>
      <dsp:txXfrm>
        <a:off x="2168628" y="416541"/>
        <a:ext cx="561282" cy="416435"/>
      </dsp:txXfrm>
    </dsp:sp>
    <dsp:sp modelId="{2292C383-2946-404D-BB28-12D29ECD0F67}">
      <dsp:nvSpPr>
        <dsp:cNvPr id="0" name=""/>
        <dsp:cNvSpPr/>
      </dsp:nvSpPr>
      <dsp:spPr>
        <a:xfrm>
          <a:off x="1361286" y="152376"/>
          <a:ext cx="1520895" cy="1520895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rgbClr val="0EC89C"/>
              </a:solidFill>
            </a:rPr>
            <a:t>Do</a:t>
          </a:r>
          <a:endParaRPr kumimoji="1" lang="ja-JP" altLang="en-US" sz="1200" b="1" kern="1200" dirty="0">
            <a:solidFill>
              <a:srgbClr val="0EC89C"/>
            </a:solidFill>
          </a:endParaRPr>
        </a:p>
      </dsp:txBody>
      <dsp:txXfrm>
        <a:off x="2168628" y="941612"/>
        <a:ext cx="561282" cy="416435"/>
      </dsp:txXfrm>
    </dsp:sp>
    <dsp:sp modelId="{D9DD2AAC-A464-4BA0-8C61-C5A3F7B6CEE9}">
      <dsp:nvSpPr>
        <dsp:cNvPr id="0" name=""/>
        <dsp:cNvSpPr/>
      </dsp:nvSpPr>
      <dsp:spPr>
        <a:xfrm>
          <a:off x="1310227" y="152376"/>
          <a:ext cx="1520895" cy="1520895"/>
        </a:xfrm>
        <a:prstGeom prst="pie">
          <a:avLst>
            <a:gd name="adj1" fmla="val 5400000"/>
            <a:gd name="adj2" fmla="val 108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rgbClr val="0EC89C"/>
              </a:solidFill>
            </a:rPr>
            <a:t>Check</a:t>
          </a:r>
          <a:endParaRPr kumimoji="1" lang="ja-JP" altLang="en-US" sz="1200" b="1" kern="1200" dirty="0">
            <a:solidFill>
              <a:srgbClr val="0EC89C"/>
            </a:solidFill>
          </a:endParaRPr>
        </a:p>
      </dsp:txBody>
      <dsp:txXfrm>
        <a:off x="1462498" y="941612"/>
        <a:ext cx="561282" cy="416435"/>
      </dsp:txXfrm>
    </dsp:sp>
    <dsp:sp modelId="{2DC03145-7934-482D-9B34-F00CFD5E3959}">
      <dsp:nvSpPr>
        <dsp:cNvPr id="0" name=""/>
        <dsp:cNvSpPr/>
      </dsp:nvSpPr>
      <dsp:spPr>
        <a:xfrm>
          <a:off x="1310227" y="101317"/>
          <a:ext cx="1520895" cy="1520895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rgbClr val="0EC89C"/>
              </a:solidFill>
            </a:rPr>
            <a:t>Action</a:t>
          </a:r>
          <a:endParaRPr kumimoji="1" lang="ja-JP" altLang="en-US" sz="1200" b="1" kern="1200" dirty="0">
            <a:solidFill>
              <a:srgbClr val="0EC89C"/>
            </a:solidFill>
          </a:endParaRPr>
        </a:p>
      </dsp:txBody>
      <dsp:txXfrm>
        <a:off x="1462498" y="416541"/>
        <a:ext cx="561282" cy="416435"/>
      </dsp:txXfrm>
    </dsp:sp>
    <dsp:sp modelId="{9542A21C-09C6-42F1-9576-686778E0D704}">
      <dsp:nvSpPr>
        <dsp:cNvPr id="0" name=""/>
        <dsp:cNvSpPr/>
      </dsp:nvSpPr>
      <dsp:spPr>
        <a:xfrm>
          <a:off x="1267135" y="7167"/>
          <a:ext cx="1709196" cy="170919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8FA20-4E5F-4E14-8904-A74D14AF6CDC}">
      <dsp:nvSpPr>
        <dsp:cNvPr id="0" name=""/>
        <dsp:cNvSpPr/>
      </dsp:nvSpPr>
      <dsp:spPr>
        <a:xfrm>
          <a:off x="1267135" y="58225"/>
          <a:ext cx="1709196" cy="170919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DB8BE-485E-4C79-8950-8F521354961A}">
      <dsp:nvSpPr>
        <dsp:cNvPr id="0" name=""/>
        <dsp:cNvSpPr/>
      </dsp:nvSpPr>
      <dsp:spPr>
        <a:xfrm>
          <a:off x="1216077" y="58225"/>
          <a:ext cx="1709196" cy="170919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7DF74-D0B0-4D51-9A2E-9B4437CCEDAE}">
      <dsp:nvSpPr>
        <dsp:cNvPr id="0" name=""/>
        <dsp:cNvSpPr/>
      </dsp:nvSpPr>
      <dsp:spPr>
        <a:xfrm>
          <a:off x="1216077" y="7167"/>
          <a:ext cx="1709196" cy="170919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2B4A7-56CB-4A7F-81FD-BA4EA54B5047}">
      <dsp:nvSpPr>
        <dsp:cNvPr id="0" name=""/>
        <dsp:cNvSpPr/>
      </dsp:nvSpPr>
      <dsp:spPr>
        <a:xfrm>
          <a:off x="2161617" y="47515"/>
          <a:ext cx="2280765" cy="2280765"/>
        </a:xfrm>
        <a:prstGeom prst="ellipse">
          <a:avLst/>
        </a:prstGeom>
        <a:solidFill>
          <a:srgbClr val="0EC89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rgbClr val="767171"/>
              </a:solidFill>
            </a:rPr>
            <a:t>採用市場動向</a:t>
          </a:r>
          <a:endParaRPr kumimoji="1" lang="ja-JP" altLang="en-US" sz="2000" b="1" kern="1200" dirty="0">
            <a:solidFill>
              <a:srgbClr val="767171"/>
            </a:solidFill>
          </a:endParaRPr>
        </a:p>
      </dsp:txBody>
      <dsp:txXfrm>
        <a:off x="2465719" y="446649"/>
        <a:ext cx="1672561" cy="1026344"/>
      </dsp:txXfrm>
    </dsp:sp>
    <dsp:sp modelId="{6827082A-AB51-4A22-8350-04DF9134983B}">
      <dsp:nvSpPr>
        <dsp:cNvPr id="0" name=""/>
        <dsp:cNvSpPr/>
      </dsp:nvSpPr>
      <dsp:spPr>
        <a:xfrm>
          <a:off x="2984593" y="1472994"/>
          <a:ext cx="2280765" cy="2280765"/>
        </a:xfrm>
        <a:prstGeom prst="ellipse">
          <a:avLst/>
        </a:prstGeom>
        <a:solidFill>
          <a:srgbClr val="0EC89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rgbClr val="767171"/>
              </a:solidFill>
            </a:rPr>
            <a:t>自社の採用における状況</a:t>
          </a:r>
          <a:endParaRPr kumimoji="1" lang="ja-JP" altLang="en-US" sz="2000" b="1" kern="1200" dirty="0">
            <a:solidFill>
              <a:srgbClr val="767171"/>
            </a:solidFill>
          </a:endParaRPr>
        </a:p>
      </dsp:txBody>
      <dsp:txXfrm>
        <a:off x="3682127" y="2062191"/>
        <a:ext cx="1368459" cy="1254420"/>
      </dsp:txXfrm>
    </dsp:sp>
    <dsp:sp modelId="{9DC695EF-FD14-49C9-9219-C2EACC8E63C9}">
      <dsp:nvSpPr>
        <dsp:cNvPr id="0" name=""/>
        <dsp:cNvSpPr/>
      </dsp:nvSpPr>
      <dsp:spPr>
        <a:xfrm>
          <a:off x="1338641" y="1472994"/>
          <a:ext cx="2280765" cy="2280765"/>
        </a:xfrm>
        <a:prstGeom prst="ellipse">
          <a:avLst/>
        </a:prstGeom>
        <a:solidFill>
          <a:srgbClr val="0EC89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rgbClr val="767171"/>
              </a:solidFill>
            </a:rPr>
            <a:t>採用における競合</a:t>
          </a:r>
          <a:endParaRPr kumimoji="1" lang="ja-JP" altLang="en-US" sz="2000" b="1" kern="1200" dirty="0">
            <a:solidFill>
              <a:srgbClr val="767171"/>
            </a:solidFill>
          </a:endParaRPr>
        </a:p>
      </dsp:txBody>
      <dsp:txXfrm>
        <a:off x="1553413" y="2062191"/>
        <a:ext cx="1368459" cy="125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6BD12-4ECE-418E-B046-0AAD7A8BDD95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B622-1A14-45F3-8C35-54F913A1A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2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11E-4616-4748-85BA-BCB0B52CFA87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23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442E-7FAA-4F81-81DE-0D07A5046DF7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30-7C59-4486-A1BC-AFD6339889EE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53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3B4-96F6-42F3-8DEC-CDF288E3A58C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17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F228-1EF5-42CF-9AEC-354DD7AD94B5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58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805-BEC1-4C21-8BFB-709665669D6E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76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8958-126D-4D6C-A426-434F17B311E0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3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0"/>
            <a:ext cx="9457113" cy="64902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07B6-B1EA-4C43-9A36-4F14B3F03545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28683" y="6629645"/>
            <a:ext cx="2228850" cy="254174"/>
          </a:xfrm>
        </p:spPr>
        <p:txBody>
          <a:bodyPr/>
          <a:lstStyle>
            <a:lvl1pPr>
              <a:defRPr sz="105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576F634-1144-4E34-95EF-25E8A7010EC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 flipH="1">
            <a:off x="307571" y="0"/>
            <a:ext cx="8313" cy="87283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0" y="640713"/>
            <a:ext cx="9906000" cy="8313"/>
          </a:xfrm>
          <a:prstGeom prst="line">
            <a:avLst/>
          </a:prstGeom>
          <a:ln w="38100">
            <a:solidFill>
              <a:srgbClr val="0EC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/>
          <p:cNvSpPr/>
          <p:nvPr userDrawn="1"/>
        </p:nvSpPr>
        <p:spPr>
          <a:xfrm flipV="1">
            <a:off x="171948" y="496777"/>
            <a:ext cx="287871" cy="287871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2618" y="6676442"/>
            <a:ext cx="8958501" cy="18621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357532" y="6676442"/>
            <a:ext cx="548467" cy="181559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6634682"/>
            <a:ext cx="5020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900" dirty="0" smtClean="0">
                <a:solidFill>
                  <a:schemeClr val="bg1"/>
                </a:solidFill>
                <a:latin typeface="+mn-ea"/>
                <a:ea typeface="+mn-ea"/>
              </a:rPr>
              <a:t>Copyright   </a:t>
            </a:r>
            <a:r>
              <a:rPr lang="en-US" altLang="ja-JP" sz="900" dirty="0" err="1" smtClean="0">
                <a:solidFill>
                  <a:schemeClr val="bg1"/>
                </a:solidFill>
                <a:latin typeface="+mn-ea"/>
                <a:ea typeface="+mn-ea"/>
              </a:rPr>
              <a:t>Kusaka</a:t>
            </a:r>
            <a:r>
              <a:rPr lang="en-US" altLang="ja-JP" sz="900" dirty="0" smtClean="0">
                <a:solidFill>
                  <a:schemeClr val="bg1"/>
                </a:solidFill>
                <a:latin typeface="+mn-ea"/>
                <a:ea typeface="+mn-ea"/>
              </a:rPr>
              <a:t> Printing  Incorporated All  rights reserved</a:t>
            </a: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2777" y="728565"/>
            <a:ext cx="62841" cy="372241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08" y="43983"/>
            <a:ext cx="1563763" cy="5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738-29A5-4FDA-ABC6-359ECFB8F772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7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BED-3AC5-4E0A-AB73-37C2AD1A7D77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9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9CB-4129-492F-899B-DF67B304C63D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6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D019-E98A-43F2-AAA4-833CBD36C48D}" type="datetime1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F634-1144-4E34-95EF-25E8A7010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47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85" y="0"/>
            <a:ext cx="10278969" cy="6858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842" y="-12874"/>
            <a:ext cx="9901158" cy="68708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採用ツール一覧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85113" y="0"/>
            <a:ext cx="50208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000" dirty="0">
                <a:solidFill>
                  <a:srgbClr val="767171"/>
                </a:solidFill>
                <a:latin typeface="+mn-ea"/>
              </a:rPr>
              <a:t>Copyright   </a:t>
            </a:r>
            <a:r>
              <a:rPr lang="en-US" altLang="ja-JP" sz="1000" dirty="0" err="1">
                <a:solidFill>
                  <a:srgbClr val="767171"/>
                </a:solidFill>
                <a:latin typeface="+mn-ea"/>
              </a:rPr>
              <a:t>Kusaka</a:t>
            </a:r>
            <a:r>
              <a:rPr lang="en-US" altLang="ja-JP" sz="1000" dirty="0">
                <a:solidFill>
                  <a:srgbClr val="767171"/>
                </a:solidFill>
                <a:latin typeface="+mn-ea"/>
              </a:rPr>
              <a:t> Printing  Incorporated All  rights reserved</a:t>
            </a:r>
            <a:endParaRPr lang="en-US" altLang="ja-JP" sz="1000" dirty="0">
              <a:solidFill>
                <a:srgbClr val="767171"/>
              </a:solidFill>
              <a:latin typeface="+mn-ea"/>
            </a:endParaRPr>
          </a:p>
        </p:txBody>
      </p:sp>
      <p:sp>
        <p:nvSpPr>
          <p:cNvPr id="8" name="対角する 2 つの角を切り取った四角形 7"/>
          <p:cNvSpPr/>
          <p:nvPr/>
        </p:nvSpPr>
        <p:spPr>
          <a:xfrm>
            <a:off x="825839" y="1595091"/>
            <a:ext cx="8254321" cy="3667818"/>
          </a:xfrm>
          <a:prstGeom prst="snip2DiagRect">
            <a:avLst/>
          </a:prstGeom>
          <a:solidFill>
            <a:schemeClr val="bg1">
              <a:alpha val="70000"/>
            </a:schemeClr>
          </a:solidFill>
          <a:ln w="762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対角する 2 つの角を切り取った四角形 8"/>
          <p:cNvSpPr/>
          <p:nvPr/>
        </p:nvSpPr>
        <p:spPr>
          <a:xfrm>
            <a:off x="919242" y="1697236"/>
            <a:ext cx="8051022" cy="3450835"/>
          </a:xfrm>
          <a:prstGeom prst="snip2Diag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730637" y="3913632"/>
            <a:ext cx="6428232" cy="0"/>
          </a:xfrm>
          <a:prstGeom prst="line">
            <a:avLst/>
          </a:prstGeom>
          <a:ln w="38100">
            <a:solidFill>
              <a:srgbClr val="0EC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354902" y="2608411"/>
            <a:ext cx="7196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76200">
                  <a:solidFill>
                    <a:schemeClr val="bg1"/>
                  </a:solidFill>
                </a:ln>
                <a:solidFill>
                  <a:srgbClr val="0EC89C"/>
                </a:solidFill>
              </a:rPr>
              <a:t>採用計画</a:t>
            </a:r>
            <a:r>
              <a:rPr kumimoji="1" lang="ja-JP" altLang="en-US" sz="6000" b="1" dirty="0" smtClean="0">
                <a:ln w="76200">
                  <a:solidFill>
                    <a:schemeClr val="bg1"/>
                  </a:solidFill>
                </a:ln>
                <a:solidFill>
                  <a:srgbClr val="0EC89C"/>
                </a:solidFill>
              </a:rPr>
              <a:t>の</a:t>
            </a:r>
            <a:r>
              <a:rPr kumimoji="1" lang="ja-JP" altLang="en-US" sz="7200" b="1" dirty="0" smtClean="0">
                <a:ln w="76200">
                  <a:solidFill>
                    <a:schemeClr val="bg1"/>
                  </a:solidFill>
                </a:ln>
                <a:solidFill>
                  <a:srgbClr val="0EC89C"/>
                </a:solidFill>
              </a:rPr>
              <a:t>作り方</a:t>
            </a:r>
            <a:endParaRPr kumimoji="1" lang="ja-JP" altLang="en-US" sz="7200" b="1" dirty="0">
              <a:ln w="76200">
                <a:solidFill>
                  <a:schemeClr val="bg1"/>
                </a:solidFill>
              </a:ln>
              <a:solidFill>
                <a:srgbClr val="0EC89C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55041" y="2591229"/>
            <a:ext cx="7196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b="1" dirty="0" smtClean="0">
                <a:solidFill>
                  <a:srgbClr val="0EC89C"/>
                </a:solidFill>
              </a:rPr>
              <a:t>採用計画</a:t>
            </a:r>
            <a:r>
              <a:rPr kumimoji="1" lang="ja-JP" altLang="en-US" sz="6000" b="1" dirty="0" smtClean="0">
                <a:solidFill>
                  <a:srgbClr val="0EC89C"/>
                </a:solidFill>
              </a:rPr>
              <a:t>の</a:t>
            </a:r>
            <a:r>
              <a:rPr kumimoji="1" lang="ja-JP" altLang="en-US" sz="7200" b="1" dirty="0" smtClean="0">
                <a:solidFill>
                  <a:srgbClr val="0EC89C"/>
                </a:solidFill>
              </a:rPr>
              <a:t>作り方</a:t>
            </a:r>
            <a:endParaRPr kumimoji="1" lang="ja-JP" altLang="en-US" sz="7200" b="1" dirty="0">
              <a:solidFill>
                <a:srgbClr val="0EC89C"/>
              </a:solidFill>
            </a:endParaRPr>
          </a:p>
        </p:txBody>
      </p:sp>
      <p:sp>
        <p:nvSpPr>
          <p:cNvPr id="16" name="円形吹き出し 15"/>
          <p:cNvSpPr/>
          <p:nvPr/>
        </p:nvSpPr>
        <p:spPr>
          <a:xfrm>
            <a:off x="258453" y="364450"/>
            <a:ext cx="2944368" cy="1728216"/>
          </a:xfrm>
          <a:prstGeom prst="wedgeEllipseCallout">
            <a:avLst>
              <a:gd name="adj1" fmla="val 32167"/>
              <a:gd name="adj2" fmla="val 71455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3181" y="724655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u="sng" dirty="0" smtClean="0">
                <a:solidFill>
                  <a:schemeClr val="bg1"/>
                </a:solidFill>
              </a:rPr>
              <a:t>補充型</a:t>
            </a:r>
            <a:r>
              <a:rPr lang="ja-JP" altLang="en-US" sz="2800" b="1" u="sng" dirty="0" smtClean="0">
                <a:solidFill>
                  <a:schemeClr val="bg1"/>
                </a:solidFill>
              </a:rPr>
              <a:t>採用は</a:t>
            </a:r>
            <a:endParaRPr lang="en-US" altLang="ja-JP" sz="2800" b="1" u="sng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800" b="1" u="sng" dirty="0" smtClean="0">
                <a:solidFill>
                  <a:schemeClr val="bg1"/>
                </a:solidFill>
              </a:rPr>
              <a:t>もうやめよう！</a:t>
            </a:r>
            <a:endParaRPr kumimoji="1" lang="ja-JP" alt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344032" y="444326"/>
            <a:ext cx="2746640" cy="153992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72" y="3886791"/>
            <a:ext cx="3551475" cy="13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09860" y="1649414"/>
            <a:ext cx="9686279" cy="1506750"/>
          </a:xfrm>
          <a:prstGeom prst="round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まとめ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069" y="1724047"/>
            <a:ext cx="9789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u="sng" dirty="0" smtClean="0">
                <a:solidFill>
                  <a:schemeClr val="bg1"/>
                </a:solidFill>
              </a:rPr>
              <a:t>人がなかなか集まらない採用難時代において</a:t>
            </a:r>
            <a:endParaRPr kumimoji="1" lang="en-US" altLang="ja-JP" sz="4000" b="1" u="sng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</a:rPr>
              <a:t>採用は入念な計画、準備が必要不可欠！</a:t>
            </a:r>
            <a:endParaRPr kumimoji="1" lang="ja-JP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49" name="二等辺三角形 48"/>
          <p:cNvSpPr/>
          <p:nvPr/>
        </p:nvSpPr>
        <p:spPr>
          <a:xfrm flipV="1">
            <a:off x="1673209" y="3466574"/>
            <a:ext cx="6569899" cy="386974"/>
          </a:xfrm>
          <a:prstGeom prst="triangle">
            <a:avLst/>
          </a:prstGeom>
          <a:gradFill>
            <a:gsLst>
              <a:gs pos="90000">
                <a:srgbClr val="0EC89C">
                  <a:lumMod val="93000"/>
                </a:srgbClr>
              </a:gs>
              <a:gs pos="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313221" y="4044232"/>
            <a:ext cx="727955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u="sng" dirty="0" smtClean="0">
                <a:solidFill>
                  <a:srgbClr val="0EC89C"/>
                </a:solidFill>
              </a:rPr>
              <a:t>・事業計画達成のための採用計画の策定</a:t>
            </a:r>
            <a:endParaRPr kumimoji="1" lang="en-US" altLang="ja-JP" sz="3200" b="1" u="sng" dirty="0" smtClean="0">
              <a:solidFill>
                <a:srgbClr val="0EC89C"/>
              </a:solidFill>
            </a:endParaRPr>
          </a:p>
          <a:p>
            <a:r>
              <a:rPr lang="ja-JP" altLang="en-US" sz="3200" b="1" u="sng" dirty="0" smtClean="0">
                <a:solidFill>
                  <a:srgbClr val="0EC89C"/>
                </a:solidFill>
              </a:rPr>
              <a:t>・採用計画達成に必要なツールなどの準備</a:t>
            </a:r>
            <a:endParaRPr lang="en-US" altLang="ja-JP" sz="3200" b="1" u="sng" dirty="0" smtClean="0">
              <a:solidFill>
                <a:srgbClr val="0EC89C"/>
              </a:solidFill>
            </a:endParaRPr>
          </a:p>
          <a:p>
            <a:r>
              <a:rPr kumimoji="1" lang="ja-JP" altLang="en-US" sz="2400" b="1" dirty="0" smtClean="0">
                <a:solidFill>
                  <a:srgbClr val="0EC89C"/>
                </a:solidFill>
              </a:rPr>
              <a:t>を徹底し、</a:t>
            </a:r>
            <a:endParaRPr kumimoji="1" lang="en-US" altLang="ja-JP" sz="2400" b="1" dirty="0" smtClean="0">
              <a:solidFill>
                <a:srgbClr val="0EC89C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補充型の採用活動、慢性的な人手不足から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3200" b="1" dirty="0">
                <a:solidFill>
                  <a:srgbClr val="FF0000"/>
                </a:solidFill>
              </a:rPr>
              <a:t>脱却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する！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お問い合わせ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1325" y="788565"/>
            <a:ext cx="80233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</a:rPr>
              <a:t>・採用計画について相談したい</a:t>
            </a:r>
          </a:p>
          <a:p>
            <a:r>
              <a:rPr lang="ja-JP" altLang="en-US" sz="2400" b="1" dirty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</a:rPr>
              <a:t>・採用計画を立てるためのシート</a:t>
            </a:r>
            <a:r>
              <a:rPr lang="ja-JP" altLang="en-US" sz="2400" b="1" dirty="0" smtClean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</a:rPr>
              <a:t>がほしい</a:t>
            </a:r>
            <a:endParaRPr lang="ja-JP" altLang="en-US" sz="2400" b="1" dirty="0">
              <a:ln w="57150">
                <a:solidFill>
                  <a:srgbClr val="0EC89C"/>
                </a:solidFill>
              </a:ln>
              <a:solidFill>
                <a:srgbClr val="0EC89C"/>
              </a:solidFill>
            </a:endParaRPr>
          </a:p>
          <a:p>
            <a:r>
              <a:rPr lang="ja-JP" altLang="en-US" sz="2400" b="1" dirty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</a:rPr>
              <a:t>・今自社に必要なツールを教えてほしい</a:t>
            </a:r>
          </a:p>
          <a:p>
            <a:r>
              <a:rPr lang="ja-JP" altLang="en-US" sz="2400" b="1" dirty="0" smtClean="0">
                <a:solidFill>
                  <a:srgbClr val="0EC89C"/>
                </a:solidFill>
              </a:rPr>
              <a:t>などのご要望がございましたら、お気軽にお問い合わせください。</a:t>
            </a:r>
            <a:endParaRPr kumimoji="1" lang="ja-JP" altLang="en-US" sz="2400" b="1" dirty="0">
              <a:solidFill>
                <a:srgbClr val="0EC89C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41325" y="788565"/>
            <a:ext cx="6180939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・採用計画について相談したい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・採用計画を立てるためのシート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が</a:t>
            </a:r>
            <a:r>
              <a:rPr lang="ja-JP" altLang="en-US" sz="2400" b="1" dirty="0">
                <a:solidFill>
                  <a:schemeClr val="bg1"/>
                </a:solidFill>
              </a:rPr>
              <a:t>ほ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しい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・今自社に必要なツールを教えてほしい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7504" y="2447488"/>
            <a:ext cx="4575495" cy="1931565"/>
          </a:xfrm>
          <a:prstGeom prst="rect">
            <a:avLst/>
          </a:prstGeom>
          <a:solidFill>
            <a:srgbClr val="0EC89C"/>
          </a:solidFill>
          <a:ln>
            <a:noFill/>
          </a:ln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77504" y="4468316"/>
            <a:ext cx="4575495" cy="1931565"/>
          </a:xfrm>
          <a:prstGeom prst="rect">
            <a:avLst/>
          </a:prstGeom>
          <a:solidFill>
            <a:srgbClr val="0EC89C"/>
          </a:solidFill>
          <a:ln>
            <a:noFill/>
          </a:ln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587229" y="2816819"/>
            <a:ext cx="1166070" cy="11660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625329" y="2854919"/>
            <a:ext cx="1089870" cy="1089870"/>
          </a:xfrm>
          <a:prstGeom prst="ellipse">
            <a:avLst/>
          </a:prstGeom>
          <a:solidFill>
            <a:schemeClr val="bg1"/>
          </a:solidFill>
          <a:ln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359">
            <a:off x="628546" y="2869487"/>
            <a:ext cx="1115736" cy="1115736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587229" y="4884280"/>
            <a:ext cx="1166070" cy="11660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625329" y="4922380"/>
            <a:ext cx="1089870" cy="1089870"/>
          </a:xfrm>
          <a:prstGeom prst="ellipse">
            <a:avLst/>
          </a:prstGeom>
          <a:solidFill>
            <a:schemeClr val="bg1"/>
          </a:solidFill>
          <a:ln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9" y="4931142"/>
            <a:ext cx="1095670" cy="109567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830033" y="3090410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sz="2800" b="1" kern="0" dirty="0">
                <a:solidFill>
                  <a:prstClr val="white"/>
                </a:solidFill>
              </a:rPr>
              <a:t>024-534-7135</a:t>
            </a:r>
            <a:endParaRPr kumimoji="0" lang="ja-JP" alt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11241" y="3779173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ja-JP" altLang="en-US" b="1" kern="0" dirty="0">
                <a:solidFill>
                  <a:prstClr val="white"/>
                </a:solidFill>
              </a:rPr>
              <a:t>（営業時間　平日</a:t>
            </a:r>
            <a:r>
              <a:rPr kumimoji="0" lang="en-US" altLang="ja-JP" b="1" kern="0" dirty="0">
                <a:solidFill>
                  <a:prstClr val="white"/>
                </a:solidFill>
              </a:rPr>
              <a:t>9:00</a:t>
            </a:r>
            <a:r>
              <a:rPr kumimoji="0" lang="ja-JP" altLang="en-US" b="1" kern="0" dirty="0">
                <a:solidFill>
                  <a:prstClr val="white"/>
                </a:solidFill>
              </a:rPr>
              <a:t>～</a:t>
            </a:r>
            <a:r>
              <a:rPr kumimoji="0" lang="en-US" altLang="ja-JP" b="1" kern="0" dirty="0">
                <a:solidFill>
                  <a:prstClr val="white"/>
                </a:solidFill>
              </a:rPr>
              <a:t>18:00</a:t>
            </a:r>
            <a:r>
              <a:rPr kumimoji="0" lang="ja-JP" altLang="en-US" b="1" kern="0" dirty="0">
                <a:solidFill>
                  <a:prstClr val="white"/>
                </a:solidFill>
              </a:rPr>
              <a:t>）</a:t>
            </a:r>
            <a:endParaRPr kumimoji="0" lang="ja-JP" altLang="en-US" b="1" kern="0" dirty="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30033" y="5205705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○○○＠○○</a:t>
            </a:r>
            <a:r>
              <a:rPr lang="en-US" altLang="ja-JP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+mn-ea"/>
              </a:rPr>
              <a:t>jp</a:t>
            </a:r>
            <a:endParaRPr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対角する 2 つの角を切り取った四角形 17"/>
          <p:cNvSpPr/>
          <p:nvPr/>
        </p:nvSpPr>
        <p:spPr>
          <a:xfrm>
            <a:off x="5129587" y="2444423"/>
            <a:ext cx="1858441" cy="410496"/>
          </a:xfrm>
          <a:prstGeom prst="snip2Diag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5226341" y="2517984"/>
            <a:ext cx="1677798" cy="243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0EC89C"/>
                </a:solidFill>
              </a:rPr>
              <a:t>会社</a:t>
            </a:r>
            <a:r>
              <a:rPr lang="ja-JP" altLang="en-US" sz="1400" b="1" dirty="0">
                <a:solidFill>
                  <a:srgbClr val="0EC89C"/>
                </a:solidFill>
              </a:rPr>
              <a:t>概要</a:t>
            </a:r>
            <a:endParaRPr kumimoji="1" lang="ja-JP" altLang="en-US" sz="1400" b="1" dirty="0">
              <a:solidFill>
                <a:srgbClr val="0EC89C"/>
              </a:solidFill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96337"/>
              </p:ext>
            </p:extLst>
          </p:nvPr>
        </p:nvGraphicFramePr>
        <p:xfrm>
          <a:off x="5129105" y="2880082"/>
          <a:ext cx="4529799" cy="251414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293812">
                  <a:extLst>
                    <a:ext uri="{9D8B030D-6E8A-4147-A177-3AD203B41FA5}">
                      <a16:colId xmlns:a16="http://schemas.microsoft.com/office/drawing/2014/main" val="4242449181"/>
                    </a:ext>
                  </a:extLst>
                </a:gridCol>
                <a:gridCol w="3235987">
                  <a:extLst>
                    <a:ext uri="{9D8B030D-6E8A-4147-A177-3AD203B41FA5}">
                      <a16:colId xmlns:a16="http://schemas.microsoft.com/office/drawing/2014/main" val="2454030520"/>
                    </a:ext>
                  </a:extLst>
                </a:gridCol>
              </a:tblGrid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会社名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ja-JP" altLang="en-US" sz="1100" dirty="0" smtClean="0"/>
                        <a:t>株式会社クサカ印刷所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257043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所在地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zh-TW" altLang="en-US" sz="1100" dirty="0" smtClean="0"/>
                        <a:t>福島県福島市東浜町</a:t>
                      </a:r>
                      <a:r>
                        <a:rPr kumimoji="1" lang="en-US" altLang="zh-TW" sz="1100" dirty="0" smtClean="0"/>
                        <a:t>7-35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167461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資本金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100" dirty="0" smtClean="0"/>
                        <a:t>2,000</a:t>
                      </a:r>
                      <a:r>
                        <a:rPr kumimoji="1" lang="ja-JP" altLang="en-US" sz="1100" dirty="0" smtClean="0"/>
                        <a:t>万円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852599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代表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</a:rPr>
                        <a:t>日下直哉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631327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ホームページ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https://k-recruit.kpri.jp/kusaka/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63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2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中かっこ 62"/>
          <p:cNvSpPr/>
          <p:nvPr/>
        </p:nvSpPr>
        <p:spPr>
          <a:xfrm rot="16200000">
            <a:off x="3440111" y="-491231"/>
            <a:ext cx="3007924" cy="9508636"/>
          </a:xfrm>
          <a:prstGeom prst="bracePair">
            <a:avLst/>
          </a:prstGeom>
          <a:ln w="28575">
            <a:solidFill>
              <a:srgbClr val="0EC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87494" y="2614598"/>
            <a:ext cx="9695698" cy="70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計画とは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1390" y="1438183"/>
            <a:ext cx="9503220" cy="1260629"/>
          </a:xfrm>
          <a:prstGeom prst="round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5114" y="1207350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EC89C"/>
                </a:solidFill>
              </a:rPr>
              <a:t>採用計画</a:t>
            </a:r>
            <a:endParaRPr kumimoji="1" lang="ja-JP" altLang="en-US" sz="2400" b="1" dirty="0">
              <a:solidFill>
                <a:srgbClr val="0EC89C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8251" y="1729328"/>
            <a:ext cx="9150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 smtClean="0">
                <a:solidFill>
                  <a:srgbClr val="FF0000"/>
                </a:solidFill>
              </a:rPr>
              <a:t>どの部署に、いつ、何人</a:t>
            </a:r>
            <a:r>
              <a:rPr lang="ja-JP" altLang="en-US" sz="2400" b="1" u="sng" dirty="0" smtClean="0">
                <a:solidFill>
                  <a:srgbClr val="FF0000"/>
                </a:solidFill>
              </a:rPr>
              <a:t>、どんな人を、どのような手法を用いて採用するか</a:t>
            </a:r>
            <a:endParaRPr lang="en-US" altLang="ja-JP" sz="2400" b="1" u="sng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767171"/>
                </a:solidFill>
              </a:rPr>
              <a:t>などについて、</a:t>
            </a:r>
            <a:r>
              <a:rPr kumimoji="1" lang="ja-JP" altLang="en-US" sz="2000" b="1" dirty="0" smtClean="0">
                <a:solidFill>
                  <a:srgbClr val="767171"/>
                </a:solidFill>
              </a:rPr>
              <a:t>予め計画を立てておくこと。</a:t>
            </a:r>
            <a:endParaRPr kumimoji="1" lang="en-US" altLang="ja-JP" sz="2000" b="1" dirty="0" smtClean="0">
              <a:solidFill>
                <a:srgbClr val="767171"/>
              </a:solidFill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315641" y="2950700"/>
            <a:ext cx="1414183" cy="1564287"/>
            <a:chOff x="267057" y="2989957"/>
            <a:chExt cx="1414183" cy="1564287"/>
          </a:xfrm>
        </p:grpSpPr>
        <p:sp>
          <p:nvSpPr>
            <p:cNvPr id="30" name="正方形/長方形 29"/>
            <p:cNvSpPr/>
            <p:nvPr/>
          </p:nvSpPr>
          <p:spPr>
            <a:xfrm>
              <a:off x="267057" y="3597674"/>
              <a:ext cx="363659" cy="9565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b="1" dirty="0" smtClean="0">
                  <a:solidFill>
                    <a:srgbClr val="0EC89C"/>
                  </a:solidFill>
                </a:rPr>
                <a:t>部署Ａ</a:t>
              </a:r>
              <a:endParaRPr kumimoji="1" lang="ja-JP" altLang="en-US" b="1" dirty="0">
                <a:solidFill>
                  <a:srgbClr val="0EC89C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92319" y="3597674"/>
              <a:ext cx="363659" cy="9565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b="1" dirty="0" smtClean="0">
                  <a:solidFill>
                    <a:srgbClr val="0EC89C"/>
                  </a:solidFill>
                </a:rPr>
                <a:t>部署Ｂ</a:t>
              </a:r>
              <a:endParaRPr kumimoji="1" lang="ja-JP" altLang="en-US" b="1" dirty="0">
                <a:solidFill>
                  <a:srgbClr val="0EC89C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317581" y="3597674"/>
              <a:ext cx="363659" cy="9565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b="1" dirty="0" smtClean="0">
                  <a:solidFill>
                    <a:srgbClr val="0EC89C"/>
                  </a:solidFill>
                </a:rPr>
                <a:t>部署</a:t>
              </a:r>
              <a:r>
                <a:rPr lang="ja-JP" altLang="en-US" b="1" dirty="0" smtClean="0">
                  <a:solidFill>
                    <a:srgbClr val="0EC89C"/>
                  </a:solidFill>
                </a:rPr>
                <a:t>Ｃ</a:t>
              </a:r>
              <a:endParaRPr kumimoji="1" lang="en-US" altLang="ja-JP" b="1" dirty="0" smtClean="0">
                <a:solidFill>
                  <a:srgbClr val="0EC89C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66957" y="2989957"/>
              <a:ext cx="1014382" cy="363985"/>
            </a:xfrm>
            <a:prstGeom prst="rect">
              <a:avLst/>
            </a:prstGeom>
            <a:solidFill>
              <a:srgbClr val="0EC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本部</a:t>
              </a:r>
              <a:endParaRPr kumimoji="1" lang="ja-JP" altLang="en-US" b="1" dirty="0"/>
            </a:p>
          </p:txBody>
        </p:sp>
        <p:cxnSp>
          <p:nvCxnSpPr>
            <p:cNvPr id="33" name="カギ線コネクタ 32"/>
            <p:cNvCxnSpPr>
              <a:stCxn id="31" idx="2"/>
              <a:endCxn id="30" idx="0"/>
            </p:cNvCxnSpPr>
            <p:nvPr/>
          </p:nvCxnSpPr>
          <p:spPr>
            <a:xfrm rot="5400000">
              <a:off x="589652" y="3213178"/>
              <a:ext cx="243732" cy="52526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EC8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カギ線コネクタ 40"/>
            <p:cNvCxnSpPr>
              <a:stCxn id="31" idx="2"/>
              <a:endCxn id="34" idx="0"/>
            </p:cNvCxnSpPr>
            <p:nvPr/>
          </p:nvCxnSpPr>
          <p:spPr>
            <a:xfrm rot="16200000" flipH="1">
              <a:off x="852282" y="3475807"/>
              <a:ext cx="243732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EC8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カギ線コネクタ 43"/>
            <p:cNvCxnSpPr>
              <a:stCxn id="31" idx="2"/>
              <a:endCxn id="35" idx="0"/>
            </p:cNvCxnSpPr>
            <p:nvPr/>
          </p:nvCxnSpPr>
          <p:spPr>
            <a:xfrm rot="16200000" flipH="1">
              <a:off x="1114913" y="3213176"/>
              <a:ext cx="243732" cy="5252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EC8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図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78" y="2732628"/>
            <a:ext cx="2000435" cy="2000435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3905692" y="3259685"/>
            <a:ext cx="1284326" cy="830997"/>
          </a:xfrm>
          <a:prstGeom prst="rect">
            <a:avLst/>
          </a:prstGeom>
          <a:noFill/>
          <a:ln>
            <a:solidFill>
              <a:srgbClr val="0EC89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67171"/>
                </a:solidFill>
              </a:rPr>
              <a:t>1</a:t>
            </a:r>
            <a:r>
              <a:rPr lang="ja-JP" altLang="en-US" sz="1600" b="1" dirty="0" smtClean="0">
                <a:solidFill>
                  <a:srgbClr val="767171"/>
                </a:solidFill>
              </a:rPr>
              <a:t>人？</a:t>
            </a:r>
            <a:endParaRPr lang="en-US" altLang="ja-JP" sz="1600" b="1" dirty="0" smtClean="0">
              <a:solidFill>
                <a:srgbClr val="767171"/>
              </a:solidFill>
            </a:endParaRPr>
          </a:p>
          <a:p>
            <a:r>
              <a:rPr kumimoji="1" lang="en-US" altLang="ja-JP" sz="1600" b="1" dirty="0">
                <a:solidFill>
                  <a:srgbClr val="767171"/>
                </a:solidFill>
              </a:rPr>
              <a:t>2</a:t>
            </a:r>
            <a:r>
              <a:rPr kumimoji="1" lang="ja-JP" altLang="en-US" sz="1600" b="1" dirty="0" err="1" smtClean="0">
                <a:solidFill>
                  <a:srgbClr val="767171"/>
                </a:solidFill>
              </a:rPr>
              <a:t>，</a:t>
            </a:r>
            <a:r>
              <a:rPr kumimoji="1" lang="en-US" altLang="ja-JP" sz="1600" b="1" dirty="0" smtClean="0">
                <a:solidFill>
                  <a:srgbClr val="767171"/>
                </a:solidFill>
              </a:rPr>
              <a:t>3</a:t>
            </a:r>
            <a:r>
              <a:rPr lang="ja-JP" altLang="en-US" sz="1600" b="1" dirty="0" smtClean="0">
                <a:solidFill>
                  <a:srgbClr val="767171"/>
                </a:solidFill>
              </a:rPr>
              <a:t>人？</a:t>
            </a:r>
            <a:endParaRPr lang="en-US" altLang="ja-JP" sz="1600" b="1" dirty="0" smtClean="0">
              <a:solidFill>
                <a:srgbClr val="767171"/>
              </a:solidFill>
            </a:endParaRPr>
          </a:p>
          <a:p>
            <a:r>
              <a:rPr kumimoji="1" lang="en-US" altLang="ja-JP" sz="1600" b="1" dirty="0">
                <a:solidFill>
                  <a:srgbClr val="767171"/>
                </a:solidFill>
              </a:rPr>
              <a:t>10</a:t>
            </a:r>
            <a:r>
              <a:rPr kumimoji="1" lang="ja-JP" altLang="en-US" sz="1600" b="1" dirty="0">
                <a:solidFill>
                  <a:srgbClr val="767171"/>
                </a:solidFill>
              </a:rPr>
              <a:t>人</a:t>
            </a:r>
            <a:r>
              <a:rPr kumimoji="1" lang="ja-JP" altLang="en-US" sz="1600" b="1" dirty="0" smtClean="0">
                <a:solidFill>
                  <a:srgbClr val="767171"/>
                </a:solidFill>
              </a:rPr>
              <a:t>以上？</a:t>
            </a:r>
            <a:endParaRPr kumimoji="1" lang="ja-JP" altLang="en-US" sz="1600" b="1" dirty="0">
              <a:solidFill>
                <a:srgbClr val="767171"/>
              </a:solidFill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5311399" y="2836379"/>
            <a:ext cx="2970065" cy="1792932"/>
            <a:chOff x="5553979" y="2675342"/>
            <a:chExt cx="2970065" cy="1792932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979" y="2675342"/>
              <a:ext cx="1168789" cy="1168789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231" y="3573134"/>
              <a:ext cx="895140" cy="895140"/>
            </a:xfrm>
            <a:prstGeom prst="rect">
              <a:avLst/>
            </a:prstGeom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6479895" y="3082245"/>
              <a:ext cx="204414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rgbClr val="767171"/>
                  </a:solidFill>
                </a:rPr>
                <a:t>経営幹部？</a:t>
              </a:r>
              <a:endParaRPr lang="en-US" altLang="ja-JP" sz="1400" b="1" dirty="0" smtClean="0">
                <a:solidFill>
                  <a:srgbClr val="767171"/>
                </a:solidFill>
              </a:endParaRPr>
            </a:p>
            <a:p>
              <a:r>
                <a:rPr kumimoji="1" lang="ja-JP" altLang="en-US" sz="1400" b="1" dirty="0" smtClean="0">
                  <a:solidFill>
                    <a:srgbClr val="767171"/>
                  </a:solidFill>
                </a:rPr>
                <a:t>営業マン？</a:t>
              </a:r>
              <a:endParaRPr kumimoji="1" lang="en-US" altLang="ja-JP" sz="1400" b="1" dirty="0" smtClean="0">
                <a:solidFill>
                  <a:srgbClr val="767171"/>
                </a:solidFill>
              </a:endParaRPr>
            </a:p>
            <a:p>
              <a:r>
                <a:rPr lang="ja-JP" altLang="en-US" sz="1400" b="1" dirty="0" smtClean="0">
                  <a:solidFill>
                    <a:srgbClr val="767171"/>
                  </a:solidFill>
                </a:rPr>
                <a:t>事務？</a:t>
              </a:r>
              <a:endParaRPr lang="en-US" altLang="ja-JP" sz="1400" b="1" dirty="0" smtClean="0">
                <a:solidFill>
                  <a:srgbClr val="767171"/>
                </a:solidFill>
              </a:endParaRPr>
            </a:p>
            <a:p>
              <a:r>
                <a:rPr kumimoji="1" lang="ja-JP" altLang="en-US" sz="1400" b="1" dirty="0" smtClean="0">
                  <a:solidFill>
                    <a:srgbClr val="767171"/>
                  </a:solidFill>
                </a:rPr>
                <a:t>スペシャリスト？</a:t>
              </a:r>
              <a:endParaRPr kumimoji="1" lang="en-US" altLang="ja-JP" sz="1400" b="1" dirty="0" smtClean="0">
                <a:solidFill>
                  <a:srgbClr val="767171"/>
                </a:solidFill>
              </a:endParaRPr>
            </a:p>
            <a:p>
              <a:r>
                <a:rPr lang="ja-JP" altLang="en-US" sz="1400" b="1" dirty="0" smtClean="0">
                  <a:solidFill>
                    <a:srgbClr val="767171"/>
                  </a:solidFill>
                </a:rPr>
                <a:t>ポテンシャルのある若手？</a:t>
              </a:r>
              <a:endParaRPr kumimoji="1" lang="ja-JP" altLang="en-US" sz="1400" b="1" dirty="0">
                <a:solidFill>
                  <a:srgbClr val="767171"/>
                </a:solidFill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8258118" y="3228304"/>
            <a:ext cx="1531188" cy="1077218"/>
          </a:xfrm>
          <a:prstGeom prst="rect">
            <a:avLst/>
          </a:prstGeom>
          <a:noFill/>
          <a:ln>
            <a:solidFill>
              <a:srgbClr val="0EC89C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767171"/>
                </a:solidFill>
              </a:rPr>
              <a:t>・ハローワーク？</a:t>
            </a:r>
            <a:endParaRPr kumimoji="1" lang="en-US" altLang="ja-JP" sz="1600" b="1" dirty="0" smtClean="0">
              <a:solidFill>
                <a:srgbClr val="767171"/>
              </a:solidFill>
            </a:endParaRPr>
          </a:p>
          <a:p>
            <a:r>
              <a:rPr lang="ja-JP" altLang="en-US" sz="1600" b="1" dirty="0">
                <a:solidFill>
                  <a:srgbClr val="767171"/>
                </a:solidFill>
              </a:rPr>
              <a:t>・</a:t>
            </a:r>
            <a:r>
              <a:rPr kumimoji="1" lang="ja-JP" altLang="en-US" sz="1600" b="1" dirty="0" smtClean="0">
                <a:solidFill>
                  <a:srgbClr val="767171"/>
                </a:solidFill>
              </a:rPr>
              <a:t>求人広告？</a:t>
            </a:r>
            <a:endParaRPr kumimoji="1" lang="en-US" altLang="ja-JP" sz="1600" b="1" dirty="0" smtClean="0">
              <a:solidFill>
                <a:srgbClr val="767171"/>
              </a:solidFill>
            </a:endParaRPr>
          </a:p>
          <a:p>
            <a:r>
              <a:rPr lang="ja-JP" altLang="en-US" sz="1600" b="1" dirty="0" smtClean="0">
                <a:solidFill>
                  <a:srgbClr val="767171"/>
                </a:solidFill>
              </a:rPr>
              <a:t>・人材紹介？</a:t>
            </a:r>
            <a:endParaRPr lang="en-US" altLang="ja-JP" sz="1600" b="1" dirty="0" smtClean="0">
              <a:solidFill>
                <a:srgbClr val="767171"/>
              </a:solidFill>
            </a:endParaRPr>
          </a:p>
          <a:p>
            <a:r>
              <a:rPr kumimoji="1" lang="ja-JP" altLang="en-US" sz="1600" b="1" dirty="0" smtClean="0">
                <a:solidFill>
                  <a:srgbClr val="767171"/>
                </a:solidFill>
              </a:rPr>
              <a:t>・採用サイト？</a:t>
            </a:r>
            <a:endParaRPr kumimoji="1" lang="ja-JP" altLang="en-US" sz="1600" b="1" dirty="0">
              <a:solidFill>
                <a:srgbClr val="76717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2819" y="4629311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どの部署に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17836" y="4629311"/>
            <a:ext cx="532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いつ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250338" y="462931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何人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247751" y="4628145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どんな人を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365173" y="4628145"/>
            <a:ext cx="1303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どんな手法で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03" y="5341987"/>
            <a:ext cx="1466295" cy="1466295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2720657" y="5844303"/>
            <a:ext cx="446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u="sng" dirty="0" smtClean="0">
                <a:solidFill>
                  <a:srgbClr val="0EC89C"/>
                </a:solidFill>
              </a:rPr>
              <a:t>計画を立てて採用活動を進める！</a:t>
            </a:r>
            <a:endParaRPr kumimoji="1" lang="ja-JP" altLang="en-US" sz="2400" b="1" u="sng" dirty="0">
              <a:solidFill>
                <a:srgbClr val="0EC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計画を作るメリット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pSp>
        <p:nvGrpSpPr>
          <p:cNvPr id="42" name="グループ化 41"/>
          <p:cNvGrpSpPr/>
          <p:nvPr/>
        </p:nvGrpSpPr>
        <p:grpSpPr>
          <a:xfrm>
            <a:off x="448887" y="1509207"/>
            <a:ext cx="9166101" cy="1278382"/>
            <a:chOff x="448887" y="1509207"/>
            <a:chExt cx="9166101" cy="1278382"/>
          </a:xfrm>
        </p:grpSpPr>
        <p:sp>
          <p:nvSpPr>
            <p:cNvPr id="4" name="片側の 2 つの角を切り取った四角形 3"/>
            <p:cNvSpPr/>
            <p:nvPr/>
          </p:nvSpPr>
          <p:spPr>
            <a:xfrm rot="5400000">
              <a:off x="4727596" y="-2099803"/>
              <a:ext cx="1278382" cy="8496402"/>
            </a:xfrm>
            <a:prstGeom prst="snip2SameRect">
              <a:avLst/>
            </a:prstGeom>
            <a:noFill/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448887" y="1509207"/>
              <a:ext cx="1273946" cy="1273946"/>
            </a:xfrm>
            <a:prstGeom prst="ellipse">
              <a:avLst/>
            </a:prstGeom>
            <a:solidFill>
              <a:srgbClr val="0EC89C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/>
            <p:nvPr/>
          </p:nvSpPr>
          <p:spPr>
            <a:xfrm>
              <a:off x="525087" y="1585407"/>
              <a:ext cx="1121546" cy="112154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54867" y="1832009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114407" y="1509207"/>
              <a:ext cx="45047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u="sng" dirty="0" smtClean="0">
                  <a:solidFill>
                    <a:srgbClr val="0EC89C"/>
                  </a:solidFill>
                </a:rPr>
                <a:t>取り組むべきことが明確になる</a:t>
              </a:r>
              <a:endParaRPr kumimoji="1" lang="ja-JP" altLang="en-US" sz="2800" b="1" u="sng" dirty="0">
                <a:solidFill>
                  <a:srgbClr val="0EC89C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798291" y="2032427"/>
              <a:ext cx="7816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767171"/>
                  </a:solidFill>
                </a:rPr>
                <a:t>事前にゴールが何か、そのためには何に取り組むべきであるかがわかっているため、慌てることなく採用活動を実施できる。</a:t>
              </a:r>
              <a:endParaRPr kumimoji="1" lang="ja-JP" altLang="en-US" b="1" dirty="0">
                <a:solidFill>
                  <a:srgbClr val="767171"/>
                </a:solidFill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448887" y="3238608"/>
            <a:ext cx="9166101" cy="1278382"/>
            <a:chOff x="448887" y="3306373"/>
            <a:chExt cx="9166101" cy="1278382"/>
          </a:xfrm>
        </p:grpSpPr>
        <p:sp>
          <p:nvSpPr>
            <p:cNvPr id="35" name="片側の 2 つの角を切り取った四角形 34"/>
            <p:cNvSpPr/>
            <p:nvPr/>
          </p:nvSpPr>
          <p:spPr>
            <a:xfrm rot="5400000">
              <a:off x="4727596" y="-302637"/>
              <a:ext cx="1278382" cy="8496402"/>
            </a:xfrm>
            <a:prstGeom prst="snip2SameRect">
              <a:avLst/>
            </a:prstGeom>
            <a:noFill/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/>
            <p:nvPr/>
          </p:nvSpPr>
          <p:spPr>
            <a:xfrm>
              <a:off x="448887" y="3306373"/>
              <a:ext cx="1273946" cy="1273946"/>
            </a:xfrm>
            <a:prstGeom prst="ellipse">
              <a:avLst/>
            </a:prstGeom>
            <a:solidFill>
              <a:srgbClr val="0EC89C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525087" y="3382573"/>
              <a:ext cx="1121546" cy="112154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54868" y="3629175"/>
              <a:ext cx="461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374894" y="3306373"/>
              <a:ext cx="3983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u="sng" dirty="0" smtClean="0">
                  <a:solidFill>
                    <a:srgbClr val="0EC89C"/>
                  </a:solidFill>
                </a:rPr>
                <a:t>採用の進捗状況がわかる</a:t>
              </a:r>
              <a:endParaRPr kumimoji="1" lang="ja-JP" altLang="en-US" sz="2800" b="1" u="sng" dirty="0">
                <a:solidFill>
                  <a:srgbClr val="0EC89C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798291" y="3829593"/>
              <a:ext cx="7816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767171"/>
                  </a:solidFill>
                </a:rPr>
                <a:t>計画通りに進んでいるか、コストが余計にかかっていないかなどの、計画とのずれがわかるため、その段階で早期に打ち手を検討</a:t>
              </a:r>
              <a:r>
                <a:rPr lang="ja-JP" altLang="en-US" b="1" dirty="0" smtClean="0">
                  <a:solidFill>
                    <a:srgbClr val="767171"/>
                  </a:solidFill>
                </a:rPr>
                <a:t>することができる。</a:t>
              </a:r>
              <a:endParaRPr kumimoji="1" lang="ja-JP" altLang="en-US" b="1" dirty="0">
                <a:solidFill>
                  <a:srgbClr val="767171"/>
                </a:solidFill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448887" y="4968009"/>
            <a:ext cx="9166101" cy="1278382"/>
            <a:chOff x="448887" y="3306373"/>
            <a:chExt cx="9166101" cy="1278382"/>
          </a:xfrm>
        </p:grpSpPr>
        <p:sp>
          <p:nvSpPr>
            <p:cNvPr id="44" name="片側の 2 つの角を切り取った四角形 43"/>
            <p:cNvSpPr/>
            <p:nvPr/>
          </p:nvSpPr>
          <p:spPr>
            <a:xfrm rot="5400000">
              <a:off x="4727596" y="-302637"/>
              <a:ext cx="1278382" cy="8496402"/>
            </a:xfrm>
            <a:prstGeom prst="snip2SameRect">
              <a:avLst/>
            </a:prstGeom>
            <a:noFill/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/>
            <p:nvPr/>
          </p:nvSpPr>
          <p:spPr>
            <a:xfrm>
              <a:off x="448887" y="3306373"/>
              <a:ext cx="1273946" cy="1273946"/>
            </a:xfrm>
            <a:prstGeom prst="ellipse">
              <a:avLst/>
            </a:prstGeom>
            <a:solidFill>
              <a:srgbClr val="0EC89C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525087" y="3382573"/>
              <a:ext cx="1121546" cy="112154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54867" y="3629175"/>
              <a:ext cx="461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b="1" dirty="0">
                  <a:solidFill>
                    <a:schemeClr val="bg1"/>
                  </a:solidFill>
                </a:rPr>
                <a:t>3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503937" y="3306373"/>
              <a:ext cx="3725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u="sng" dirty="0" smtClean="0">
                  <a:solidFill>
                    <a:srgbClr val="0EC89C"/>
                  </a:solidFill>
                </a:rPr>
                <a:t>結果の振り返りができる</a:t>
              </a:r>
              <a:endParaRPr kumimoji="1" lang="ja-JP" altLang="en-US" sz="2800" b="1" u="sng" dirty="0">
                <a:solidFill>
                  <a:srgbClr val="0EC89C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798291" y="3829593"/>
              <a:ext cx="7816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srgbClr val="767171"/>
                  </a:solidFill>
                </a:rPr>
                <a:t>計画を立てた期間が終わった段階で、達成できたかどうか、何が良かったのか悪かったのかの振り返りができるため、次の採用計画に向けて改善を図ることができる。</a:t>
              </a:r>
              <a:endParaRPr kumimoji="1" lang="ja-JP" altLang="en-US" b="1" dirty="0">
                <a:solidFill>
                  <a:srgbClr val="7671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43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489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767171"/>
                </a:solidFill>
              </a:rPr>
              <a:t>計画的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な採用と補充的な採用の違い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221942" y="1615737"/>
            <a:ext cx="4616388" cy="3906176"/>
          </a:xfrm>
          <a:prstGeom prst="roundRect">
            <a:avLst>
              <a:gd name="adj" fmla="val 6667"/>
            </a:avLst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088385" y="1615736"/>
            <a:ext cx="4616388" cy="3906176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9702" y="1384903"/>
            <a:ext cx="20008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EC89C"/>
                </a:solidFill>
              </a:rPr>
              <a:t>計画的な採用</a:t>
            </a:r>
            <a:endParaRPr kumimoji="1" lang="ja-JP" altLang="en-US" sz="2400" b="1" dirty="0">
              <a:solidFill>
                <a:srgbClr val="0EC89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96145" y="1384902"/>
            <a:ext cx="20008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</a:rPr>
              <a:t>補充</a:t>
            </a:r>
            <a:r>
              <a:rPr kumimoji="1" lang="ja-JP" altLang="en-US" sz="2400" b="1" dirty="0" smtClean="0">
                <a:solidFill>
                  <a:schemeClr val="accent2"/>
                </a:solidFill>
              </a:rPr>
              <a:t>的な採用</a:t>
            </a:r>
            <a:endParaRPr kumimoji="1" lang="ja-JP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941" y="1797616"/>
            <a:ext cx="4616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000" b="1" dirty="0" smtClean="0">
                <a:solidFill>
                  <a:srgbClr val="767171"/>
                </a:solidFill>
              </a:rPr>
              <a:t>事前に</a:t>
            </a:r>
            <a:r>
              <a:rPr kumimoji="1" lang="ja-JP" altLang="en-US" sz="2000" b="1" dirty="0" smtClean="0">
                <a:solidFill>
                  <a:srgbClr val="0EC89C"/>
                </a:solidFill>
              </a:rPr>
              <a:t>どのように採用活動を進めていけばいいか</a:t>
            </a:r>
            <a:r>
              <a:rPr kumimoji="1" lang="ja-JP" altLang="en-US" sz="2000" b="1" dirty="0" smtClean="0">
                <a:solidFill>
                  <a:srgbClr val="767171"/>
                </a:solidFill>
              </a:rPr>
              <a:t>わかっている</a:t>
            </a:r>
            <a:endParaRPr kumimoji="1" lang="en-US" altLang="ja-JP" sz="2000" b="1" dirty="0" smtClean="0">
              <a:solidFill>
                <a:srgbClr val="76717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000" b="1" dirty="0">
                <a:solidFill>
                  <a:srgbClr val="767171"/>
                </a:solidFill>
              </a:rPr>
              <a:t>す</a:t>
            </a:r>
            <a:r>
              <a:rPr kumimoji="1" lang="ja-JP" altLang="en-US" sz="2000" b="1" dirty="0" smtClean="0">
                <a:solidFill>
                  <a:srgbClr val="767171"/>
                </a:solidFill>
              </a:rPr>
              <a:t>るべきことと担当者が明確になるため、</a:t>
            </a:r>
            <a:r>
              <a:rPr kumimoji="1" lang="ja-JP" altLang="en-US" sz="2000" b="1" dirty="0" smtClean="0">
                <a:solidFill>
                  <a:srgbClr val="0EC89C"/>
                </a:solidFill>
              </a:rPr>
              <a:t>責任の所在が明確</a:t>
            </a:r>
            <a:r>
              <a:rPr kumimoji="1" lang="ja-JP" altLang="en-US" sz="2000" b="1" dirty="0" smtClean="0">
                <a:solidFill>
                  <a:srgbClr val="767171"/>
                </a:solidFill>
              </a:rPr>
              <a:t>になる</a:t>
            </a:r>
            <a:endParaRPr kumimoji="1" lang="en-US" altLang="ja-JP" sz="2000" b="1" dirty="0" smtClean="0">
              <a:solidFill>
                <a:srgbClr val="76717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000" b="1" dirty="0" smtClean="0">
                <a:solidFill>
                  <a:srgbClr val="767171"/>
                </a:solidFill>
              </a:rPr>
              <a:t>進捗状況がわかるため、</a:t>
            </a:r>
            <a:r>
              <a:rPr kumimoji="1" lang="ja-JP" altLang="en-US" sz="2000" b="1" dirty="0" smtClean="0">
                <a:solidFill>
                  <a:srgbClr val="0EC89C"/>
                </a:solidFill>
              </a:rPr>
              <a:t>状況に応じて打ち手を考えられる</a:t>
            </a:r>
            <a:endParaRPr kumimoji="1" lang="en-US" altLang="ja-JP" sz="2000" b="1" dirty="0" smtClean="0">
              <a:solidFill>
                <a:srgbClr val="0EC89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000" b="1" dirty="0" smtClean="0">
                <a:solidFill>
                  <a:srgbClr val="0EC89C"/>
                </a:solidFill>
              </a:rPr>
              <a:t>退職者が出た際の備えができている</a:t>
            </a:r>
            <a:endParaRPr lang="en-US" altLang="ja-JP" sz="2000" b="1" dirty="0" smtClean="0">
              <a:solidFill>
                <a:srgbClr val="0EC89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000" b="1" dirty="0" smtClean="0">
                <a:solidFill>
                  <a:srgbClr val="767171"/>
                </a:solidFill>
              </a:rPr>
              <a:t>計画が達成できなかった際に、</a:t>
            </a:r>
            <a:r>
              <a:rPr lang="ja-JP" altLang="en-US" sz="2000" b="1" dirty="0" smtClean="0">
                <a:solidFill>
                  <a:srgbClr val="0EC89C"/>
                </a:solidFill>
              </a:rPr>
              <a:t>振り返りができる</a:t>
            </a:r>
            <a:endParaRPr lang="en-US" altLang="ja-JP" sz="2000" b="1" dirty="0" smtClean="0">
              <a:solidFill>
                <a:srgbClr val="0EC89C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88384" y="1846567"/>
            <a:ext cx="46163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000" b="1" dirty="0" smtClean="0">
                <a:solidFill>
                  <a:srgbClr val="767171"/>
                </a:solidFill>
              </a:rPr>
              <a:t>人が不足しているとき、もしくは慢性的に</a:t>
            </a:r>
            <a:r>
              <a:rPr kumimoji="1" lang="ja-JP" altLang="en-US" sz="2000" b="1" dirty="0" smtClean="0">
                <a:solidFill>
                  <a:schemeClr val="accent2"/>
                </a:solidFill>
              </a:rPr>
              <a:t>惰性で採用活動を続けている</a:t>
            </a:r>
            <a:endParaRPr kumimoji="1" lang="en-US" altLang="ja-JP" sz="20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000" b="1" dirty="0" smtClean="0">
                <a:solidFill>
                  <a:srgbClr val="767171"/>
                </a:solidFill>
              </a:rPr>
              <a:t>なにを誰がするかが決まっていないため、</a:t>
            </a:r>
            <a:r>
              <a:rPr kumimoji="1" lang="ja-JP" altLang="en-US" sz="2000" b="1" dirty="0" smtClean="0">
                <a:solidFill>
                  <a:schemeClr val="accent2"/>
                </a:solidFill>
              </a:rPr>
              <a:t>採用活動が後回しになる</a:t>
            </a:r>
            <a:endParaRPr kumimoji="1" lang="en-US" altLang="ja-JP" sz="20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000" b="1" dirty="0" smtClean="0">
                <a:solidFill>
                  <a:srgbClr val="767171"/>
                </a:solidFill>
              </a:rPr>
              <a:t>進捗状況がわからないため、</a:t>
            </a:r>
            <a:r>
              <a:rPr kumimoji="1" lang="ja-JP" altLang="en-US" sz="2000" b="1" dirty="0" smtClean="0">
                <a:solidFill>
                  <a:schemeClr val="accent2"/>
                </a:solidFill>
              </a:rPr>
              <a:t>ゴールが見えないまま現状と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同じ打ち手を続けてしまう</a:t>
            </a:r>
            <a:endParaRPr kumimoji="1" lang="en-US" altLang="ja-JP" sz="20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000" b="1" dirty="0" smtClean="0">
                <a:solidFill>
                  <a:srgbClr val="767171"/>
                </a:solidFill>
              </a:rPr>
              <a:t>退職者が出た際に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慌てて採用について考える</a:t>
            </a:r>
            <a:endParaRPr lang="en-US" altLang="ja-JP" sz="20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000" b="1" dirty="0">
                <a:solidFill>
                  <a:srgbClr val="767171"/>
                </a:solidFill>
              </a:rPr>
              <a:t>何</a:t>
            </a:r>
            <a:r>
              <a:rPr lang="ja-JP" altLang="en-US" sz="2000" b="1" dirty="0" smtClean="0">
                <a:solidFill>
                  <a:srgbClr val="767171"/>
                </a:solidFill>
              </a:rPr>
              <a:t>が良かったのか、悪かったのかがわからないため、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採用活動が改善されない</a:t>
            </a:r>
            <a:endParaRPr lang="en-US" altLang="ja-JP" sz="2000" b="1" dirty="0" smtClean="0">
              <a:solidFill>
                <a:schemeClr val="accent2"/>
              </a:solidFill>
            </a:endParaRPr>
          </a:p>
        </p:txBody>
      </p:sp>
      <p:sp>
        <p:nvSpPr>
          <p:cNvPr id="12" name="二等辺三角形 11"/>
          <p:cNvSpPr/>
          <p:nvPr/>
        </p:nvSpPr>
        <p:spPr>
          <a:xfrm flipV="1">
            <a:off x="221941" y="5653953"/>
            <a:ext cx="9482832" cy="338179"/>
          </a:xfrm>
          <a:prstGeom prst="triangle">
            <a:avLst/>
          </a:prstGeom>
          <a:gradFill flip="none" rotWithShape="1">
            <a:gsLst>
              <a:gs pos="90000">
                <a:srgbClr val="0EC89C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8872" y="6054262"/>
            <a:ext cx="722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u="sng" dirty="0" smtClean="0">
                <a:solidFill>
                  <a:srgbClr val="0EC89C"/>
                </a:solidFill>
              </a:rPr>
              <a:t>慢性的な採用の悩みから脱却するために計画を立てる！</a:t>
            </a:r>
            <a:endParaRPr kumimoji="1" lang="ja-JP" altLang="en-US" sz="2400" b="1" u="sng" dirty="0">
              <a:solidFill>
                <a:srgbClr val="0EC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8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25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計画の作り方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楕円 3"/>
          <p:cNvSpPr/>
          <p:nvPr/>
        </p:nvSpPr>
        <p:spPr>
          <a:xfrm>
            <a:off x="164592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母集団形成</a:t>
            </a:r>
            <a:endParaRPr kumimoji="1" lang="ja-JP" altLang="en-US" sz="1600" b="1" dirty="0"/>
          </a:p>
        </p:txBody>
      </p:sp>
      <p:sp>
        <p:nvSpPr>
          <p:cNvPr id="31" name="楕円 30"/>
          <p:cNvSpPr/>
          <p:nvPr/>
        </p:nvSpPr>
        <p:spPr>
          <a:xfrm>
            <a:off x="1248559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会社説明会</a:t>
            </a:r>
            <a:endParaRPr kumimoji="1" lang="ja-JP" altLang="en-US" sz="1600" b="1" dirty="0"/>
          </a:p>
        </p:txBody>
      </p:sp>
      <p:sp>
        <p:nvSpPr>
          <p:cNvPr id="32" name="楕円 31"/>
          <p:cNvSpPr/>
          <p:nvPr/>
        </p:nvSpPr>
        <p:spPr>
          <a:xfrm>
            <a:off x="2332526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会社見学</a:t>
            </a:r>
            <a:endParaRPr kumimoji="1" lang="ja-JP" altLang="en-US" sz="1600" b="1" dirty="0"/>
          </a:p>
        </p:txBody>
      </p:sp>
      <p:sp>
        <p:nvSpPr>
          <p:cNvPr id="33" name="楕円 32"/>
          <p:cNvSpPr/>
          <p:nvPr/>
        </p:nvSpPr>
        <p:spPr>
          <a:xfrm>
            <a:off x="3416493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応募</a:t>
            </a:r>
            <a:endParaRPr kumimoji="1" lang="ja-JP" altLang="en-US" sz="1600" b="1" dirty="0"/>
          </a:p>
        </p:txBody>
      </p:sp>
      <p:sp>
        <p:nvSpPr>
          <p:cNvPr id="34" name="楕円 33"/>
          <p:cNvSpPr/>
          <p:nvPr/>
        </p:nvSpPr>
        <p:spPr>
          <a:xfrm>
            <a:off x="4500460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面接</a:t>
            </a:r>
            <a:endParaRPr kumimoji="1" lang="ja-JP" altLang="en-US" sz="1600" b="1" dirty="0"/>
          </a:p>
        </p:txBody>
      </p:sp>
      <p:sp>
        <p:nvSpPr>
          <p:cNvPr id="35" name="楕円 34"/>
          <p:cNvSpPr/>
          <p:nvPr/>
        </p:nvSpPr>
        <p:spPr>
          <a:xfrm>
            <a:off x="5584427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内定</a:t>
            </a:r>
            <a:endParaRPr kumimoji="1" lang="ja-JP" altLang="en-US" sz="1600" b="1" dirty="0"/>
          </a:p>
        </p:txBody>
      </p:sp>
      <p:sp>
        <p:nvSpPr>
          <p:cNvPr id="36" name="楕円 35"/>
          <p:cNvSpPr/>
          <p:nvPr/>
        </p:nvSpPr>
        <p:spPr>
          <a:xfrm>
            <a:off x="6668394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入社</a:t>
            </a:r>
            <a:endParaRPr kumimoji="1" lang="ja-JP" altLang="en-US" sz="1600" b="1" dirty="0"/>
          </a:p>
        </p:txBody>
      </p:sp>
      <p:sp>
        <p:nvSpPr>
          <p:cNvPr id="37" name="楕円 36"/>
          <p:cNvSpPr/>
          <p:nvPr/>
        </p:nvSpPr>
        <p:spPr>
          <a:xfrm>
            <a:off x="7752361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定着</a:t>
            </a:r>
            <a:endParaRPr kumimoji="1" lang="ja-JP" altLang="en-US" sz="1600" b="1" dirty="0"/>
          </a:p>
        </p:txBody>
      </p:sp>
      <p:sp>
        <p:nvSpPr>
          <p:cNvPr id="38" name="楕円 37"/>
          <p:cNvSpPr/>
          <p:nvPr/>
        </p:nvSpPr>
        <p:spPr>
          <a:xfrm>
            <a:off x="8836325" y="2221992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退職</a:t>
            </a:r>
            <a:endParaRPr kumimoji="1" lang="ja-JP" altLang="en-US" sz="1600" b="1" dirty="0"/>
          </a:p>
        </p:txBody>
      </p:sp>
      <p:sp>
        <p:nvSpPr>
          <p:cNvPr id="5" name="下カーブ矢印 4"/>
          <p:cNvSpPr/>
          <p:nvPr/>
        </p:nvSpPr>
        <p:spPr>
          <a:xfrm>
            <a:off x="932421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下カーブ矢印 38"/>
          <p:cNvSpPr/>
          <p:nvPr/>
        </p:nvSpPr>
        <p:spPr>
          <a:xfrm>
            <a:off x="2018722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下カーブ矢印 39"/>
          <p:cNvSpPr/>
          <p:nvPr/>
        </p:nvSpPr>
        <p:spPr>
          <a:xfrm>
            <a:off x="3105023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下カーブ矢印 40"/>
          <p:cNvSpPr/>
          <p:nvPr/>
        </p:nvSpPr>
        <p:spPr>
          <a:xfrm>
            <a:off x="4191324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下カーブ矢印 41"/>
          <p:cNvSpPr/>
          <p:nvPr/>
        </p:nvSpPr>
        <p:spPr>
          <a:xfrm>
            <a:off x="5277625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下カーブ矢印 42"/>
          <p:cNvSpPr/>
          <p:nvPr/>
        </p:nvSpPr>
        <p:spPr>
          <a:xfrm>
            <a:off x="6363926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下カーブ矢印 43"/>
          <p:cNvSpPr/>
          <p:nvPr/>
        </p:nvSpPr>
        <p:spPr>
          <a:xfrm>
            <a:off x="7450227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下カーブ矢印 44"/>
          <p:cNvSpPr/>
          <p:nvPr/>
        </p:nvSpPr>
        <p:spPr>
          <a:xfrm>
            <a:off x="8536531" y="1956816"/>
            <a:ext cx="462707" cy="26517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164592" y="3488360"/>
            <a:ext cx="9586133" cy="484632"/>
          </a:xfrm>
          <a:prstGeom prst="rightArrow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3804000" y="3488360"/>
            <a:ext cx="2319923" cy="4481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EC89C"/>
                </a:solidFill>
              </a:rPr>
              <a:t>採用コスト・期間</a:t>
            </a:r>
            <a:endParaRPr kumimoji="1" lang="ja-JP" altLang="en-US" b="1" dirty="0">
              <a:solidFill>
                <a:srgbClr val="0EC89C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651292" y="1312819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u="sng" dirty="0" smtClean="0">
                <a:solidFill>
                  <a:srgbClr val="FF0000"/>
                </a:solidFill>
              </a:rPr>
              <a:t>各採用プロセスの数、移行率の目標を設定</a:t>
            </a:r>
            <a:endParaRPr kumimoji="1" lang="ja-JP" altLang="en-US" sz="2000" b="1" u="sng" dirty="0">
              <a:solidFill>
                <a:srgbClr val="FF0000"/>
              </a:solidFill>
            </a:endParaRPr>
          </a:p>
        </p:txBody>
      </p:sp>
      <p:cxnSp>
        <p:nvCxnSpPr>
          <p:cNvPr id="49" name="直線矢印コネクタ 48"/>
          <p:cNvCxnSpPr>
            <a:stCxn id="47" idx="2"/>
            <a:endCxn id="5" idx="0"/>
          </p:cNvCxnSpPr>
          <p:nvPr/>
        </p:nvCxnSpPr>
        <p:spPr>
          <a:xfrm flipH="1">
            <a:off x="1147201" y="1712929"/>
            <a:ext cx="3854254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47" idx="2"/>
            <a:endCxn id="39" idx="0"/>
          </p:cNvCxnSpPr>
          <p:nvPr/>
        </p:nvCxnSpPr>
        <p:spPr>
          <a:xfrm flipH="1">
            <a:off x="2233502" y="1712929"/>
            <a:ext cx="2767953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47" idx="2"/>
            <a:endCxn id="40" idx="0"/>
          </p:cNvCxnSpPr>
          <p:nvPr/>
        </p:nvCxnSpPr>
        <p:spPr>
          <a:xfrm flipH="1">
            <a:off x="3319803" y="1712929"/>
            <a:ext cx="1681652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47" idx="2"/>
            <a:endCxn id="41" idx="0"/>
          </p:cNvCxnSpPr>
          <p:nvPr/>
        </p:nvCxnSpPr>
        <p:spPr>
          <a:xfrm flipH="1">
            <a:off x="4406104" y="1712929"/>
            <a:ext cx="595351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47" idx="2"/>
            <a:endCxn id="42" idx="0"/>
          </p:cNvCxnSpPr>
          <p:nvPr/>
        </p:nvCxnSpPr>
        <p:spPr>
          <a:xfrm>
            <a:off x="5001455" y="1712929"/>
            <a:ext cx="490950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47" idx="2"/>
            <a:endCxn id="43" idx="0"/>
          </p:cNvCxnSpPr>
          <p:nvPr/>
        </p:nvCxnSpPr>
        <p:spPr>
          <a:xfrm>
            <a:off x="5001455" y="1712929"/>
            <a:ext cx="1577251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47" idx="2"/>
            <a:endCxn id="44" idx="0"/>
          </p:cNvCxnSpPr>
          <p:nvPr/>
        </p:nvCxnSpPr>
        <p:spPr>
          <a:xfrm>
            <a:off x="5001455" y="1712929"/>
            <a:ext cx="2663552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47" idx="2"/>
            <a:endCxn id="45" idx="0"/>
          </p:cNvCxnSpPr>
          <p:nvPr/>
        </p:nvCxnSpPr>
        <p:spPr>
          <a:xfrm>
            <a:off x="5001455" y="1712929"/>
            <a:ext cx="3749856" cy="243887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図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3" y="5611163"/>
            <a:ext cx="2957673" cy="658696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63" y="5611163"/>
            <a:ext cx="2957673" cy="658696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724" y="5611163"/>
            <a:ext cx="2957673" cy="658696"/>
          </a:xfrm>
          <a:prstGeom prst="rect">
            <a:avLst/>
          </a:prstGeom>
        </p:spPr>
      </p:pic>
      <p:sp>
        <p:nvSpPr>
          <p:cNvPr id="95" name="角丸四角形 94"/>
          <p:cNvSpPr/>
          <p:nvPr/>
        </p:nvSpPr>
        <p:spPr>
          <a:xfrm>
            <a:off x="164592" y="5348551"/>
            <a:ext cx="3155211" cy="1052250"/>
          </a:xfrm>
          <a:prstGeom prst="roundRect">
            <a:avLst/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95"/>
          <p:cNvSpPr/>
          <p:nvPr/>
        </p:nvSpPr>
        <p:spPr>
          <a:xfrm>
            <a:off x="3386355" y="5348551"/>
            <a:ext cx="3155211" cy="1052250"/>
          </a:xfrm>
          <a:prstGeom prst="roundRect">
            <a:avLst/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角丸四角形 96"/>
          <p:cNvSpPr/>
          <p:nvPr/>
        </p:nvSpPr>
        <p:spPr>
          <a:xfrm>
            <a:off x="6629374" y="5348551"/>
            <a:ext cx="3155211" cy="1052250"/>
          </a:xfrm>
          <a:prstGeom prst="roundRect">
            <a:avLst/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角丸四角形 97"/>
          <p:cNvSpPr/>
          <p:nvPr/>
        </p:nvSpPr>
        <p:spPr>
          <a:xfrm>
            <a:off x="1327724" y="5187903"/>
            <a:ext cx="880730" cy="291954"/>
          </a:xfrm>
          <a:prstGeom prst="roundRect">
            <a:avLst/>
          </a:prstGeom>
          <a:solidFill>
            <a:srgbClr val="0EC89C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部署Ａ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4512635" y="5187903"/>
            <a:ext cx="880730" cy="291954"/>
          </a:xfrm>
          <a:prstGeom prst="roundRect">
            <a:avLst/>
          </a:prstGeom>
          <a:solidFill>
            <a:srgbClr val="0EC89C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部署Ｂ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00" name="角丸四角形 99"/>
          <p:cNvSpPr/>
          <p:nvPr/>
        </p:nvSpPr>
        <p:spPr>
          <a:xfrm>
            <a:off x="7802743" y="5187903"/>
            <a:ext cx="880730" cy="291954"/>
          </a:xfrm>
          <a:prstGeom prst="roundRect">
            <a:avLst/>
          </a:prstGeom>
          <a:solidFill>
            <a:srgbClr val="0EC89C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部署Ｃ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112746" y="1809309"/>
            <a:ext cx="9671839" cy="2359665"/>
          </a:xfrm>
          <a:prstGeom prst="roundRect">
            <a:avLst>
              <a:gd name="adj" fmla="val 9142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角丸四角形 101"/>
          <p:cNvSpPr/>
          <p:nvPr/>
        </p:nvSpPr>
        <p:spPr>
          <a:xfrm>
            <a:off x="177061" y="1610285"/>
            <a:ext cx="880730" cy="291954"/>
          </a:xfrm>
          <a:prstGeom prst="roundRect">
            <a:avLst/>
          </a:prstGeom>
          <a:solidFill>
            <a:srgbClr val="0EC89C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本部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3" name="直線矢印コネクタ 102"/>
          <p:cNvCxnSpPr>
            <a:stCxn id="101" idx="2"/>
            <a:endCxn id="100" idx="0"/>
          </p:cNvCxnSpPr>
          <p:nvPr/>
        </p:nvCxnSpPr>
        <p:spPr>
          <a:xfrm>
            <a:off x="4948666" y="4168974"/>
            <a:ext cx="3294442" cy="1018929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101" idx="2"/>
            <a:endCxn id="99" idx="0"/>
          </p:cNvCxnSpPr>
          <p:nvPr/>
        </p:nvCxnSpPr>
        <p:spPr>
          <a:xfrm>
            <a:off x="4948666" y="4168974"/>
            <a:ext cx="4334" cy="1018929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101" idx="2"/>
            <a:endCxn id="98" idx="0"/>
          </p:cNvCxnSpPr>
          <p:nvPr/>
        </p:nvCxnSpPr>
        <p:spPr>
          <a:xfrm flipH="1">
            <a:off x="1768089" y="4168974"/>
            <a:ext cx="3180577" cy="1018929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2402136" y="4402048"/>
            <a:ext cx="509306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u="sng" dirty="0" smtClean="0">
                <a:solidFill>
                  <a:srgbClr val="FF0000"/>
                </a:solidFill>
              </a:rPr>
              <a:t>全体と各部署での計画をすり合わせながら決定</a:t>
            </a:r>
            <a:endParaRPr kumimoji="1" lang="ja-JP" alt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25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計画の作り方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8" name="角丸四角形 47"/>
          <p:cNvSpPr/>
          <p:nvPr/>
        </p:nvSpPr>
        <p:spPr>
          <a:xfrm>
            <a:off x="280879" y="1507467"/>
            <a:ext cx="2970172" cy="2487483"/>
          </a:xfrm>
          <a:prstGeom prst="roundRect">
            <a:avLst>
              <a:gd name="adj" fmla="val 9142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3462292" y="1507466"/>
            <a:ext cx="2970172" cy="2487483"/>
          </a:xfrm>
          <a:prstGeom prst="roundRect">
            <a:avLst>
              <a:gd name="adj" fmla="val 9142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6643705" y="1507466"/>
            <a:ext cx="2970172" cy="2487483"/>
          </a:xfrm>
          <a:prstGeom prst="roundRect">
            <a:avLst>
              <a:gd name="adj" fmla="val 9142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640977" y="1380412"/>
            <a:ext cx="2214466" cy="254109"/>
          </a:xfrm>
          <a:prstGeom prst="roundRect">
            <a:avLst/>
          </a:prstGeom>
          <a:solidFill>
            <a:srgbClr val="0EC89C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どんな人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822390" y="1380412"/>
            <a:ext cx="2214466" cy="254109"/>
          </a:xfrm>
          <a:prstGeom prst="roundRect">
            <a:avLst/>
          </a:prstGeom>
          <a:solidFill>
            <a:srgbClr val="0EC89C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どんな手法で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7021558" y="1380411"/>
            <a:ext cx="2214466" cy="254109"/>
          </a:xfrm>
          <a:prstGeom prst="roundRect">
            <a:avLst/>
          </a:prstGeom>
          <a:solidFill>
            <a:srgbClr val="0EC89C"/>
          </a:solidFill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誰が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2929" y="1680792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u="sng" dirty="0" smtClean="0">
                <a:solidFill>
                  <a:srgbClr val="0EC89C"/>
                </a:solidFill>
              </a:rPr>
              <a:t>具体的にどんな人を</a:t>
            </a:r>
            <a:endParaRPr kumimoji="1" lang="en-US" altLang="ja-JP" b="1" u="sng" dirty="0" smtClean="0">
              <a:solidFill>
                <a:srgbClr val="0EC89C"/>
              </a:solidFill>
            </a:endParaRPr>
          </a:p>
          <a:p>
            <a:pPr algn="ctr"/>
            <a:r>
              <a:rPr lang="ja-JP" altLang="en-US" b="1" u="sng" dirty="0">
                <a:solidFill>
                  <a:srgbClr val="0EC89C"/>
                </a:solidFill>
              </a:rPr>
              <a:t>採用</a:t>
            </a:r>
            <a:r>
              <a:rPr lang="ja-JP" altLang="en-US" b="1" u="sng" dirty="0" smtClean="0">
                <a:solidFill>
                  <a:srgbClr val="0EC89C"/>
                </a:solidFill>
              </a:rPr>
              <a:t>するか決める</a:t>
            </a:r>
            <a:endParaRPr kumimoji="1" lang="ja-JP" altLang="en-US" b="1" u="sng" dirty="0">
              <a:solidFill>
                <a:srgbClr val="0EC89C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032246" y="1675855"/>
            <a:ext cx="186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u="sng" dirty="0" smtClean="0">
                <a:solidFill>
                  <a:srgbClr val="0EC89C"/>
                </a:solidFill>
              </a:rPr>
              <a:t>どんな採用手法を</a:t>
            </a:r>
            <a:endParaRPr kumimoji="1" lang="en-US" altLang="ja-JP" b="1" u="sng" dirty="0" smtClean="0">
              <a:solidFill>
                <a:srgbClr val="0EC89C"/>
              </a:solidFill>
            </a:endParaRPr>
          </a:p>
          <a:p>
            <a:pPr algn="ctr"/>
            <a:r>
              <a:rPr lang="ja-JP" altLang="en-US" b="1" u="sng" dirty="0">
                <a:solidFill>
                  <a:srgbClr val="0EC89C"/>
                </a:solidFill>
              </a:rPr>
              <a:t>活用</a:t>
            </a:r>
            <a:r>
              <a:rPr lang="ja-JP" altLang="en-US" b="1" u="sng" dirty="0" smtClean="0">
                <a:solidFill>
                  <a:srgbClr val="0EC89C"/>
                </a:solidFill>
              </a:rPr>
              <a:t>するか決める</a:t>
            </a:r>
            <a:endParaRPr kumimoji="1" lang="ja-JP" altLang="en-US" b="1" u="sng" dirty="0">
              <a:solidFill>
                <a:srgbClr val="0EC89C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868674" y="1675855"/>
            <a:ext cx="252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u="sng" dirty="0" smtClean="0">
                <a:solidFill>
                  <a:srgbClr val="0EC89C"/>
                </a:solidFill>
              </a:rPr>
              <a:t>採用活動における施策を</a:t>
            </a:r>
            <a:endParaRPr kumimoji="1" lang="en-US" altLang="ja-JP" b="1" u="sng" dirty="0" smtClean="0">
              <a:solidFill>
                <a:srgbClr val="0EC89C"/>
              </a:solidFill>
            </a:endParaRPr>
          </a:p>
          <a:p>
            <a:pPr algn="ctr"/>
            <a:r>
              <a:rPr lang="ja-JP" altLang="en-US" b="1" u="sng" dirty="0" smtClean="0">
                <a:solidFill>
                  <a:srgbClr val="0EC89C"/>
                </a:solidFill>
              </a:rPr>
              <a:t>誰が担当するか決める</a:t>
            </a:r>
            <a:endParaRPr kumimoji="1" lang="ja-JP" altLang="en-US" b="1" u="sng" dirty="0">
              <a:solidFill>
                <a:srgbClr val="0EC89C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0879" y="2373394"/>
            <a:ext cx="29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767171"/>
                </a:solidFill>
              </a:rPr>
              <a:t>資格、経験の有無、年齢層などの条件と、</a:t>
            </a:r>
            <a:r>
              <a:rPr lang="ja-JP" altLang="en-US" sz="1400" b="1" dirty="0" smtClean="0">
                <a:solidFill>
                  <a:srgbClr val="767171"/>
                </a:solidFill>
              </a:rPr>
              <a:t>雰囲気など</a:t>
            </a:r>
            <a:r>
              <a:rPr lang="ja-JP" altLang="en-US" sz="1400" b="1" dirty="0">
                <a:solidFill>
                  <a:srgbClr val="767171"/>
                </a:solidFill>
              </a:rPr>
              <a:t>定性的</a:t>
            </a:r>
            <a:r>
              <a:rPr lang="ja-JP" altLang="en-US" sz="1400" b="1" dirty="0" smtClean="0">
                <a:solidFill>
                  <a:srgbClr val="767171"/>
                </a:solidFill>
              </a:rPr>
              <a:t>な特徴について決定する。</a:t>
            </a:r>
            <a:endParaRPr lang="en-US" altLang="ja-JP" sz="1400" b="1" dirty="0" smtClean="0">
              <a:solidFill>
                <a:srgbClr val="767171"/>
              </a:solidFill>
            </a:endParaRPr>
          </a:p>
          <a:p>
            <a:r>
              <a:rPr kumimoji="1" lang="ja-JP" altLang="en-US" sz="1400" b="1" dirty="0" smtClean="0">
                <a:solidFill>
                  <a:srgbClr val="767171"/>
                </a:solidFill>
              </a:rPr>
              <a:t>また、具体的な人物イメージを社内で共有しておき、評価のずれが無いようにする。</a:t>
            </a:r>
            <a:endParaRPr kumimoji="1" lang="en-US" altLang="ja-JP" sz="1400" b="1" dirty="0" smtClean="0">
              <a:solidFill>
                <a:srgbClr val="76717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478665" y="2373394"/>
            <a:ext cx="29701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767171"/>
                </a:solidFill>
              </a:rPr>
              <a:t>実施する施策や採用手法を決定する。また、内容に応じて</a:t>
            </a:r>
            <a:r>
              <a:rPr lang="en-US" altLang="ja-JP" sz="1400" b="1" dirty="0" smtClean="0">
                <a:solidFill>
                  <a:srgbClr val="767171"/>
                </a:solidFill>
              </a:rPr>
              <a:t>KPI</a:t>
            </a:r>
            <a:r>
              <a:rPr lang="ja-JP" altLang="en-US" sz="1400" b="1" dirty="0" smtClean="0">
                <a:solidFill>
                  <a:srgbClr val="767171"/>
                </a:solidFill>
              </a:rPr>
              <a:t>を設定する。</a:t>
            </a:r>
            <a:endParaRPr lang="en-US" altLang="ja-JP" sz="1400" b="1" dirty="0" smtClean="0">
              <a:solidFill>
                <a:srgbClr val="767171"/>
              </a:solidFill>
            </a:endParaRPr>
          </a:p>
          <a:p>
            <a:endParaRPr kumimoji="1" lang="en-US" altLang="ja-JP" sz="1400" b="1" dirty="0" smtClean="0">
              <a:solidFill>
                <a:srgbClr val="767171"/>
              </a:solidFill>
            </a:endParaRPr>
          </a:p>
          <a:p>
            <a:r>
              <a:rPr kumimoji="1" lang="ja-JP" altLang="en-US" sz="1400" b="1" dirty="0" smtClean="0">
                <a:solidFill>
                  <a:srgbClr val="767171"/>
                </a:solidFill>
              </a:rPr>
              <a:t>例）</a:t>
            </a:r>
            <a:endParaRPr kumimoji="1" lang="en-US" altLang="ja-JP" sz="1400" b="1" dirty="0" smtClean="0">
              <a:solidFill>
                <a:srgbClr val="767171"/>
              </a:solidFill>
            </a:endParaRPr>
          </a:p>
          <a:p>
            <a:r>
              <a:rPr lang="ja-JP" altLang="en-US" sz="1200" b="1" dirty="0" smtClean="0">
                <a:solidFill>
                  <a:srgbClr val="767171"/>
                </a:solidFill>
              </a:rPr>
              <a:t>求人広告：</a:t>
            </a:r>
            <a:r>
              <a:rPr lang="en-US" altLang="ja-JP" sz="1200" b="1" dirty="0" smtClean="0">
                <a:solidFill>
                  <a:srgbClr val="767171"/>
                </a:solidFill>
              </a:rPr>
              <a:t>PV</a:t>
            </a:r>
            <a:r>
              <a:rPr lang="ja-JP" altLang="en-US" sz="1200" b="1" dirty="0" smtClean="0">
                <a:solidFill>
                  <a:srgbClr val="767171"/>
                </a:solidFill>
              </a:rPr>
              <a:t>数、応募率など</a:t>
            </a:r>
            <a:endParaRPr lang="en-US" altLang="ja-JP" sz="1200" b="1" dirty="0" smtClean="0">
              <a:solidFill>
                <a:srgbClr val="767171"/>
              </a:solidFill>
            </a:endParaRPr>
          </a:p>
          <a:p>
            <a:r>
              <a:rPr kumimoji="1" lang="ja-JP" altLang="en-US" sz="1200" b="1" dirty="0" smtClean="0">
                <a:solidFill>
                  <a:srgbClr val="767171"/>
                </a:solidFill>
              </a:rPr>
              <a:t>人材紹介：採用コスト、定着率など</a:t>
            </a:r>
            <a:endParaRPr kumimoji="1" lang="en-US" altLang="ja-JP" sz="1200" b="1" dirty="0" smtClean="0">
              <a:solidFill>
                <a:srgbClr val="767171"/>
              </a:solidFill>
            </a:endParaRPr>
          </a:p>
          <a:p>
            <a:r>
              <a:rPr kumimoji="1" lang="ja-JP" altLang="en-US" sz="1200" b="1" dirty="0" smtClean="0">
                <a:solidFill>
                  <a:srgbClr val="767171"/>
                </a:solidFill>
              </a:rPr>
              <a:t>会社説明会：参加者数、面接誘導数など</a:t>
            </a:r>
            <a:endParaRPr kumimoji="1" lang="en-US" altLang="ja-JP" sz="1200" b="1" dirty="0" smtClean="0">
              <a:solidFill>
                <a:srgbClr val="76717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651486" y="2373394"/>
            <a:ext cx="29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767171"/>
                </a:solidFill>
              </a:rPr>
              <a:t>自社で採用担当者を置いていない場合は、誰がどのプロセスを担当し責任を負うのかを明確にしておく。</a:t>
            </a:r>
            <a:endParaRPr lang="en-US" altLang="ja-JP" sz="1400" b="1" dirty="0" smtClean="0">
              <a:solidFill>
                <a:srgbClr val="767171"/>
              </a:solidFill>
            </a:endParaRPr>
          </a:p>
          <a:p>
            <a:r>
              <a:rPr kumimoji="1" lang="ja-JP" altLang="en-US" sz="1400" b="1" dirty="0" smtClean="0">
                <a:solidFill>
                  <a:srgbClr val="767171"/>
                </a:solidFill>
              </a:rPr>
              <a:t>役員の面接などが発生する場合は、事前にスケジュールから逆算し、予定を押さえておく。</a:t>
            </a:r>
            <a:endParaRPr kumimoji="1" lang="en-US" altLang="ja-JP" sz="1400" b="1" dirty="0" smtClean="0">
              <a:solidFill>
                <a:srgbClr val="767171"/>
              </a:solidFill>
            </a:endParaRPr>
          </a:p>
        </p:txBody>
      </p:sp>
      <p:sp>
        <p:nvSpPr>
          <p:cNvPr id="8" name="二等辺三角形 7"/>
          <p:cNvSpPr/>
          <p:nvPr/>
        </p:nvSpPr>
        <p:spPr>
          <a:xfrm flipV="1">
            <a:off x="1644673" y="4233398"/>
            <a:ext cx="6569899" cy="386974"/>
          </a:xfrm>
          <a:prstGeom prst="triangle">
            <a:avLst/>
          </a:prstGeom>
          <a:gradFill>
            <a:gsLst>
              <a:gs pos="90000">
                <a:srgbClr val="0EC89C">
                  <a:lumMod val="93000"/>
                </a:srgbClr>
              </a:gs>
              <a:gs pos="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2543599433"/>
              </p:ext>
            </p:extLst>
          </p:nvPr>
        </p:nvGraphicFramePr>
        <p:xfrm>
          <a:off x="2855443" y="4747427"/>
          <a:ext cx="4228410" cy="18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1213590" y="4714833"/>
            <a:ext cx="7478819" cy="1843184"/>
          </a:xfrm>
          <a:prstGeom prst="rect">
            <a:avLst/>
          </a:prstGeom>
          <a:solidFill>
            <a:schemeClr val="bg1">
              <a:alpha val="47000"/>
            </a:schemeClr>
          </a:solidFill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施策実施、応募発生などのタイミングで集計を行い、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採用計画とのずれを確認し、今後の動きを検討する。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400" b="1" u="sng" dirty="0" smtClean="0">
                <a:solidFill>
                  <a:srgbClr val="0EC89C"/>
                </a:solidFill>
              </a:rPr>
              <a:t>※PDCA</a:t>
            </a:r>
            <a:r>
              <a:rPr lang="ja-JP" altLang="en-US" sz="2400" b="1" u="sng" dirty="0" smtClean="0">
                <a:solidFill>
                  <a:srgbClr val="0EC89C"/>
                </a:solidFill>
              </a:rPr>
              <a:t>を回すためにも、入力の徹底が重要！</a:t>
            </a:r>
            <a:endParaRPr kumimoji="1" lang="ja-JP" altLang="en-US" sz="2400" b="1" u="sng" dirty="0" smtClean="0">
              <a:solidFill>
                <a:srgbClr val="0EC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計画の管理方法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14" y="2049517"/>
            <a:ext cx="6228594" cy="21407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" y="2049518"/>
            <a:ext cx="3402744" cy="214073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6469" y="171096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EC89C"/>
                </a:solidFill>
              </a:rPr>
              <a:t>▶</a:t>
            </a:r>
            <a:r>
              <a:rPr kumimoji="1" lang="ja-JP" altLang="en-US" sz="1600" b="1" dirty="0" smtClean="0">
                <a:solidFill>
                  <a:srgbClr val="767171"/>
                </a:solidFill>
              </a:rPr>
              <a:t>ダッシュボード</a:t>
            </a:r>
            <a:endParaRPr kumimoji="1" lang="ja-JP" altLang="en-US" sz="1600" b="1" dirty="0">
              <a:solidFill>
                <a:srgbClr val="76717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33014" y="1710963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EC89C"/>
                </a:solidFill>
              </a:rPr>
              <a:t>▶</a:t>
            </a:r>
            <a:r>
              <a:rPr lang="ja-JP" altLang="en-US" sz="1600" b="1" dirty="0" smtClean="0">
                <a:solidFill>
                  <a:srgbClr val="767171"/>
                </a:solidFill>
              </a:rPr>
              <a:t>応募者管理シート</a:t>
            </a:r>
            <a:endParaRPr kumimoji="1" lang="ja-JP" altLang="en-US" sz="1600" b="1" dirty="0">
              <a:solidFill>
                <a:srgbClr val="76717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037947" y="5094254"/>
            <a:ext cx="7830105" cy="1400065"/>
          </a:xfrm>
          <a:prstGeom prst="round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入力、集計、分析にはエクセルやスプレッドシートを活用する。</a:t>
            </a:r>
            <a:endParaRPr kumimoji="1" lang="en-US" altLang="ja-JP" b="1" dirty="0" smtClean="0"/>
          </a:p>
          <a:p>
            <a:pPr algn="ctr"/>
            <a:r>
              <a:rPr kumimoji="1" lang="en-US" altLang="ja-JP" b="1" dirty="0" smtClean="0"/>
              <a:t>Google</a:t>
            </a:r>
            <a:r>
              <a:rPr kumimoji="1" lang="ja-JP" altLang="en-US" b="1" dirty="0" smtClean="0"/>
              <a:t>のスプレッドシートは社内でリアルタイムで進捗状況を確認できるため</a:t>
            </a:r>
            <a:endParaRPr kumimoji="1" lang="en-US" altLang="ja-JP" b="1" dirty="0" smtClean="0"/>
          </a:p>
          <a:p>
            <a:pPr algn="ctr"/>
            <a:r>
              <a:rPr lang="ja-JP" altLang="en-US" b="1" dirty="0"/>
              <a:t>管理</a:t>
            </a:r>
            <a:r>
              <a:rPr lang="ja-JP" altLang="en-US" b="1" dirty="0" smtClean="0"/>
              <a:t>しやすい方法となっている。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3993" y="1279476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EC89C"/>
                </a:solidFill>
              </a:rPr>
              <a:t>採用計画管理シートの例</a:t>
            </a:r>
            <a:endParaRPr kumimoji="1" lang="ja-JP" altLang="en-US" sz="2000" b="1" dirty="0">
              <a:solidFill>
                <a:srgbClr val="0EC89C"/>
              </a:solidFill>
            </a:endParaRPr>
          </a:p>
        </p:txBody>
      </p:sp>
      <p:sp>
        <p:nvSpPr>
          <p:cNvPr id="33" name="二等辺三角形 32"/>
          <p:cNvSpPr/>
          <p:nvPr/>
        </p:nvSpPr>
        <p:spPr>
          <a:xfrm flipV="1">
            <a:off x="1668050" y="4488908"/>
            <a:ext cx="6569899" cy="386974"/>
          </a:xfrm>
          <a:prstGeom prst="triangle">
            <a:avLst/>
          </a:prstGeom>
          <a:gradFill>
            <a:gsLst>
              <a:gs pos="90000">
                <a:srgbClr val="0EC89C">
                  <a:lumMod val="93000"/>
                </a:srgbClr>
              </a:gs>
              <a:gs pos="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02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八角形 15"/>
          <p:cNvSpPr/>
          <p:nvPr/>
        </p:nvSpPr>
        <p:spPr>
          <a:xfrm>
            <a:off x="3185333" y="5664863"/>
            <a:ext cx="6573054" cy="964781"/>
          </a:xfrm>
          <a:prstGeom prst="octagon">
            <a:avLst>
              <a:gd name="adj" fmla="val 19811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504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計画をさらに効果的にするポイント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68236" y="1242487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u="sng" dirty="0" smtClean="0">
                <a:solidFill>
                  <a:srgbClr val="0EC89C"/>
                </a:solidFill>
              </a:rPr>
              <a:t>採用にマーケティング思考を取り入れる</a:t>
            </a:r>
            <a:endParaRPr kumimoji="1" lang="ja-JP" altLang="en-US" sz="2800" b="1" u="sng" dirty="0">
              <a:solidFill>
                <a:srgbClr val="0EC89C"/>
              </a:solidFill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692679017"/>
              </p:ext>
            </p:extLst>
          </p:nvPr>
        </p:nvGraphicFramePr>
        <p:xfrm>
          <a:off x="1651000" y="1862678"/>
          <a:ext cx="6604000" cy="380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線吹き出し 2 (枠付き) 4"/>
          <p:cNvSpPr/>
          <p:nvPr/>
        </p:nvSpPr>
        <p:spPr>
          <a:xfrm flipH="1">
            <a:off x="322487" y="2154393"/>
            <a:ext cx="2805607" cy="17253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033"/>
              <a:gd name="adj6" fmla="val -34010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ホームベース 12"/>
          <p:cNvSpPr/>
          <p:nvPr/>
        </p:nvSpPr>
        <p:spPr>
          <a:xfrm>
            <a:off x="322487" y="2166252"/>
            <a:ext cx="2456223" cy="316616"/>
          </a:xfrm>
          <a:prstGeom prst="homePlate">
            <a:avLst>
              <a:gd name="adj" fmla="val 37177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Customer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2487" y="2494727"/>
            <a:ext cx="2805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1400" b="1" dirty="0" smtClean="0">
                <a:solidFill>
                  <a:srgbClr val="767171"/>
                </a:solidFill>
              </a:rPr>
              <a:t>ターゲットとなるエリア</a:t>
            </a:r>
            <a:r>
              <a:rPr lang="ja-JP" altLang="en-US" sz="1400" b="1" dirty="0" smtClean="0">
                <a:solidFill>
                  <a:srgbClr val="767171"/>
                </a:solidFill>
              </a:rPr>
              <a:t>の有効求人倍率は？</a:t>
            </a:r>
            <a:endParaRPr lang="en-US" altLang="ja-JP" sz="1400" b="1" dirty="0">
              <a:solidFill>
                <a:srgbClr val="76717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1400" b="1" dirty="0" smtClean="0">
                <a:solidFill>
                  <a:srgbClr val="767171"/>
                </a:solidFill>
              </a:rPr>
              <a:t>自社の業界の採用関連の</a:t>
            </a:r>
            <a:r>
              <a:rPr lang="ja-JP" altLang="en-US" sz="1400" b="1" dirty="0" smtClean="0">
                <a:solidFill>
                  <a:srgbClr val="767171"/>
                </a:solidFill>
              </a:rPr>
              <a:t>動向は？</a:t>
            </a:r>
            <a:endParaRPr lang="en-US" altLang="ja-JP" sz="1400" b="1" dirty="0">
              <a:solidFill>
                <a:srgbClr val="76717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1400" b="1" dirty="0" smtClean="0">
                <a:solidFill>
                  <a:srgbClr val="767171"/>
                </a:solidFill>
              </a:rPr>
              <a:t>ターゲットとなる人材の採用におけるニーズは？</a:t>
            </a:r>
            <a:endParaRPr kumimoji="1" lang="ja-JP" altLang="en-US" sz="1400" b="1" dirty="0">
              <a:solidFill>
                <a:srgbClr val="767171"/>
              </a:solidFill>
            </a:endParaRPr>
          </a:p>
        </p:txBody>
      </p:sp>
      <p:sp>
        <p:nvSpPr>
          <p:cNvPr id="26" name="線吹き出し 2 (枠付き) 25"/>
          <p:cNvSpPr/>
          <p:nvPr/>
        </p:nvSpPr>
        <p:spPr>
          <a:xfrm flipH="1">
            <a:off x="322486" y="4642980"/>
            <a:ext cx="2805607" cy="17253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73"/>
              <a:gd name="adj6" fmla="val -22603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/>
        </p:nvSpPr>
        <p:spPr>
          <a:xfrm>
            <a:off x="322486" y="4654839"/>
            <a:ext cx="2456223" cy="316616"/>
          </a:xfrm>
          <a:prstGeom prst="homePlate">
            <a:avLst>
              <a:gd name="adj" fmla="val 37177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Competitor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2486" y="4983314"/>
            <a:ext cx="2805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1400" b="1" dirty="0" smtClean="0">
                <a:solidFill>
                  <a:srgbClr val="767171"/>
                </a:solidFill>
              </a:rPr>
              <a:t>同業他社はどのような訴求で採用活動を進めているか？</a:t>
            </a:r>
            <a:endParaRPr lang="en-US" altLang="ja-JP" sz="1400" b="1" dirty="0" smtClean="0">
              <a:solidFill>
                <a:srgbClr val="76717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1400" b="1" dirty="0" smtClean="0">
                <a:solidFill>
                  <a:srgbClr val="767171"/>
                </a:solidFill>
              </a:rPr>
              <a:t>同じエリアで採用に上手くいっている企業はどこか？</a:t>
            </a:r>
            <a:endParaRPr kumimoji="1" lang="en-US" altLang="ja-JP" sz="1400" b="1" dirty="0" smtClean="0">
              <a:solidFill>
                <a:srgbClr val="76717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1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1400" b="1" dirty="0">
                <a:solidFill>
                  <a:srgbClr val="767171"/>
                </a:solidFill>
              </a:rPr>
              <a:t>が</a:t>
            </a:r>
            <a:r>
              <a:rPr lang="ja-JP" altLang="en-US" sz="1400" b="1" dirty="0" smtClean="0">
                <a:solidFill>
                  <a:srgbClr val="767171"/>
                </a:solidFill>
              </a:rPr>
              <a:t>上手くいっている企業はどんな施策を行っているか？</a:t>
            </a:r>
            <a:endParaRPr kumimoji="1" lang="ja-JP" altLang="en-US" sz="1400" b="1" dirty="0">
              <a:solidFill>
                <a:srgbClr val="767171"/>
              </a:solidFill>
            </a:endParaRPr>
          </a:p>
        </p:txBody>
      </p:sp>
      <p:sp>
        <p:nvSpPr>
          <p:cNvPr id="29" name="線吹き出し 2 (枠付き) 28"/>
          <p:cNvSpPr/>
          <p:nvPr/>
        </p:nvSpPr>
        <p:spPr>
          <a:xfrm>
            <a:off x="6952779" y="3019359"/>
            <a:ext cx="2805608" cy="17253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302"/>
              <a:gd name="adj6" fmla="val -22603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ホームベース 29"/>
          <p:cNvSpPr/>
          <p:nvPr/>
        </p:nvSpPr>
        <p:spPr>
          <a:xfrm>
            <a:off x="6952780" y="3019359"/>
            <a:ext cx="2456223" cy="316616"/>
          </a:xfrm>
          <a:prstGeom prst="homePlate">
            <a:avLst>
              <a:gd name="adj" fmla="val 37177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Company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52780" y="3347834"/>
            <a:ext cx="2805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1400" b="1" dirty="0" smtClean="0">
                <a:solidFill>
                  <a:srgbClr val="767171"/>
                </a:solidFill>
              </a:rPr>
              <a:t>これまでにどのような採用活動を行い、結果はどうだったか？</a:t>
            </a:r>
            <a:endParaRPr lang="en-US" altLang="ja-JP" sz="1400" b="1" dirty="0" smtClean="0">
              <a:solidFill>
                <a:srgbClr val="76717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1400" b="1" dirty="0">
                <a:solidFill>
                  <a:srgbClr val="767171"/>
                </a:solidFill>
              </a:rPr>
              <a:t>欲しい</a:t>
            </a:r>
            <a:r>
              <a:rPr kumimoji="1" lang="ja-JP" altLang="en-US" sz="1400" b="1" dirty="0" smtClean="0">
                <a:solidFill>
                  <a:srgbClr val="767171"/>
                </a:solidFill>
              </a:rPr>
              <a:t>ターゲットに刺さる自社の訴求ポイントはなにか？</a:t>
            </a:r>
            <a:endParaRPr kumimoji="1" lang="en-US" altLang="ja-JP" sz="1400" b="1" dirty="0" smtClean="0">
              <a:solidFill>
                <a:srgbClr val="76717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rgbClr val="767171"/>
                </a:solidFill>
              </a:rPr>
              <a:t>計画的</a:t>
            </a:r>
            <a:r>
              <a:rPr lang="ja-JP" altLang="en-US" sz="1400" b="1" dirty="0" smtClean="0">
                <a:solidFill>
                  <a:srgbClr val="767171"/>
                </a:solidFill>
              </a:rPr>
              <a:t>な採用のために、克服しなければならない課題は何か？</a:t>
            </a:r>
            <a:endParaRPr kumimoji="1" lang="ja-JP" altLang="en-US" sz="1400" b="1" dirty="0">
              <a:solidFill>
                <a:srgbClr val="76717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14874" y="5731754"/>
            <a:ext cx="633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 smtClean="0">
                <a:solidFill>
                  <a:schemeClr val="bg1"/>
                </a:solidFill>
              </a:rPr>
              <a:t>採用計画を立てる前に、外部・内部環境を整理し</a:t>
            </a:r>
            <a:endParaRPr kumimoji="1" lang="en-US" altLang="ja-JP" sz="2400" b="1" u="sng" dirty="0" smtClean="0">
              <a:solidFill>
                <a:schemeClr val="bg1"/>
              </a:solidFill>
            </a:endParaRPr>
          </a:p>
          <a:p>
            <a:r>
              <a:rPr lang="ja-JP" altLang="en-US" sz="2400" b="1" u="sng" dirty="0" smtClean="0">
                <a:solidFill>
                  <a:schemeClr val="bg1"/>
                </a:solidFill>
              </a:rPr>
              <a:t>採用計画に落とし込む。</a:t>
            </a:r>
            <a:endParaRPr kumimoji="1" lang="ja-JP" alt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線矢印コネクタ 61"/>
          <p:cNvCxnSpPr>
            <a:stCxn id="7" idx="2"/>
            <a:endCxn id="50" idx="0"/>
          </p:cNvCxnSpPr>
          <p:nvPr/>
        </p:nvCxnSpPr>
        <p:spPr>
          <a:xfrm flipH="1">
            <a:off x="3466330" y="3067701"/>
            <a:ext cx="1486670" cy="1994716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採用計画の作り方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007" y="683852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67171"/>
                </a:solidFill>
              </a:rPr>
              <a:t>採用</a:t>
            </a:r>
            <a:r>
              <a:rPr lang="ja-JP" altLang="en-US" sz="2400" b="1" dirty="0" smtClean="0">
                <a:solidFill>
                  <a:srgbClr val="767171"/>
                </a:solidFill>
              </a:rPr>
              <a:t>計画達成のためのツール</a:t>
            </a:r>
            <a:endParaRPr kumimoji="1" lang="ja-JP" altLang="en-US" sz="2400" b="1" dirty="0">
              <a:solidFill>
                <a:srgbClr val="76717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F634-1144-4E34-95EF-25E8A7010EC8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8" name="楕円 17"/>
          <p:cNvSpPr/>
          <p:nvPr/>
        </p:nvSpPr>
        <p:spPr>
          <a:xfrm>
            <a:off x="164592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母集団形成</a:t>
            </a:r>
            <a:endParaRPr kumimoji="1" lang="ja-JP" altLang="en-US" sz="1600" b="1" dirty="0"/>
          </a:p>
        </p:txBody>
      </p:sp>
      <p:sp>
        <p:nvSpPr>
          <p:cNvPr id="19" name="楕円 18"/>
          <p:cNvSpPr/>
          <p:nvPr/>
        </p:nvSpPr>
        <p:spPr>
          <a:xfrm>
            <a:off x="1248559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会社説明会</a:t>
            </a:r>
            <a:endParaRPr kumimoji="1" lang="ja-JP" altLang="en-US" sz="1600" b="1" dirty="0"/>
          </a:p>
        </p:txBody>
      </p:sp>
      <p:sp>
        <p:nvSpPr>
          <p:cNvPr id="21" name="楕円 20"/>
          <p:cNvSpPr/>
          <p:nvPr/>
        </p:nvSpPr>
        <p:spPr>
          <a:xfrm>
            <a:off x="2332526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会社見学</a:t>
            </a:r>
            <a:endParaRPr kumimoji="1" lang="ja-JP" altLang="en-US" sz="1600" b="1" dirty="0"/>
          </a:p>
        </p:txBody>
      </p:sp>
      <p:sp>
        <p:nvSpPr>
          <p:cNvPr id="22" name="楕円 21"/>
          <p:cNvSpPr/>
          <p:nvPr/>
        </p:nvSpPr>
        <p:spPr>
          <a:xfrm>
            <a:off x="3416493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応募</a:t>
            </a:r>
            <a:endParaRPr kumimoji="1" lang="ja-JP" altLang="en-US" sz="1600" b="1" dirty="0"/>
          </a:p>
        </p:txBody>
      </p:sp>
      <p:sp>
        <p:nvSpPr>
          <p:cNvPr id="23" name="楕円 22"/>
          <p:cNvSpPr/>
          <p:nvPr/>
        </p:nvSpPr>
        <p:spPr>
          <a:xfrm>
            <a:off x="4500460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面接</a:t>
            </a:r>
            <a:endParaRPr kumimoji="1" lang="ja-JP" altLang="en-US" sz="1600" b="1" dirty="0"/>
          </a:p>
        </p:txBody>
      </p:sp>
      <p:sp>
        <p:nvSpPr>
          <p:cNvPr id="24" name="楕円 23"/>
          <p:cNvSpPr/>
          <p:nvPr/>
        </p:nvSpPr>
        <p:spPr>
          <a:xfrm>
            <a:off x="5584427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内定</a:t>
            </a:r>
            <a:endParaRPr kumimoji="1" lang="ja-JP" altLang="en-US" sz="1600" b="1" dirty="0"/>
          </a:p>
        </p:txBody>
      </p:sp>
      <p:sp>
        <p:nvSpPr>
          <p:cNvPr id="25" name="楕円 24"/>
          <p:cNvSpPr/>
          <p:nvPr/>
        </p:nvSpPr>
        <p:spPr>
          <a:xfrm>
            <a:off x="6668394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入社</a:t>
            </a:r>
            <a:endParaRPr kumimoji="1" lang="ja-JP" altLang="en-US" sz="1600" b="1" dirty="0"/>
          </a:p>
        </p:txBody>
      </p:sp>
      <p:sp>
        <p:nvSpPr>
          <p:cNvPr id="32" name="楕円 31"/>
          <p:cNvSpPr/>
          <p:nvPr/>
        </p:nvSpPr>
        <p:spPr>
          <a:xfrm>
            <a:off x="7752361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定着</a:t>
            </a:r>
            <a:endParaRPr kumimoji="1" lang="ja-JP" altLang="en-US" sz="1600" b="1" dirty="0"/>
          </a:p>
        </p:txBody>
      </p:sp>
      <p:sp>
        <p:nvSpPr>
          <p:cNvPr id="33" name="楕円 32"/>
          <p:cNvSpPr/>
          <p:nvPr/>
        </p:nvSpPr>
        <p:spPr>
          <a:xfrm>
            <a:off x="8836325" y="1769229"/>
            <a:ext cx="914400" cy="914400"/>
          </a:xfrm>
          <a:prstGeom prst="ellips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退職</a:t>
            </a:r>
            <a:endParaRPr kumimoji="1" lang="ja-JP" altLang="en-US" sz="1600" b="1" dirty="0"/>
          </a:p>
        </p:txBody>
      </p:sp>
      <p:sp>
        <p:nvSpPr>
          <p:cNvPr id="34" name="下カーブ矢印 33"/>
          <p:cNvSpPr/>
          <p:nvPr/>
        </p:nvSpPr>
        <p:spPr>
          <a:xfrm flipV="1">
            <a:off x="932421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下カーブ矢印 34"/>
          <p:cNvSpPr/>
          <p:nvPr/>
        </p:nvSpPr>
        <p:spPr>
          <a:xfrm flipV="1">
            <a:off x="2018722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下カーブ矢印 35"/>
          <p:cNvSpPr/>
          <p:nvPr/>
        </p:nvSpPr>
        <p:spPr>
          <a:xfrm flipV="1">
            <a:off x="3105023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下カーブ矢印 36"/>
          <p:cNvSpPr/>
          <p:nvPr/>
        </p:nvSpPr>
        <p:spPr>
          <a:xfrm flipV="1">
            <a:off x="4191324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下カーブ矢印 37"/>
          <p:cNvSpPr/>
          <p:nvPr/>
        </p:nvSpPr>
        <p:spPr>
          <a:xfrm flipV="1">
            <a:off x="5277625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下カーブ矢印 38"/>
          <p:cNvSpPr/>
          <p:nvPr/>
        </p:nvSpPr>
        <p:spPr>
          <a:xfrm flipV="1">
            <a:off x="6363926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下カーブ矢印 39"/>
          <p:cNvSpPr/>
          <p:nvPr/>
        </p:nvSpPr>
        <p:spPr>
          <a:xfrm flipV="1">
            <a:off x="7450227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下カーブ矢印 40"/>
          <p:cNvSpPr/>
          <p:nvPr/>
        </p:nvSpPr>
        <p:spPr>
          <a:xfrm flipV="1">
            <a:off x="8536531" y="2745772"/>
            <a:ext cx="462707" cy="228246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3" name="Picture 2" descr="https://saiyou-labo.com/img/products/movie--im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04" y="5352806"/>
            <a:ext cx="1945542" cy="12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saiyou-labo.com/img/products/set--im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63" y="3599876"/>
            <a:ext cx="1941152" cy="12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saiyou-labo.com/img/products/pamphlet--img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32" y="5355601"/>
            <a:ext cx="1941152" cy="12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saiyou-labo.com/img/products/slide--img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01" y="3609406"/>
            <a:ext cx="1911214" cy="12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1072777" y="1242487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u="sng" dirty="0" smtClean="0">
                <a:solidFill>
                  <a:srgbClr val="0EC89C"/>
                </a:solidFill>
              </a:rPr>
              <a:t>各プロセスの移行率アップのためのツールを整備する</a:t>
            </a:r>
            <a:endParaRPr kumimoji="1" lang="ja-JP" altLang="en-US" sz="2800" b="1" u="sng" dirty="0">
              <a:solidFill>
                <a:srgbClr val="0EC89C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40143" y="3334503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採用サイト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63628" y="506241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説明動画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331066" y="3334503"/>
            <a:ext cx="11881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ブースセット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98635" y="5062417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採用パンフレット・会社案内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63407" y="3318512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EC89C"/>
                </a:solidFill>
              </a:rPr>
              <a:t>説明スライド</a:t>
            </a:r>
            <a:endParaRPr kumimoji="1" lang="ja-JP" altLang="en-US" sz="1600" b="1" dirty="0">
              <a:solidFill>
                <a:srgbClr val="0EC89C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72954" y="2610501"/>
            <a:ext cx="8960092" cy="457200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982942" y="3358090"/>
            <a:ext cx="1980685" cy="1566254"/>
          </a:xfrm>
          <a:prstGeom prst="roundRect">
            <a:avLst>
              <a:gd name="adj" fmla="val 7521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2407161" y="5085991"/>
            <a:ext cx="1980685" cy="1566254"/>
          </a:xfrm>
          <a:prstGeom prst="roundRect">
            <a:avLst>
              <a:gd name="adj" fmla="val 7521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3934796" y="3358090"/>
            <a:ext cx="1980685" cy="1566254"/>
          </a:xfrm>
          <a:prstGeom prst="roundRect">
            <a:avLst>
              <a:gd name="adj" fmla="val 7521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6929396" y="3358090"/>
            <a:ext cx="1980685" cy="1566254"/>
          </a:xfrm>
          <a:prstGeom prst="roundRect">
            <a:avLst>
              <a:gd name="adj" fmla="val 7521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5206053" y="5085991"/>
            <a:ext cx="2448704" cy="1566254"/>
          </a:xfrm>
          <a:prstGeom prst="roundRect">
            <a:avLst>
              <a:gd name="adj" fmla="val 7521"/>
            </a:avLst>
          </a:prstGeom>
          <a:noFill/>
          <a:ln w="254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/>
          <p:cNvCxnSpPr>
            <a:stCxn id="7" idx="2"/>
            <a:endCxn id="8" idx="0"/>
          </p:cNvCxnSpPr>
          <p:nvPr/>
        </p:nvCxnSpPr>
        <p:spPr>
          <a:xfrm flipH="1">
            <a:off x="1973285" y="3067701"/>
            <a:ext cx="2979715" cy="290389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7" idx="2"/>
            <a:endCxn id="57" idx="0"/>
          </p:cNvCxnSpPr>
          <p:nvPr/>
        </p:nvCxnSpPr>
        <p:spPr>
          <a:xfrm flipH="1">
            <a:off x="4925139" y="3067701"/>
            <a:ext cx="27861" cy="290389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7" idx="2"/>
            <a:endCxn id="59" idx="0"/>
          </p:cNvCxnSpPr>
          <p:nvPr/>
        </p:nvCxnSpPr>
        <p:spPr>
          <a:xfrm>
            <a:off x="4953000" y="3067701"/>
            <a:ext cx="1477405" cy="2018290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7" idx="2"/>
            <a:endCxn id="58" idx="0"/>
          </p:cNvCxnSpPr>
          <p:nvPr/>
        </p:nvCxnSpPr>
        <p:spPr>
          <a:xfrm>
            <a:off x="4953000" y="3067701"/>
            <a:ext cx="2966739" cy="290389"/>
          </a:xfrm>
          <a:prstGeom prst="straightConnector1">
            <a:avLst/>
          </a:prstGeom>
          <a:ln>
            <a:solidFill>
              <a:srgbClr val="0EC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08" y="3834704"/>
            <a:ext cx="1834617" cy="9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A8CDCCC1-6BFF-4549-8514-205BFA42C77B}" vid="{E51E497E-1E5E-435B-8001-B18F3D1665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13591</TotalTime>
  <Words>1183</Words>
  <Application>Microsoft Office PowerPoint</Application>
  <PresentationFormat>A4 210 x 297 mm</PresentationFormat>
  <Paragraphs>192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メイリオ</vt:lpstr>
      <vt:lpstr>游ゴシック</vt:lpstr>
      <vt:lpstr>Arial</vt:lpstr>
      <vt:lpstr>Wingdings</vt:lpstr>
      <vt:lpstr>Office テーマ</vt:lpstr>
      <vt:lpstr>採用ツール一覧</vt:lpstr>
      <vt:lpstr>採用計画の作り方</vt:lpstr>
      <vt:lpstr>採用計画の作り方</vt:lpstr>
      <vt:lpstr>採用計画の作り方</vt:lpstr>
      <vt:lpstr>採用計画の作り方</vt:lpstr>
      <vt:lpstr>採用計画の作り方</vt:lpstr>
      <vt:lpstr>採用計画の作り方</vt:lpstr>
      <vt:lpstr>採用計画の作り方</vt:lpstr>
      <vt:lpstr>採用計画の作り方</vt:lpstr>
      <vt:lpstr>採用計画の作り方</vt:lpstr>
      <vt:lpstr>お問い合わせ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採用ツール一覧</dc:title>
  <dc:creator>Windows ユーザー</dc:creator>
  <cp:lastModifiedBy>Windows ユーザー</cp:lastModifiedBy>
  <cp:revision>248</cp:revision>
  <dcterms:created xsi:type="dcterms:W3CDTF">2020-12-24T05:33:56Z</dcterms:created>
  <dcterms:modified xsi:type="dcterms:W3CDTF">2021-12-15T16:32:07Z</dcterms:modified>
</cp:coreProperties>
</file>