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1766" y="33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6C10-797B-4DDB-AFB3-7E136A40D6DA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ABC1-481F-4D77-AB1F-195D2809D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43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6C10-797B-4DDB-AFB3-7E136A40D6DA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ABC1-481F-4D77-AB1F-195D2809D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28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6C10-797B-4DDB-AFB3-7E136A40D6DA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ABC1-481F-4D77-AB1F-195D2809D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64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6C10-797B-4DDB-AFB3-7E136A40D6DA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ABC1-481F-4D77-AB1F-195D2809D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87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6C10-797B-4DDB-AFB3-7E136A40D6DA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ABC1-481F-4D77-AB1F-195D2809D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65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6C10-797B-4DDB-AFB3-7E136A40D6DA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ABC1-481F-4D77-AB1F-195D2809D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53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6C10-797B-4DDB-AFB3-7E136A40D6DA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ABC1-481F-4D77-AB1F-195D2809D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35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6C10-797B-4DDB-AFB3-7E136A40D6DA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ABC1-481F-4D77-AB1F-195D2809D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06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6C10-797B-4DDB-AFB3-7E136A40D6DA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ABC1-481F-4D77-AB1F-195D2809D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2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6C10-797B-4DDB-AFB3-7E136A40D6DA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ABC1-481F-4D77-AB1F-195D2809D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12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6C10-797B-4DDB-AFB3-7E136A40D6DA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ABC1-481F-4D77-AB1F-195D2809D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920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16C10-797B-4DDB-AFB3-7E136A40D6DA}" type="datetimeFigureOut">
              <a:rPr kumimoji="1" lang="ja-JP" altLang="en-US" smtClean="0"/>
              <a:t>2023/7/22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EABC1-481F-4D77-AB1F-195D2809D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99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角三角形 7">
            <a:extLst>
              <a:ext uri="{FF2B5EF4-FFF2-40B4-BE49-F238E27FC236}">
                <a16:creationId xmlns:a16="http://schemas.microsoft.com/office/drawing/2014/main" id="{AAC93DE9-06DE-4213-8237-F22008D11A30}"/>
              </a:ext>
            </a:extLst>
          </p:cNvPr>
          <p:cNvSpPr/>
          <p:nvPr/>
        </p:nvSpPr>
        <p:spPr>
          <a:xfrm rot="10800000">
            <a:off x="9248503" y="-1"/>
            <a:ext cx="3553097" cy="3553097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角三角形 8">
            <a:extLst>
              <a:ext uri="{FF2B5EF4-FFF2-40B4-BE49-F238E27FC236}">
                <a16:creationId xmlns:a16="http://schemas.microsoft.com/office/drawing/2014/main" id="{7630E267-26B7-4E9D-833E-D32207BEED84}"/>
              </a:ext>
            </a:extLst>
          </p:cNvPr>
          <p:cNvSpPr/>
          <p:nvPr/>
        </p:nvSpPr>
        <p:spPr>
          <a:xfrm rot="5400000">
            <a:off x="6400799" y="0"/>
            <a:ext cx="5447211" cy="5447211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直角三角形 9">
            <a:extLst>
              <a:ext uri="{FF2B5EF4-FFF2-40B4-BE49-F238E27FC236}">
                <a16:creationId xmlns:a16="http://schemas.microsoft.com/office/drawing/2014/main" id="{3A03F2DA-8702-4C34-B8FC-DC7839CBD118}"/>
              </a:ext>
            </a:extLst>
          </p:cNvPr>
          <p:cNvSpPr/>
          <p:nvPr/>
        </p:nvSpPr>
        <p:spPr>
          <a:xfrm>
            <a:off x="6400800" y="3200398"/>
            <a:ext cx="6400802" cy="6400802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FDEAE1E-859F-484C-A325-FECF5DEEA46E}"/>
              </a:ext>
            </a:extLst>
          </p:cNvPr>
          <p:cNvSpPr txBox="1"/>
          <p:nvPr/>
        </p:nvSpPr>
        <p:spPr>
          <a:xfrm>
            <a:off x="8072846" y="3973202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800" dirty="0"/>
              <a:t>株式会社　○○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F506C5A-4245-4CBC-8043-547C22C6C097}"/>
              </a:ext>
            </a:extLst>
          </p:cNvPr>
          <p:cNvSpPr txBox="1"/>
          <p:nvPr/>
        </p:nvSpPr>
        <p:spPr>
          <a:xfrm>
            <a:off x="9601201" y="4881910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dirty="0"/>
              <a:t>採用案内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291AEC4-1559-44E6-9862-290B588FA6E4}"/>
              </a:ext>
            </a:extLst>
          </p:cNvPr>
          <p:cNvSpPr/>
          <p:nvPr/>
        </p:nvSpPr>
        <p:spPr>
          <a:xfrm>
            <a:off x="6701244" y="7720146"/>
            <a:ext cx="1593669" cy="15936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accent5">
                    <a:lumMod val="50000"/>
                  </a:schemeClr>
                </a:solidFill>
              </a:rPr>
              <a:t>ロゴ</a:t>
            </a:r>
          </a:p>
        </p:txBody>
      </p:sp>
      <p:sp>
        <p:nvSpPr>
          <p:cNvPr id="14" name="直角三角形 13">
            <a:extLst>
              <a:ext uri="{FF2B5EF4-FFF2-40B4-BE49-F238E27FC236}">
                <a16:creationId xmlns:a16="http://schemas.microsoft.com/office/drawing/2014/main" id="{6051A4F3-B09D-4302-928B-EDD9F81D94E8}"/>
              </a:ext>
            </a:extLst>
          </p:cNvPr>
          <p:cNvSpPr/>
          <p:nvPr/>
        </p:nvSpPr>
        <p:spPr>
          <a:xfrm rot="5400000">
            <a:off x="104503" y="195941"/>
            <a:ext cx="718459" cy="71845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8245333-0002-4A5A-B984-8E1897B4C901}"/>
              </a:ext>
            </a:extLst>
          </p:cNvPr>
          <p:cNvSpPr txBox="1"/>
          <p:nvPr/>
        </p:nvSpPr>
        <p:spPr>
          <a:xfrm>
            <a:off x="555173" y="40048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0070C0"/>
                </a:solidFill>
              </a:rPr>
              <a:t>募集要項</a:t>
            </a:r>
          </a:p>
        </p:txBody>
      </p:sp>
      <p:graphicFrame>
        <p:nvGraphicFramePr>
          <p:cNvPr id="16" name="Google Shape;199;p16">
            <a:extLst>
              <a:ext uri="{FF2B5EF4-FFF2-40B4-BE49-F238E27FC236}">
                <a16:creationId xmlns:a16="http://schemas.microsoft.com/office/drawing/2014/main" id="{3908F288-0F95-4FD7-81D8-E5F46F7ED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8456761"/>
              </p:ext>
            </p:extLst>
          </p:nvPr>
        </p:nvGraphicFramePr>
        <p:xfrm>
          <a:off x="104503" y="955681"/>
          <a:ext cx="6027406" cy="3729822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13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91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u="none" strike="noStrike" cap="none" dirty="0"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 dirty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M PLUS 1p"/>
                          <a:sym typeface="M PLUS 1p"/>
                        </a:rPr>
                        <a:t>職種名①</a:t>
                      </a:r>
                      <a:endParaRPr sz="1050" b="0" i="0" u="none" strike="noStrike" cap="none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 dirty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M PLUS 1p"/>
                          <a:sym typeface="M PLUS 1p"/>
                        </a:rPr>
                        <a:t>職種名②</a:t>
                      </a:r>
                      <a:endParaRPr sz="1050" b="0" u="none" strike="noStrike" cap="none" dirty="0"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66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 PLUS 1p Medium"/>
                          <a:sym typeface="M PLUS 1p Medium"/>
                        </a:rPr>
                        <a:t>採用予定人数</a:t>
                      </a:r>
                      <a:endParaRPr sz="1050" b="0" u="none" strike="noStrike" cap="none" dirty="0">
                        <a:latin typeface="+mn-ea"/>
                        <a:ea typeface="+mn-ea"/>
                        <a:cs typeface="M PLUS 1p Medium"/>
                        <a:sym typeface="M PLUS 1p Medium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 PLUS 1p"/>
                          <a:sym typeface="M PLUS 1p"/>
                        </a:rPr>
                        <a:t>○○名</a:t>
                      </a: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 PLUS 1p"/>
                          <a:sym typeface="M PLUS 1p"/>
                        </a:rPr>
                        <a:t>＜前年度 ○○名＞</a:t>
                      </a:r>
                      <a:endParaRPr sz="1050" b="0" u="none" strike="noStrike" cap="none" dirty="0"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 PLUS 1p"/>
                          <a:sym typeface="M PLUS 1p"/>
                        </a:rPr>
                        <a:t>○○名</a:t>
                      </a:r>
                      <a:endParaRPr sz="1050" b="0" i="0" u="none" strike="noStrike" cap="none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 PLUS 1p"/>
                          <a:sym typeface="M PLUS 1p"/>
                        </a:rPr>
                        <a:t>＜前年度 ○○名＞</a:t>
                      </a:r>
                      <a:endParaRPr sz="1050" b="0" u="none" strike="noStrike" cap="none"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9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 PLUS 1p Medium"/>
                          <a:sym typeface="M PLUS 1p Medium"/>
                        </a:rPr>
                        <a:t>勤務時間</a:t>
                      </a:r>
                      <a:endParaRPr sz="1050" b="0" u="none" strike="noStrike" cap="none" dirty="0">
                        <a:latin typeface="+mn-ea"/>
                        <a:ea typeface="+mn-ea"/>
                        <a:cs typeface="M PLUS 1p Medium"/>
                        <a:sym typeface="M PLUS 1p Medium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 PLUS 1p"/>
                          <a:sym typeface="M PLUS 1p"/>
                        </a:rPr>
                        <a:t>　</a:t>
                      </a:r>
                      <a:endParaRPr sz="1050" b="0" u="none" strike="noStrike" cap="none"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9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 PLUS 1p Medium"/>
                          <a:sym typeface="M PLUS 1p Medium"/>
                        </a:rPr>
                        <a:t>休日</a:t>
                      </a:r>
                      <a:endParaRPr sz="1050" b="0" u="none" strike="noStrike" cap="none" dirty="0">
                        <a:latin typeface="+mn-ea"/>
                        <a:ea typeface="+mn-ea"/>
                        <a:cs typeface="M PLUS 1p Medium"/>
                        <a:sym typeface="M PLUS 1p Medium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9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 PLUS 1p Medium"/>
                          <a:sym typeface="M PLUS 1p Medium"/>
                        </a:rPr>
                        <a:t>勤務地</a:t>
                      </a:r>
                      <a:endParaRPr sz="1050" b="0" u="none" strike="noStrike" cap="none" dirty="0">
                        <a:latin typeface="+mn-ea"/>
                        <a:ea typeface="+mn-ea"/>
                        <a:cs typeface="M PLUS 1p Medium"/>
                        <a:sym typeface="M PLUS 1p Medium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9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 PLUS 1p Medium"/>
                          <a:sym typeface="M PLUS 1p Medium"/>
                        </a:rPr>
                        <a:t>初任給</a:t>
                      </a:r>
                      <a:endParaRPr sz="1050" b="0" u="none" strike="noStrike" cap="none" dirty="0">
                        <a:latin typeface="+mn-ea"/>
                        <a:ea typeface="+mn-ea"/>
                        <a:cs typeface="M PLUS 1p Medium"/>
                        <a:sym typeface="M PLUS 1p Medium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9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sz="1050" b="0" i="0" u="none" strike="noStrike" cap="none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M PLUS 1p Medium"/>
                          <a:sym typeface="M PLUS 1p Medium"/>
                        </a:rPr>
                        <a:t>諸手当</a:t>
                      </a:r>
                      <a:endParaRPr sz="1050" b="0" u="none" strike="noStrike" cap="none" dirty="0">
                        <a:latin typeface="+mn-ea"/>
                        <a:ea typeface="+mn-ea"/>
                        <a:cs typeface="M PLUS 1p Medium"/>
                        <a:sym typeface="M PLUS 1p Medium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2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050" b="0" u="none" strike="noStrike" cap="none" dirty="0">
                          <a:latin typeface="+mn-ea"/>
                          <a:ea typeface="+mn-ea"/>
                          <a:cs typeface="M PLUS 1p Medium"/>
                          <a:sym typeface="M PLUS 1p Medium"/>
                        </a:rPr>
                        <a:t>福利厚生</a:t>
                      </a:r>
                      <a:endParaRPr sz="1050" b="0" u="none" strike="noStrike" cap="none" dirty="0">
                        <a:latin typeface="+mn-ea"/>
                        <a:ea typeface="+mn-ea"/>
                        <a:cs typeface="M PLUS 1p Medium"/>
                        <a:sym typeface="M PLUS 1p Medium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4133704"/>
                  </a:ext>
                </a:extLst>
              </a:tr>
              <a:tr h="582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ja-JP" altLang="en-US" sz="1050" b="0" u="none" strike="noStrike" cap="none" dirty="0">
                          <a:latin typeface="+mn-ea"/>
                          <a:ea typeface="+mn-ea"/>
                          <a:cs typeface="M PLUS 1p Medium"/>
                          <a:sym typeface="M PLUS 1p Medium"/>
                        </a:rPr>
                        <a:t>求める人物像</a:t>
                      </a:r>
                      <a:endParaRPr sz="1050" b="0" u="none" strike="noStrike" cap="none" dirty="0">
                        <a:latin typeface="+mn-ea"/>
                        <a:ea typeface="+mn-ea"/>
                        <a:cs typeface="M PLUS 1p Medium"/>
                        <a:sym typeface="M PLUS 1p Medium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050" b="0" i="0" u="none" strike="noStrike" cap="none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M PLUS 1p"/>
                        <a:sym typeface="M PLUS 1p"/>
                      </a:endParaRPr>
                    </a:p>
                  </a:txBody>
                  <a:tcPr marL="91450" marR="91450" marT="45725" marB="45725">
                    <a:lnL w="9525" cap="flat" cmpd="sng" algn="ctr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63C64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63C64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5581729"/>
                  </a:ext>
                </a:extLst>
              </a:tr>
            </a:tbl>
          </a:graphicData>
        </a:graphic>
      </p:graphicFrame>
      <p:sp>
        <p:nvSpPr>
          <p:cNvPr id="17" name="直角三角形 16">
            <a:extLst>
              <a:ext uri="{FF2B5EF4-FFF2-40B4-BE49-F238E27FC236}">
                <a16:creationId xmlns:a16="http://schemas.microsoft.com/office/drawing/2014/main" id="{8B36ED6B-A0D1-4DF2-9144-AB4F806A348D}"/>
              </a:ext>
            </a:extLst>
          </p:cNvPr>
          <p:cNvSpPr/>
          <p:nvPr/>
        </p:nvSpPr>
        <p:spPr>
          <a:xfrm rot="5400000">
            <a:off x="95716" y="4883037"/>
            <a:ext cx="718459" cy="71845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925EE79-CD91-4AFD-83C4-3D9325857F9B}"/>
              </a:ext>
            </a:extLst>
          </p:cNvPr>
          <p:cNvSpPr txBox="1"/>
          <p:nvPr/>
        </p:nvSpPr>
        <p:spPr>
          <a:xfrm>
            <a:off x="546386" y="5087579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0070C0"/>
                </a:solidFill>
              </a:rPr>
              <a:t>選考フロー</a:t>
            </a:r>
          </a:p>
        </p:txBody>
      </p:sp>
      <p:sp>
        <p:nvSpPr>
          <p:cNvPr id="29" name="矢印: 五方向 28">
            <a:extLst>
              <a:ext uri="{FF2B5EF4-FFF2-40B4-BE49-F238E27FC236}">
                <a16:creationId xmlns:a16="http://schemas.microsoft.com/office/drawing/2014/main" id="{BDF1386E-E5F4-4E49-BE0D-02964AE17BE7}"/>
              </a:ext>
            </a:extLst>
          </p:cNvPr>
          <p:cNvSpPr/>
          <p:nvPr/>
        </p:nvSpPr>
        <p:spPr>
          <a:xfrm>
            <a:off x="775607" y="6115245"/>
            <a:ext cx="4358096" cy="208671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0B4BB7F-5E1C-496F-B4BD-9EF9EE3A1AD1}"/>
              </a:ext>
            </a:extLst>
          </p:cNvPr>
          <p:cNvSpPr/>
          <p:nvPr/>
        </p:nvSpPr>
        <p:spPr>
          <a:xfrm>
            <a:off x="245887" y="5693775"/>
            <a:ext cx="1051612" cy="10516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EA9F2F42-CE5F-40FA-9ED4-EC7AED7F3790}"/>
              </a:ext>
            </a:extLst>
          </p:cNvPr>
          <p:cNvSpPr/>
          <p:nvPr/>
        </p:nvSpPr>
        <p:spPr>
          <a:xfrm>
            <a:off x="1467841" y="5693775"/>
            <a:ext cx="1051612" cy="10516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B20343DE-C4CE-4C55-97AD-B26F01B3E6D9}"/>
              </a:ext>
            </a:extLst>
          </p:cNvPr>
          <p:cNvSpPr/>
          <p:nvPr/>
        </p:nvSpPr>
        <p:spPr>
          <a:xfrm>
            <a:off x="2689795" y="5693775"/>
            <a:ext cx="1051612" cy="10516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93462F0E-826A-4C67-A1C5-125E3FAA257D}"/>
              </a:ext>
            </a:extLst>
          </p:cNvPr>
          <p:cNvSpPr/>
          <p:nvPr/>
        </p:nvSpPr>
        <p:spPr>
          <a:xfrm>
            <a:off x="3911749" y="5693775"/>
            <a:ext cx="1051612" cy="10516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5D9FF540-6665-45FF-8FF3-645C628B9DDD}"/>
              </a:ext>
            </a:extLst>
          </p:cNvPr>
          <p:cNvSpPr/>
          <p:nvPr/>
        </p:nvSpPr>
        <p:spPr>
          <a:xfrm>
            <a:off x="5133703" y="5693775"/>
            <a:ext cx="1051612" cy="10516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C50952D-7E89-4304-9BD7-85872BA8F235}"/>
              </a:ext>
            </a:extLst>
          </p:cNvPr>
          <p:cNvSpPr txBox="1"/>
          <p:nvPr/>
        </p:nvSpPr>
        <p:spPr>
          <a:xfrm>
            <a:off x="163598" y="6050304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会社説明会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3A95F1E-8119-47CE-AF9D-29130B0E6F3D}"/>
              </a:ext>
            </a:extLst>
          </p:cNvPr>
          <p:cNvSpPr txBox="1"/>
          <p:nvPr/>
        </p:nvSpPr>
        <p:spPr>
          <a:xfrm>
            <a:off x="1677952" y="605030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応募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BEA0A2C-C48C-4A8A-9228-4B0472A075A0}"/>
              </a:ext>
            </a:extLst>
          </p:cNvPr>
          <p:cNvSpPr txBox="1"/>
          <p:nvPr/>
        </p:nvSpPr>
        <p:spPr>
          <a:xfrm>
            <a:off x="2710666" y="6050304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書類提出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117E501-9C4B-48F9-A747-EAC6071AC225}"/>
              </a:ext>
            </a:extLst>
          </p:cNvPr>
          <p:cNvSpPr txBox="1"/>
          <p:nvPr/>
        </p:nvSpPr>
        <p:spPr>
          <a:xfrm>
            <a:off x="4131133" y="605030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面接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6ECD0B-3506-4C99-8096-5B762D830198}"/>
              </a:ext>
            </a:extLst>
          </p:cNvPr>
          <p:cNvSpPr txBox="1"/>
          <p:nvPr/>
        </p:nvSpPr>
        <p:spPr>
          <a:xfrm>
            <a:off x="5061257" y="6050304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内定・入社</a:t>
            </a:r>
          </a:p>
        </p:txBody>
      </p:sp>
      <p:sp>
        <p:nvSpPr>
          <p:cNvPr id="30" name="直角三角形 29">
            <a:extLst>
              <a:ext uri="{FF2B5EF4-FFF2-40B4-BE49-F238E27FC236}">
                <a16:creationId xmlns:a16="http://schemas.microsoft.com/office/drawing/2014/main" id="{199874A4-FB8C-40D4-AF7C-EBA8FC59835F}"/>
              </a:ext>
            </a:extLst>
          </p:cNvPr>
          <p:cNvSpPr/>
          <p:nvPr/>
        </p:nvSpPr>
        <p:spPr>
          <a:xfrm rot="5400000">
            <a:off x="104503" y="7127648"/>
            <a:ext cx="718459" cy="71845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1EC9FA4-DDB7-488F-98D2-D64415E71EC7}"/>
              </a:ext>
            </a:extLst>
          </p:cNvPr>
          <p:cNvSpPr txBox="1"/>
          <p:nvPr/>
        </p:nvSpPr>
        <p:spPr>
          <a:xfrm>
            <a:off x="555173" y="733219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0070C0"/>
                </a:solidFill>
              </a:rPr>
              <a:t>連絡先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75DDA10-A19D-4868-8BFC-C706291B0A66}"/>
              </a:ext>
            </a:extLst>
          </p:cNvPr>
          <p:cNvSpPr txBox="1"/>
          <p:nvPr/>
        </p:nvSpPr>
        <p:spPr>
          <a:xfrm>
            <a:off x="466725" y="7887356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株式会社○○　人事部　○○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8F0D697-8C62-4F01-A008-0791ABED22BE}"/>
              </a:ext>
            </a:extLst>
          </p:cNvPr>
          <p:cNvSpPr txBox="1"/>
          <p:nvPr/>
        </p:nvSpPr>
        <p:spPr>
          <a:xfrm>
            <a:off x="466725" y="8254030"/>
            <a:ext cx="3993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〒</a:t>
            </a:r>
            <a:r>
              <a:rPr kumimoji="1" lang="en-US" altLang="ja-JP" sz="2000" dirty="0"/>
              <a:t>000-0000</a:t>
            </a:r>
            <a:r>
              <a:rPr kumimoji="1" lang="ja-JP" altLang="en-US" sz="2000" dirty="0"/>
              <a:t>　福島県福島市・・・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DA4197B-2E0A-4C54-AA4C-0DE48C0CC87E}"/>
              </a:ext>
            </a:extLst>
          </p:cNvPr>
          <p:cNvSpPr txBox="1"/>
          <p:nvPr/>
        </p:nvSpPr>
        <p:spPr>
          <a:xfrm>
            <a:off x="466725" y="8620704"/>
            <a:ext cx="2383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TEL</a:t>
            </a:r>
            <a:r>
              <a:rPr kumimoji="1" lang="ja-JP" altLang="en-US" sz="2000" dirty="0"/>
              <a:t>：</a:t>
            </a:r>
            <a:r>
              <a:rPr kumimoji="1" lang="en-US" altLang="ja-JP" sz="2000" dirty="0"/>
              <a:t>000‐1234‐5678</a:t>
            </a:r>
            <a:endParaRPr kumimoji="1" lang="ja-JP" altLang="en-US" sz="20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6E961D4-8C87-4DFD-BB25-D874F99D8ABA}"/>
              </a:ext>
            </a:extLst>
          </p:cNvPr>
          <p:cNvSpPr txBox="1"/>
          <p:nvPr/>
        </p:nvSpPr>
        <p:spPr>
          <a:xfrm>
            <a:off x="466725" y="8987378"/>
            <a:ext cx="22408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MAIL</a:t>
            </a:r>
            <a:r>
              <a:rPr kumimoji="1" lang="ja-JP" altLang="en-US" sz="2000" dirty="0"/>
              <a:t>：</a:t>
            </a:r>
            <a:r>
              <a:rPr kumimoji="1" lang="en-US" altLang="ja-JP" sz="2000" dirty="0"/>
              <a:t>info@aaa.jp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5855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>
            <a:extLst>
              <a:ext uri="{FF2B5EF4-FFF2-40B4-BE49-F238E27FC236}">
                <a16:creationId xmlns:a16="http://schemas.microsoft.com/office/drawing/2014/main" id="{1B8C43E8-214D-40A2-8720-6DE15BE8E4A5}"/>
              </a:ext>
            </a:extLst>
          </p:cNvPr>
          <p:cNvSpPr/>
          <p:nvPr/>
        </p:nvSpPr>
        <p:spPr>
          <a:xfrm rot="5400000">
            <a:off x="104503" y="195941"/>
            <a:ext cx="718459" cy="71845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8BFA7A9-9EDF-421C-BD82-EA9A88BA07F1}"/>
              </a:ext>
            </a:extLst>
          </p:cNvPr>
          <p:cNvSpPr txBox="1"/>
          <p:nvPr/>
        </p:nvSpPr>
        <p:spPr>
          <a:xfrm>
            <a:off x="555173" y="40048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0070C0"/>
                </a:solidFill>
              </a:rPr>
              <a:t>企業理念</a:t>
            </a:r>
          </a:p>
        </p:txBody>
      </p:sp>
      <p:sp>
        <p:nvSpPr>
          <p:cNvPr id="4" name="直角三角形 3">
            <a:extLst>
              <a:ext uri="{FF2B5EF4-FFF2-40B4-BE49-F238E27FC236}">
                <a16:creationId xmlns:a16="http://schemas.microsoft.com/office/drawing/2014/main" id="{E38B91DF-64A8-4E59-B2E1-507F657BE551}"/>
              </a:ext>
            </a:extLst>
          </p:cNvPr>
          <p:cNvSpPr/>
          <p:nvPr/>
        </p:nvSpPr>
        <p:spPr>
          <a:xfrm rot="5400000">
            <a:off x="104501" y="2596519"/>
            <a:ext cx="718459" cy="71845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9CEE59-973E-4438-9AC8-C494C46EFF5D}"/>
              </a:ext>
            </a:extLst>
          </p:cNvPr>
          <p:cNvSpPr txBox="1"/>
          <p:nvPr/>
        </p:nvSpPr>
        <p:spPr>
          <a:xfrm>
            <a:off x="555173" y="280106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0070C0"/>
                </a:solidFill>
              </a:rPr>
              <a:t>事業内容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C58EADE-3251-4234-98BF-836E090F02AB}"/>
              </a:ext>
            </a:extLst>
          </p:cNvPr>
          <p:cNvSpPr txBox="1"/>
          <p:nvPr/>
        </p:nvSpPr>
        <p:spPr>
          <a:xfrm>
            <a:off x="1250889" y="1545604"/>
            <a:ext cx="3877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/>
              <a:t>テキストテキストテキスト</a:t>
            </a:r>
          </a:p>
        </p:txBody>
      </p:sp>
      <p:grpSp>
        <p:nvGrpSpPr>
          <p:cNvPr id="7" name="Google Shape;57;p7">
            <a:extLst>
              <a:ext uri="{FF2B5EF4-FFF2-40B4-BE49-F238E27FC236}">
                <a16:creationId xmlns:a16="http://schemas.microsoft.com/office/drawing/2014/main" id="{A06CC820-81D0-4DF1-B131-46E31576F280}"/>
              </a:ext>
            </a:extLst>
          </p:cNvPr>
          <p:cNvGrpSpPr/>
          <p:nvPr/>
        </p:nvGrpSpPr>
        <p:grpSpPr>
          <a:xfrm>
            <a:off x="480997" y="3600184"/>
            <a:ext cx="1489946" cy="1429250"/>
            <a:chOff x="540000" y="2605850"/>
            <a:chExt cx="3777900" cy="3624000"/>
          </a:xfrm>
        </p:grpSpPr>
        <p:sp>
          <p:nvSpPr>
            <p:cNvPr id="8" name="Google Shape;58;p7">
              <a:extLst>
                <a:ext uri="{FF2B5EF4-FFF2-40B4-BE49-F238E27FC236}">
                  <a16:creationId xmlns:a16="http://schemas.microsoft.com/office/drawing/2014/main" id="{C88D61F9-7200-4ECC-BBA3-BA7C6A632417}"/>
                </a:ext>
              </a:extLst>
            </p:cNvPr>
            <p:cNvSpPr/>
            <p:nvPr/>
          </p:nvSpPr>
          <p:spPr>
            <a:xfrm>
              <a:off x="540000" y="2605850"/>
              <a:ext cx="3777900" cy="36240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" name="Google Shape;59;p7">
              <a:extLst>
                <a:ext uri="{FF2B5EF4-FFF2-40B4-BE49-F238E27FC236}">
                  <a16:creationId xmlns:a16="http://schemas.microsoft.com/office/drawing/2014/main" id="{81851B89-7566-4A70-8D17-502652A5C834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758775" y="3717625"/>
              <a:ext cx="1340350" cy="14007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" name="直角三角形 9">
            <a:extLst>
              <a:ext uri="{FF2B5EF4-FFF2-40B4-BE49-F238E27FC236}">
                <a16:creationId xmlns:a16="http://schemas.microsoft.com/office/drawing/2014/main" id="{9877F139-C6AB-45C4-8549-4C36C32013EE}"/>
              </a:ext>
            </a:extLst>
          </p:cNvPr>
          <p:cNvSpPr/>
          <p:nvPr/>
        </p:nvSpPr>
        <p:spPr>
          <a:xfrm rot="5400000">
            <a:off x="104501" y="6130837"/>
            <a:ext cx="718459" cy="71845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4519DC3-09C9-41B4-B008-3886BE7D3D40}"/>
              </a:ext>
            </a:extLst>
          </p:cNvPr>
          <p:cNvSpPr txBox="1"/>
          <p:nvPr/>
        </p:nvSpPr>
        <p:spPr>
          <a:xfrm>
            <a:off x="555173" y="633537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0070C0"/>
                </a:solidFill>
              </a:rPr>
              <a:t>会社概要</a:t>
            </a:r>
          </a:p>
        </p:txBody>
      </p:sp>
      <p:grpSp>
        <p:nvGrpSpPr>
          <p:cNvPr id="12" name="Google Shape;57;p7">
            <a:extLst>
              <a:ext uri="{FF2B5EF4-FFF2-40B4-BE49-F238E27FC236}">
                <a16:creationId xmlns:a16="http://schemas.microsoft.com/office/drawing/2014/main" id="{385B9482-40C8-4E22-B201-9E75B4FEEA0A}"/>
              </a:ext>
            </a:extLst>
          </p:cNvPr>
          <p:cNvGrpSpPr/>
          <p:nvPr/>
        </p:nvGrpSpPr>
        <p:grpSpPr>
          <a:xfrm>
            <a:off x="2451609" y="3600184"/>
            <a:ext cx="1489946" cy="1429250"/>
            <a:chOff x="540000" y="2605850"/>
            <a:chExt cx="3777900" cy="3624000"/>
          </a:xfrm>
        </p:grpSpPr>
        <p:sp>
          <p:nvSpPr>
            <p:cNvPr id="13" name="Google Shape;58;p7">
              <a:extLst>
                <a:ext uri="{FF2B5EF4-FFF2-40B4-BE49-F238E27FC236}">
                  <a16:creationId xmlns:a16="http://schemas.microsoft.com/office/drawing/2014/main" id="{F0E8B2A6-95F7-47F9-94C4-DD684AE57F0E}"/>
                </a:ext>
              </a:extLst>
            </p:cNvPr>
            <p:cNvSpPr/>
            <p:nvPr/>
          </p:nvSpPr>
          <p:spPr>
            <a:xfrm>
              <a:off x="540000" y="2605850"/>
              <a:ext cx="3777900" cy="36240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59;p7">
              <a:extLst>
                <a:ext uri="{FF2B5EF4-FFF2-40B4-BE49-F238E27FC236}">
                  <a16:creationId xmlns:a16="http://schemas.microsoft.com/office/drawing/2014/main" id="{AE27733F-65F7-4C00-8E54-EFF65CA9F372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758775" y="3717625"/>
              <a:ext cx="1340350" cy="14007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5" name="Google Shape;57;p7">
            <a:extLst>
              <a:ext uri="{FF2B5EF4-FFF2-40B4-BE49-F238E27FC236}">
                <a16:creationId xmlns:a16="http://schemas.microsoft.com/office/drawing/2014/main" id="{6D9BA377-B6F0-4CFE-9FF4-24ADEF6A4A3F}"/>
              </a:ext>
            </a:extLst>
          </p:cNvPr>
          <p:cNvGrpSpPr/>
          <p:nvPr/>
        </p:nvGrpSpPr>
        <p:grpSpPr>
          <a:xfrm>
            <a:off x="4422221" y="3600184"/>
            <a:ext cx="1489946" cy="1429250"/>
            <a:chOff x="540000" y="2605850"/>
            <a:chExt cx="3777900" cy="3624000"/>
          </a:xfrm>
        </p:grpSpPr>
        <p:sp>
          <p:nvSpPr>
            <p:cNvPr id="16" name="Google Shape;58;p7">
              <a:extLst>
                <a:ext uri="{FF2B5EF4-FFF2-40B4-BE49-F238E27FC236}">
                  <a16:creationId xmlns:a16="http://schemas.microsoft.com/office/drawing/2014/main" id="{4F5F4426-4786-43DD-8FE1-6CBB416CE6FE}"/>
                </a:ext>
              </a:extLst>
            </p:cNvPr>
            <p:cNvSpPr/>
            <p:nvPr/>
          </p:nvSpPr>
          <p:spPr>
            <a:xfrm>
              <a:off x="540000" y="2605850"/>
              <a:ext cx="3777900" cy="36240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7" name="Google Shape;59;p7">
              <a:extLst>
                <a:ext uri="{FF2B5EF4-FFF2-40B4-BE49-F238E27FC236}">
                  <a16:creationId xmlns:a16="http://schemas.microsoft.com/office/drawing/2014/main" id="{AC39C8BB-EE94-41CF-B6BB-B5848C2B77AB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758775" y="3717625"/>
              <a:ext cx="1340350" cy="14007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07F45C9-ED44-418E-8A9C-AC4C91F6C78C}"/>
              </a:ext>
            </a:extLst>
          </p:cNvPr>
          <p:cNvSpPr txBox="1"/>
          <p:nvPr/>
        </p:nvSpPr>
        <p:spPr>
          <a:xfrm>
            <a:off x="717348" y="3318119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/>
              <a:t>○○事業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4E592F-BC32-4504-A831-AC5F337E7B33}"/>
              </a:ext>
            </a:extLst>
          </p:cNvPr>
          <p:cNvSpPr txBox="1"/>
          <p:nvPr/>
        </p:nvSpPr>
        <p:spPr>
          <a:xfrm>
            <a:off x="484874" y="5123460"/>
            <a:ext cx="14860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テキストテキストテキスト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57F9B4B-CF72-4BCA-8AFF-E139D53E33B9}"/>
              </a:ext>
            </a:extLst>
          </p:cNvPr>
          <p:cNvSpPr txBox="1"/>
          <p:nvPr/>
        </p:nvSpPr>
        <p:spPr>
          <a:xfrm>
            <a:off x="2665925" y="3318119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/>
              <a:t>○○事業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1BB5EE2-753B-4EE8-AA27-6C9C2AF1095E}"/>
              </a:ext>
            </a:extLst>
          </p:cNvPr>
          <p:cNvSpPr txBox="1"/>
          <p:nvPr/>
        </p:nvSpPr>
        <p:spPr>
          <a:xfrm>
            <a:off x="2433451" y="5123460"/>
            <a:ext cx="14860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テキストテキストテキスト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22263C-0419-4AEA-AD90-DB8EF1755432}"/>
              </a:ext>
            </a:extLst>
          </p:cNvPr>
          <p:cNvSpPr txBox="1"/>
          <p:nvPr/>
        </p:nvSpPr>
        <p:spPr>
          <a:xfrm>
            <a:off x="4644743" y="331497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/>
              <a:t>○○事業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CAD0266-35B7-48C8-9FF3-3920C6436B7E}"/>
              </a:ext>
            </a:extLst>
          </p:cNvPr>
          <p:cNvSpPr txBox="1"/>
          <p:nvPr/>
        </p:nvSpPr>
        <p:spPr>
          <a:xfrm>
            <a:off x="4412269" y="5120319"/>
            <a:ext cx="14860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テキストテキストテキスト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54BE981-50AA-47A8-B636-68F40714FAE8}"/>
              </a:ext>
            </a:extLst>
          </p:cNvPr>
          <p:cNvSpPr txBox="1"/>
          <p:nvPr/>
        </p:nvSpPr>
        <p:spPr>
          <a:xfrm>
            <a:off x="321475" y="7001586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0070C0"/>
                </a:solidFill>
              </a:rPr>
              <a:t>会社名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DDDE759-6FEF-4784-A844-8C38A159E5DA}"/>
              </a:ext>
            </a:extLst>
          </p:cNvPr>
          <p:cNvSpPr txBox="1"/>
          <p:nvPr/>
        </p:nvSpPr>
        <p:spPr>
          <a:xfrm>
            <a:off x="317240" y="7375405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0070C0"/>
                </a:solidFill>
              </a:rPr>
              <a:t>本社所在地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5449AE5-1A68-4377-889D-1F260B58C922}"/>
              </a:ext>
            </a:extLst>
          </p:cNvPr>
          <p:cNvSpPr txBox="1"/>
          <p:nvPr/>
        </p:nvSpPr>
        <p:spPr>
          <a:xfrm>
            <a:off x="317240" y="7749224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0070C0"/>
                </a:solidFill>
              </a:rPr>
              <a:t>電話番号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9676C50-5970-4353-9C55-5AA13ABE5FB7}"/>
              </a:ext>
            </a:extLst>
          </p:cNvPr>
          <p:cNvSpPr txBox="1"/>
          <p:nvPr/>
        </p:nvSpPr>
        <p:spPr>
          <a:xfrm>
            <a:off x="318330" y="8123043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0070C0"/>
                </a:solidFill>
              </a:rPr>
              <a:t>資本金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C2A68C5-B561-401D-8AFA-EB57578B32D8}"/>
              </a:ext>
            </a:extLst>
          </p:cNvPr>
          <p:cNvSpPr txBox="1"/>
          <p:nvPr/>
        </p:nvSpPr>
        <p:spPr>
          <a:xfrm>
            <a:off x="314095" y="8496862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0070C0"/>
                </a:solidFill>
              </a:rPr>
              <a:t>代表者名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E167848-5759-4C91-9109-EB73332748B6}"/>
              </a:ext>
            </a:extLst>
          </p:cNvPr>
          <p:cNvSpPr txBox="1"/>
          <p:nvPr/>
        </p:nvSpPr>
        <p:spPr>
          <a:xfrm>
            <a:off x="314095" y="8870681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0070C0"/>
                </a:solidFill>
              </a:rPr>
              <a:t>従業員数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C92F9A0-046A-442D-8C0C-9E60D2FEA491}"/>
              </a:ext>
            </a:extLst>
          </p:cNvPr>
          <p:cNvSpPr txBox="1"/>
          <p:nvPr/>
        </p:nvSpPr>
        <p:spPr>
          <a:xfrm>
            <a:off x="1934254" y="700158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株式会社○○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D94C2D3-A325-445E-BC3A-4350AF0B66C8}"/>
              </a:ext>
            </a:extLst>
          </p:cNvPr>
          <p:cNvSpPr txBox="1"/>
          <p:nvPr/>
        </p:nvSpPr>
        <p:spPr>
          <a:xfrm>
            <a:off x="1930019" y="7375405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福島県福島市・・・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FE8568C-6C06-4279-9A7D-18EF7DAEF90B}"/>
              </a:ext>
            </a:extLst>
          </p:cNvPr>
          <p:cNvSpPr txBox="1"/>
          <p:nvPr/>
        </p:nvSpPr>
        <p:spPr>
          <a:xfrm>
            <a:off x="1930019" y="7749224"/>
            <a:ext cx="1455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000‐1234‐5678</a:t>
            </a:r>
            <a:endParaRPr kumimoji="1" lang="ja-JP" altLang="en-US" sz="16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EF1E1F1-87A3-4BD7-B384-F69CF73BA323}"/>
              </a:ext>
            </a:extLst>
          </p:cNvPr>
          <p:cNvSpPr txBox="1"/>
          <p:nvPr/>
        </p:nvSpPr>
        <p:spPr>
          <a:xfrm>
            <a:off x="1931109" y="8123043"/>
            <a:ext cx="1011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0000</a:t>
            </a:r>
            <a:r>
              <a:rPr kumimoji="1" lang="ja-JP" altLang="en-US" sz="1600" dirty="0"/>
              <a:t>万円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6B27045-6758-4FD6-B8F0-E570FA146DFD}"/>
              </a:ext>
            </a:extLst>
          </p:cNvPr>
          <p:cNvSpPr txBox="1"/>
          <p:nvPr/>
        </p:nvSpPr>
        <p:spPr>
          <a:xfrm>
            <a:off x="1926874" y="8496862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○○○○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519D464-00B1-4B2D-AA7C-22EB6331490F}"/>
              </a:ext>
            </a:extLst>
          </p:cNvPr>
          <p:cNvSpPr txBox="1"/>
          <p:nvPr/>
        </p:nvSpPr>
        <p:spPr>
          <a:xfrm>
            <a:off x="1926874" y="8870681"/>
            <a:ext cx="702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000</a:t>
            </a:r>
            <a:r>
              <a:rPr kumimoji="1" lang="ja-JP" altLang="en-US" sz="1600" dirty="0"/>
              <a:t>名</a:t>
            </a:r>
          </a:p>
        </p:txBody>
      </p:sp>
      <p:grpSp>
        <p:nvGrpSpPr>
          <p:cNvPr id="50" name="Google Shape;163;gcdb97b6a0a_1_82">
            <a:extLst>
              <a:ext uri="{FF2B5EF4-FFF2-40B4-BE49-F238E27FC236}">
                <a16:creationId xmlns:a16="http://schemas.microsoft.com/office/drawing/2014/main" id="{CA3603BF-E0F8-422B-9F53-10FF307521DC}"/>
              </a:ext>
            </a:extLst>
          </p:cNvPr>
          <p:cNvGrpSpPr/>
          <p:nvPr/>
        </p:nvGrpSpPr>
        <p:grpSpPr>
          <a:xfrm>
            <a:off x="10393334" y="431304"/>
            <a:ext cx="2131800" cy="1659900"/>
            <a:chOff x="9520200" y="1029725"/>
            <a:chExt cx="2131800" cy="1659900"/>
          </a:xfrm>
        </p:grpSpPr>
        <p:sp>
          <p:nvSpPr>
            <p:cNvPr id="51" name="Google Shape;164;gcdb97b6a0a_1_82">
              <a:extLst>
                <a:ext uri="{FF2B5EF4-FFF2-40B4-BE49-F238E27FC236}">
                  <a16:creationId xmlns:a16="http://schemas.microsoft.com/office/drawing/2014/main" id="{2438A1A1-5183-4727-B7CD-457127F4F42C}"/>
                </a:ext>
              </a:extLst>
            </p:cNvPr>
            <p:cNvSpPr/>
            <p:nvPr/>
          </p:nvSpPr>
          <p:spPr>
            <a:xfrm>
              <a:off x="9520200" y="1029725"/>
              <a:ext cx="2131800" cy="16599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2" name="Google Shape;165;gcdb97b6a0a_1_82">
              <a:extLst>
                <a:ext uri="{FF2B5EF4-FFF2-40B4-BE49-F238E27FC236}">
                  <a16:creationId xmlns:a16="http://schemas.microsoft.com/office/drawing/2014/main" id="{C2EB5DFD-9145-470A-9E12-CA5077B7926F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0224242" y="1481506"/>
              <a:ext cx="723699" cy="7563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9" name="直角三角形 58">
            <a:extLst>
              <a:ext uri="{FF2B5EF4-FFF2-40B4-BE49-F238E27FC236}">
                <a16:creationId xmlns:a16="http://schemas.microsoft.com/office/drawing/2014/main" id="{82C5DB4D-D887-429C-BA16-AEA8383275D9}"/>
              </a:ext>
            </a:extLst>
          </p:cNvPr>
          <p:cNvSpPr/>
          <p:nvPr/>
        </p:nvSpPr>
        <p:spPr>
          <a:xfrm rot="5400000">
            <a:off x="6623663" y="201028"/>
            <a:ext cx="718459" cy="71845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A4364ED-C179-41C2-84A1-DEE75393B765}"/>
              </a:ext>
            </a:extLst>
          </p:cNvPr>
          <p:cNvSpPr txBox="1"/>
          <p:nvPr/>
        </p:nvSpPr>
        <p:spPr>
          <a:xfrm>
            <a:off x="7074333" y="40557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0070C0"/>
                </a:solidFill>
              </a:rPr>
              <a:t>仕事内容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F3E01BD6-E9BD-409D-A6AA-C8889DD2EAD8}"/>
              </a:ext>
            </a:extLst>
          </p:cNvPr>
          <p:cNvSpPr txBox="1"/>
          <p:nvPr/>
        </p:nvSpPr>
        <p:spPr>
          <a:xfrm>
            <a:off x="6740526" y="1055384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テキストテキストテキスト</a:t>
            </a:r>
          </a:p>
        </p:txBody>
      </p:sp>
      <p:sp>
        <p:nvSpPr>
          <p:cNvPr id="62" name="直角三角形 61">
            <a:extLst>
              <a:ext uri="{FF2B5EF4-FFF2-40B4-BE49-F238E27FC236}">
                <a16:creationId xmlns:a16="http://schemas.microsoft.com/office/drawing/2014/main" id="{E444F26C-27DA-454A-93BA-F4613385F5E0}"/>
              </a:ext>
            </a:extLst>
          </p:cNvPr>
          <p:cNvSpPr/>
          <p:nvPr/>
        </p:nvSpPr>
        <p:spPr>
          <a:xfrm rot="5400000">
            <a:off x="6625089" y="2038220"/>
            <a:ext cx="461665" cy="461665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ACDB961-6240-4752-99A9-2F486D9CBB30}"/>
              </a:ext>
            </a:extLst>
          </p:cNvPr>
          <p:cNvSpPr txBox="1"/>
          <p:nvPr/>
        </p:nvSpPr>
        <p:spPr>
          <a:xfrm>
            <a:off x="6984320" y="209120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やりがい</a:t>
            </a:r>
          </a:p>
        </p:txBody>
      </p:sp>
      <p:sp>
        <p:nvSpPr>
          <p:cNvPr id="65" name="直角三角形 64">
            <a:extLst>
              <a:ext uri="{FF2B5EF4-FFF2-40B4-BE49-F238E27FC236}">
                <a16:creationId xmlns:a16="http://schemas.microsoft.com/office/drawing/2014/main" id="{68AD938F-DDA8-4F53-8EA7-513C0ECD4E02}"/>
              </a:ext>
            </a:extLst>
          </p:cNvPr>
          <p:cNvSpPr/>
          <p:nvPr/>
        </p:nvSpPr>
        <p:spPr>
          <a:xfrm rot="5400000">
            <a:off x="6625089" y="3202184"/>
            <a:ext cx="461665" cy="461665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45DABC8-05EE-453C-A310-BA8DE1BF8C28}"/>
              </a:ext>
            </a:extLst>
          </p:cNvPr>
          <p:cNvSpPr txBox="1"/>
          <p:nvPr/>
        </p:nvSpPr>
        <p:spPr>
          <a:xfrm>
            <a:off x="6984320" y="325516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0070C0"/>
                </a:solidFill>
              </a:rPr>
              <a:t>身につくスキル</a:t>
            </a:r>
          </a:p>
        </p:txBody>
      </p:sp>
      <p:grpSp>
        <p:nvGrpSpPr>
          <p:cNvPr id="67" name="Google Shape;163;gcdb97b6a0a_1_82">
            <a:extLst>
              <a:ext uri="{FF2B5EF4-FFF2-40B4-BE49-F238E27FC236}">
                <a16:creationId xmlns:a16="http://schemas.microsoft.com/office/drawing/2014/main" id="{BE40CC0F-1EB4-4D91-BEBB-A2AD837872F6}"/>
              </a:ext>
            </a:extLst>
          </p:cNvPr>
          <p:cNvGrpSpPr/>
          <p:nvPr/>
        </p:nvGrpSpPr>
        <p:grpSpPr>
          <a:xfrm>
            <a:off x="10375474" y="2201943"/>
            <a:ext cx="2131800" cy="1659900"/>
            <a:chOff x="9520200" y="1029725"/>
            <a:chExt cx="2131800" cy="1659900"/>
          </a:xfrm>
        </p:grpSpPr>
        <p:sp>
          <p:nvSpPr>
            <p:cNvPr id="68" name="Google Shape;164;gcdb97b6a0a_1_82">
              <a:extLst>
                <a:ext uri="{FF2B5EF4-FFF2-40B4-BE49-F238E27FC236}">
                  <a16:creationId xmlns:a16="http://schemas.microsoft.com/office/drawing/2014/main" id="{C2B623B6-9DA6-4CA4-8466-2AD46B228175}"/>
                </a:ext>
              </a:extLst>
            </p:cNvPr>
            <p:cNvSpPr/>
            <p:nvPr/>
          </p:nvSpPr>
          <p:spPr>
            <a:xfrm>
              <a:off x="9520200" y="1029725"/>
              <a:ext cx="2131800" cy="16599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9" name="Google Shape;165;gcdb97b6a0a_1_82">
              <a:extLst>
                <a:ext uri="{FF2B5EF4-FFF2-40B4-BE49-F238E27FC236}">
                  <a16:creationId xmlns:a16="http://schemas.microsoft.com/office/drawing/2014/main" id="{E5F2BDF3-6D73-444B-9886-C20F286B6EC9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0224242" y="1481506"/>
              <a:ext cx="723699" cy="7563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1EA13F67-6C42-43FC-AAE7-39C13E321DA2}"/>
              </a:ext>
            </a:extLst>
          </p:cNvPr>
          <p:cNvSpPr txBox="1"/>
          <p:nvPr/>
        </p:nvSpPr>
        <p:spPr>
          <a:xfrm>
            <a:off x="6748992" y="2492806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テキストテキストテキスト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C52DE5C2-C722-4A83-A7DD-A0A02B3A8E37}"/>
              </a:ext>
            </a:extLst>
          </p:cNvPr>
          <p:cNvSpPr txBox="1"/>
          <p:nvPr/>
        </p:nvSpPr>
        <p:spPr>
          <a:xfrm>
            <a:off x="6742951" y="3703198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テキストテキストテキスト</a:t>
            </a:r>
          </a:p>
        </p:txBody>
      </p:sp>
      <p:sp>
        <p:nvSpPr>
          <p:cNvPr id="72" name="直角三角形 71">
            <a:extLst>
              <a:ext uri="{FF2B5EF4-FFF2-40B4-BE49-F238E27FC236}">
                <a16:creationId xmlns:a16="http://schemas.microsoft.com/office/drawing/2014/main" id="{1C104AF0-4D9D-4967-807A-AF2E92968835}"/>
              </a:ext>
            </a:extLst>
          </p:cNvPr>
          <p:cNvSpPr/>
          <p:nvPr/>
        </p:nvSpPr>
        <p:spPr>
          <a:xfrm rot="5400000">
            <a:off x="6533030" y="4521518"/>
            <a:ext cx="718459" cy="718459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5736F162-D5A6-417F-BAA6-C9B673495EE8}"/>
              </a:ext>
            </a:extLst>
          </p:cNvPr>
          <p:cNvSpPr txBox="1"/>
          <p:nvPr/>
        </p:nvSpPr>
        <p:spPr>
          <a:xfrm>
            <a:off x="6983700" y="4726060"/>
            <a:ext cx="2031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0070C0"/>
                </a:solidFill>
              </a:rPr>
              <a:t>先輩社員の声</a:t>
            </a:r>
          </a:p>
        </p:txBody>
      </p:sp>
      <p:grpSp>
        <p:nvGrpSpPr>
          <p:cNvPr id="74" name="Google Shape;163;gcdb97b6a0a_1_82">
            <a:extLst>
              <a:ext uri="{FF2B5EF4-FFF2-40B4-BE49-F238E27FC236}">
                <a16:creationId xmlns:a16="http://schemas.microsoft.com/office/drawing/2014/main" id="{46888609-DEDF-48E7-AB44-F1D41B8E9EC6}"/>
              </a:ext>
            </a:extLst>
          </p:cNvPr>
          <p:cNvGrpSpPr/>
          <p:nvPr/>
        </p:nvGrpSpPr>
        <p:grpSpPr>
          <a:xfrm>
            <a:off x="6661423" y="5289154"/>
            <a:ext cx="2420630" cy="1616984"/>
            <a:chOff x="9520200" y="1029725"/>
            <a:chExt cx="2131800" cy="1659900"/>
          </a:xfrm>
        </p:grpSpPr>
        <p:sp>
          <p:nvSpPr>
            <p:cNvPr id="75" name="Google Shape;164;gcdb97b6a0a_1_82">
              <a:extLst>
                <a:ext uri="{FF2B5EF4-FFF2-40B4-BE49-F238E27FC236}">
                  <a16:creationId xmlns:a16="http://schemas.microsoft.com/office/drawing/2014/main" id="{E2D530EA-6A2B-462B-8655-5EFB1155065C}"/>
                </a:ext>
              </a:extLst>
            </p:cNvPr>
            <p:cNvSpPr/>
            <p:nvPr/>
          </p:nvSpPr>
          <p:spPr>
            <a:xfrm>
              <a:off x="9520200" y="1029725"/>
              <a:ext cx="2131800" cy="16599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76" name="Google Shape;165;gcdb97b6a0a_1_82">
              <a:extLst>
                <a:ext uri="{FF2B5EF4-FFF2-40B4-BE49-F238E27FC236}">
                  <a16:creationId xmlns:a16="http://schemas.microsoft.com/office/drawing/2014/main" id="{C7205CAC-13E3-46B7-A2E3-9AA33CAF9844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0224242" y="1481506"/>
              <a:ext cx="723699" cy="7563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7" name="Google Shape;170;gd31a3834a0_0_40">
            <a:extLst>
              <a:ext uri="{FF2B5EF4-FFF2-40B4-BE49-F238E27FC236}">
                <a16:creationId xmlns:a16="http://schemas.microsoft.com/office/drawing/2014/main" id="{E7643844-66D2-434D-B2F0-518427A4C38D}"/>
              </a:ext>
            </a:extLst>
          </p:cNvPr>
          <p:cNvSpPr txBox="1"/>
          <p:nvPr/>
        </p:nvSpPr>
        <p:spPr>
          <a:xfrm>
            <a:off x="9253192" y="7145383"/>
            <a:ext cx="3318772" cy="2312443"/>
          </a:xfrm>
          <a:prstGeom prst="rect">
            <a:avLst/>
          </a:prstGeom>
          <a:noFill/>
          <a:ln w="19050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62000" tIns="45700" rIns="162000" bIns="45700" anchor="ctr" anchorCtr="0">
            <a:noAutofit/>
          </a:bodyPr>
          <a:lstStyle/>
          <a:p>
            <a:pPr marL="2286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 PLUS 1p"/>
              <a:buChar char="•"/>
            </a:pPr>
            <a:r>
              <a:rPr lang="ja-JP" sz="1050" b="0" i="0" u="none" strike="noStrike" cap="none" dirty="0">
                <a:solidFill>
                  <a:schemeClr val="dk1"/>
                </a:solidFill>
                <a:latin typeface="+mn-ea"/>
                <a:cs typeface="M PLUS 1p"/>
                <a:sym typeface="M PLUS 1p"/>
              </a:rPr>
              <a:t>9：00</a:t>
            </a:r>
            <a:endParaRPr sz="1050" b="0" i="0" u="none" strike="noStrike" cap="none" dirty="0">
              <a:solidFill>
                <a:schemeClr val="dk1"/>
              </a:solidFill>
              <a:latin typeface="+mn-ea"/>
              <a:cs typeface="M PLUS 1p"/>
              <a:sym typeface="M PLUS 1p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 PLUS 1p"/>
              <a:buChar char="•"/>
            </a:pPr>
            <a:r>
              <a:rPr lang="ja-JP" sz="1050" b="0" i="0" u="none" strike="noStrike" cap="none" dirty="0">
                <a:solidFill>
                  <a:schemeClr val="dk1"/>
                </a:solidFill>
                <a:latin typeface="+mn-ea"/>
                <a:cs typeface="M PLUS 1p"/>
                <a:sym typeface="M PLUS 1p"/>
              </a:rPr>
              <a:t>10：00</a:t>
            </a:r>
            <a:endParaRPr sz="1050" b="0" i="0" u="none" strike="noStrike" cap="none" dirty="0">
              <a:solidFill>
                <a:schemeClr val="dk1"/>
              </a:solidFill>
              <a:latin typeface="+mn-ea"/>
              <a:cs typeface="M PLUS 1p"/>
              <a:sym typeface="M PLUS 1p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 PLUS 1p"/>
              <a:buChar char="•"/>
            </a:pPr>
            <a:r>
              <a:rPr lang="ja-JP" sz="1050" b="0" i="0" u="none" strike="noStrike" cap="none" dirty="0">
                <a:solidFill>
                  <a:schemeClr val="dk1"/>
                </a:solidFill>
                <a:latin typeface="+mn-ea"/>
                <a:cs typeface="M PLUS 1p"/>
                <a:sym typeface="M PLUS 1p"/>
              </a:rPr>
              <a:t>12：00</a:t>
            </a:r>
            <a:endParaRPr sz="1050" b="0" i="0" u="none" strike="noStrike" cap="none" dirty="0">
              <a:solidFill>
                <a:schemeClr val="dk1"/>
              </a:solidFill>
              <a:latin typeface="+mn-ea"/>
              <a:cs typeface="M PLUS 1p"/>
              <a:sym typeface="M PLUS 1p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 PLUS 1p"/>
              <a:buChar char="•"/>
            </a:pPr>
            <a:r>
              <a:rPr lang="ja-JP" sz="1050" b="0" i="0" u="none" strike="noStrike" cap="none" dirty="0">
                <a:solidFill>
                  <a:schemeClr val="dk1"/>
                </a:solidFill>
                <a:latin typeface="+mn-ea"/>
                <a:cs typeface="M PLUS 1p"/>
                <a:sym typeface="M PLUS 1p"/>
              </a:rPr>
              <a:t>13：00</a:t>
            </a:r>
            <a:endParaRPr sz="1050" b="0" i="0" u="none" strike="noStrike" cap="none" dirty="0">
              <a:solidFill>
                <a:schemeClr val="dk1"/>
              </a:solidFill>
              <a:latin typeface="+mn-ea"/>
              <a:cs typeface="M PLUS 1p"/>
              <a:sym typeface="M PLUS 1p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 PLUS 1p"/>
              <a:buChar char="•"/>
            </a:pPr>
            <a:r>
              <a:rPr lang="ja-JP" sz="1050" b="0" i="0" u="none" strike="noStrike" cap="none" dirty="0">
                <a:solidFill>
                  <a:schemeClr val="dk1"/>
                </a:solidFill>
                <a:latin typeface="+mn-ea"/>
                <a:cs typeface="M PLUS 1p"/>
                <a:sym typeface="M PLUS 1p"/>
              </a:rPr>
              <a:t>15：00</a:t>
            </a:r>
            <a:endParaRPr sz="1050" b="0" i="0" u="none" strike="noStrike" cap="none" dirty="0">
              <a:solidFill>
                <a:schemeClr val="dk1"/>
              </a:solidFill>
              <a:latin typeface="+mn-ea"/>
              <a:cs typeface="M PLUS 1p"/>
              <a:sym typeface="M PLUS 1p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 PLUS 1p"/>
              <a:buChar char="•"/>
            </a:pPr>
            <a:r>
              <a:rPr lang="ja-JP" sz="1050" b="0" i="0" u="none" strike="noStrike" cap="none" dirty="0">
                <a:solidFill>
                  <a:schemeClr val="dk1"/>
                </a:solidFill>
                <a:latin typeface="+mn-ea"/>
                <a:cs typeface="M PLUS 1p"/>
                <a:sym typeface="M PLUS 1p"/>
              </a:rPr>
              <a:t>17：00</a:t>
            </a:r>
            <a:endParaRPr sz="1050" b="0" i="0" u="none" strike="noStrike" cap="none" dirty="0">
              <a:solidFill>
                <a:schemeClr val="dk1"/>
              </a:solidFill>
              <a:latin typeface="+mn-ea"/>
              <a:cs typeface="M PLUS 1p"/>
              <a:sym typeface="M PLUS 1p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 PLUS 1p"/>
              <a:buChar char="•"/>
            </a:pPr>
            <a:r>
              <a:rPr lang="ja-JP" sz="1050" b="0" i="0" u="none" strike="noStrike" cap="none" dirty="0">
                <a:solidFill>
                  <a:schemeClr val="dk1"/>
                </a:solidFill>
                <a:latin typeface="+mn-ea"/>
                <a:cs typeface="M PLUS 1p"/>
                <a:sym typeface="M PLUS 1p"/>
              </a:rPr>
              <a:t>18：00</a:t>
            </a:r>
            <a:endParaRPr sz="1050" b="0" i="0" u="none" strike="noStrike" cap="none" dirty="0">
              <a:solidFill>
                <a:schemeClr val="dk1"/>
              </a:solidFill>
              <a:latin typeface="+mn-ea"/>
              <a:cs typeface="M PLUS 1p"/>
              <a:sym typeface="M PLUS 1p"/>
            </a:endParaRPr>
          </a:p>
          <a:p>
            <a:pPr marL="2286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 PLUS 1p"/>
              <a:buChar char="•"/>
            </a:pPr>
            <a:r>
              <a:rPr lang="ja-JP" sz="1050" b="0" i="0" u="none" strike="noStrike" cap="none" dirty="0">
                <a:solidFill>
                  <a:schemeClr val="dk1"/>
                </a:solidFill>
                <a:latin typeface="+mn-ea"/>
                <a:cs typeface="M PLUS 1p"/>
                <a:sym typeface="M PLUS 1p"/>
              </a:rPr>
              <a:t>19：00</a:t>
            </a:r>
            <a:endParaRPr sz="1050" b="0" i="0" u="none" strike="noStrike" cap="none" dirty="0">
              <a:solidFill>
                <a:schemeClr val="dk1"/>
              </a:solidFill>
              <a:latin typeface="+mn-ea"/>
              <a:cs typeface="M PLUS 1p"/>
              <a:sym typeface="M PLUS 1p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2FD3979A-6106-48F6-A538-076907DC7E9A}"/>
              </a:ext>
            </a:extLst>
          </p:cNvPr>
          <p:cNvSpPr txBox="1"/>
          <p:nvPr/>
        </p:nvSpPr>
        <p:spPr>
          <a:xfrm>
            <a:off x="9253192" y="5289154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0070C0"/>
                </a:solidFill>
              </a:rPr>
              <a:t>○○年入社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EAC93F8B-B653-4F17-913C-D98321287D1D}"/>
              </a:ext>
            </a:extLst>
          </p:cNvPr>
          <p:cNvSpPr txBox="1"/>
          <p:nvPr/>
        </p:nvSpPr>
        <p:spPr>
          <a:xfrm>
            <a:off x="9253191" y="5572295"/>
            <a:ext cx="16209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0070C0"/>
                </a:solidFill>
              </a:rPr>
              <a:t>○○部　○○さん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34A6BBA-F3E8-4E0A-B311-ED8E195260D9}"/>
              </a:ext>
            </a:extLst>
          </p:cNvPr>
          <p:cNvSpPr txBox="1"/>
          <p:nvPr/>
        </p:nvSpPr>
        <p:spPr>
          <a:xfrm>
            <a:off x="9253190" y="5857314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0070C0"/>
                </a:solidFill>
              </a:rPr>
              <a:t>現在の仕事内容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16A95F63-5218-4819-9CD5-476D76D0ABC9}"/>
              </a:ext>
            </a:extLst>
          </p:cNvPr>
          <p:cNvSpPr txBox="1"/>
          <p:nvPr/>
        </p:nvSpPr>
        <p:spPr>
          <a:xfrm>
            <a:off x="9253190" y="6140340"/>
            <a:ext cx="18774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テキストテキストテキスト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78B1E2D8-261D-490F-8AA6-3A2D7A7D7E6C}"/>
              </a:ext>
            </a:extLst>
          </p:cNvPr>
          <p:cNvSpPr txBox="1"/>
          <p:nvPr/>
        </p:nvSpPr>
        <p:spPr>
          <a:xfrm>
            <a:off x="9253190" y="6835623"/>
            <a:ext cx="1712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0070C0"/>
                </a:solidFill>
              </a:rPr>
              <a:t>1</a:t>
            </a:r>
            <a:r>
              <a:rPr kumimoji="1" lang="ja-JP" altLang="en-US" sz="1400" b="1" dirty="0">
                <a:solidFill>
                  <a:srgbClr val="0070C0"/>
                </a:solidFill>
              </a:rPr>
              <a:t>日のスケジュール</a:t>
            </a:r>
          </a:p>
        </p:txBody>
      </p:sp>
      <p:sp>
        <p:nvSpPr>
          <p:cNvPr id="85" name="直角三角形 84">
            <a:extLst>
              <a:ext uri="{FF2B5EF4-FFF2-40B4-BE49-F238E27FC236}">
                <a16:creationId xmlns:a16="http://schemas.microsoft.com/office/drawing/2014/main" id="{DC274A5C-1AB4-4FE3-9570-AD9A0C402869}"/>
              </a:ext>
            </a:extLst>
          </p:cNvPr>
          <p:cNvSpPr/>
          <p:nvPr/>
        </p:nvSpPr>
        <p:spPr>
          <a:xfrm rot="5400000">
            <a:off x="6577566" y="7017290"/>
            <a:ext cx="307146" cy="307146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504EF7B2-1A48-4B2C-B227-4092A22A4277}"/>
              </a:ext>
            </a:extLst>
          </p:cNvPr>
          <p:cNvSpPr txBox="1"/>
          <p:nvPr/>
        </p:nvSpPr>
        <p:spPr>
          <a:xfrm>
            <a:off x="6800083" y="7016659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0070C0"/>
                </a:solidFill>
              </a:rPr>
              <a:t>入社理由</a:t>
            </a:r>
          </a:p>
        </p:txBody>
      </p:sp>
      <p:sp>
        <p:nvSpPr>
          <p:cNvPr id="87" name="直角三角形 86">
            <a:extLst>
              <a:ext uri="{FF2B5EF4-FFF2-40B4-BE49-F238E27FC236}">
                <a16:creationId xmlns:a16="http://schemas.microsoft.com/office/drawing/2014/main" id="{0C8653C3-8A71-412A-8BF5-0EFC144682DE}"/>
              </a:ext>
            </a:extLst>
          </p:cNvPr>
          <p:cNvSpPr/>
          <p:nvPr/>
        </p:nvSpPr>
        <p:spPr>
          <a:xfrm rot="5400000">
            <a:off x="6577566" y="7797607"/>
            <a:ext cx="307146" cy="307146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BABB8619-4A35-45B2-8179-473105BF97CD}"/>
              </a:ext>
            </a:extLst>
          </p:cNvPr>
          <p:cNvSpPr txBox="1"/>
          <p:nvPr/>
        </p:nvSpPr>
        <p:spPr>
          <a:xfrm>
            <a:off x="6800083" y="7796976"/>
            <a:ext cx="2518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0070C0"/>
                </a:solidFill>
              </a:rPr>
              <a:t>株式会社○○のここが魅力！</a:t>
            </a:r>
          </a:p>
        </p:txBody>
      </p:sp>
      <p:sp>
        <p:nvSpPr>
          <p:cNvPr id="89" name="直角三角形 88">
            <a:extLst>
              <a:ext uri="{FF2B5EF4-FFF2-40B4-BE49-F238E27FC236}">
                <a16:creationId xmlns:a16="http://schemas.microsoft.com/office/drawing/2014/main" id="{24F02700-FDB3-4005-8BC9-BF55A047D59A}"/>
              </a:ext>
            </a:extLst>
          </p:cNvPr>
          <p:cNvSpPr/>
          <p:nvPr/>
        </p:nvSpPr>
        <p:spPr>
          <a:xfrm rot="5400000">
            <a:off x="6577566" y="8585834"/>
            <a:ext cx="307146" cy="307146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55FCC8DE-A4C3-475D-B0B0-12D4954A1335}"/>
              </a:ext>
            </a:extLst>
          </p:cNvPr>
          <p:cNvSpPr txBox="1"/>
          <p:nvPr/>
        </p:nvSpPr>
        <p:spPr>
          <a:xfrm>
            <a:off x="6800083" y="8585203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0070C0"/>
                </a:solidFill>
              </a:rPr>
              <a:t>求職者の方へのメッセージ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78F75A53-6A15-4EFB-BD1F-9D4A73C6AD7E}"/>
              </a:ext>
            </a:extLst>
          </p:cNvPr>
          <p:cNvSpPr txBox="1"/>
          <p:nvPr/>
        </p:nvSpPr>
        <p:spPr>
          <a:xfrm>
            <a:off x="6770792" y="7351396"/>
            <a:ext cx="18774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テキストテキストテキスト</a:t>
            </a: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49555C55-67AB-41B7-B22B-C3CDD0A958F5}"/>
              </a:ext>
            </a:extLst>
          </p:cNvPr>
          <p:cNvSpPr txBox="1"/>
          <p:nvPr/>
        </p:nvSpPr>
        <p:spPr>
          <a:xfrm>
            <a:off x="6800083" y="8093456"/>
            <a:ext cx="18774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テキストテキストテキスト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DC176FE3-FCD4-47CC-8911-547E795A4013}"/>
              </a:ext>
            </a:extLst>
          </p:cNvPr>
          <p:cNvSpPr txBox="1"/>
          <p:nvPr/>
        </p:nvSpPr>
        <p:spPr>
          <a:xfrm>
            <a:off x="6800083" y="8926962"/>
            <a:ext cx="18774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テキストテキストテキスト</a:t>
            </a:r>
          </a:p>
        </p:txBody>
      </p:sp>
    </p:spTree>
    <p:extLst>
      <p:ext uri="{BB962C8B-B14F-4D97-AF65-F5344CB8AC3E}">
        <p14:creationId xmlns:p14="http://schemas.microsoft.com/office/powerpoint/2010/main" val="2891650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2622</TotalTime>
  <Words>180</Words>
  <Application>Microsoft Office PowerPoint</Application>
  <PresentationFormat>A3 297x420 mm</PresentationFormat>
  <Paragraphs>78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 PLUS 1p</vt:lpstr>
      <vt:lpstr>M PLUS 1p Medium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Kushiya Hideki</dc:creator>
  <cp:lastModifiedBy>Kushiya Hideki</cp:lastModifiedBy>
  <cp:revision>37</cp:revision>
  <dcterms:created xsi:type="dcterms:W3CDTF">2023-07-22T10:32:23Z</dcterms:created>
  <dcterms:modified xsi:type="dcterms:W3CDTF">2023-07-24T06:14:25Z</dcterms:modified>
</cp:coreProperties>
</file>