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98" y="42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2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51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94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3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67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1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28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7" y="354222"/>
            <a:ext cx="8543925" cy="365125"/>
          </a:xfrm>
        </p:spPr>
        <p:txBody>
          <a:bodyPr>
            <a:no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B9DE47F9-6661-4F0F-8622-D3CDB91C6E75}"/>
              </a:ext>
            </a:extLst>
          </p:cNvPr>
          <p:cNvCxnSpPr>
            <a:cxnSpLocks/>
          </p:cNvCxnSpPr>
          <p:nvPr userDrawn="1"/>
        </p:nvCxnSpPr>
        <p:spPr>
          <a:xfrm>
            <a:off x="437244" y="960699"/>
            <a:ext cx="9031509" cy="0"/>
          </a:xfrm>
          <a:prstGeom prst="line">
            <a:avLst/>
          </a:prstGeom>
          <a:ln w="127000" cap="rnd">
            <a:solidFill>
              <a:srgbClr val="28A7E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28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3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27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0178A-5FA6-452A-A6D3-6BB700BB0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55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9283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D079C-F0BF-4885-9F27-04928F0B48FF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025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CC0178A-5FA6-452A-A6D3-6BB700BB0B6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941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6561D84-CC45-45C1-8F02-63FC8E44D2D8}"/>
              </a:ext>
            </a:extLst>
          </p:cNvPr>
          <p:cNvSpPr/>
          <p:nvPr/>
        </p:nvSpPr>
        <p:spPr>
          <a:xfrm>
            <a:off x="0" y="-48492"/>
            <a:ext cx="9906000" cy="6906492"/>
          </a:xfrm>
          <a:prstGeom prst="rect">
            <a:avLst/>
          </a:prstGeom>
          <a:solidFill>
            <a:srgbClr val="28A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926D99-F2DB-4A03-B7CC-14A61F3B49DC}"/>
              </a:ext>
            </a:extLst>
          </p:cNvPr>
          <p:cNvSpPr/>
          <p:nvPr/>
        </p:nvSpPr>
        <p:spPr>
          <a:xfrm>
            <a:off x="986256" y="1050400"/>
            <a:ext cx="8234423" cy="50118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5687FED-AE6A-4A6E-BFD5-3C36ED97E2FD}"/>
              </a:ext>
            </a:extLst>
          </p:cNvPr>
          <p:cNvSpPr/>
          <p:nvPr/>
        </p:nvSpPr>
        <p:spPr>
          <a:xfrm>
            <a:off x="835788" y="923081"/>
            <a:ext cx="8234423" cy="50118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A3090C-DA5A-4CD5-9E96-3035A2D5EBD8}"/>
              </a:ext>
            </a:extLst>
          </p:cNvPr>
          <p:cNvSpPr txBox="1"/>
          <p:nvPr/>
        </p:nvSpPr>
        <p:spPr>
          <a:xfrm>
            <a:off x="2552343" y="2804589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b="1" dirty="0">
                <a:solidFill>
                  <a:srgbClr val="002060"/>
                </a:solidFill>
              </a:rPr>
              <a:t>会社説明会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8F7AF1B-0346-4627-A5A1-46F1793C9F59}"/>
              </a:ext>
            </a:extLst>
          </p:cNvPr>
          <p:cNvSpPr txBox="1"/>
          <p:nvPr/>
        </p:nvSpPr>
        <p:spPr>
          <a:xfrm>
            <a:off x="3635972" y="5297442"/>
            <a:ext cx="2634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>
                <a:solidFill>
                  <a:srgbClr val="002060"/>
                </a:solidFill>
              </a:rPr>
              <a:t>0000</a:t>
            </a:r>
            <a:r>
              <a:rPr kumimoji="1" lang="ja-JP" altLang="en-US" sz="2400" dirty="0">
                <a:solidFill>
                  <a:srgbClr val="002060"/>
                </a:solidFill>
              </a:rPr>
              <a:t>年</a:t>
            </a:r>
            <a:r>
              <a:rPr kumimoji="1" lang="en-US" altLang="ja-JP" sz="2400" dirty="0">
                <a:solidFill>
                  <a:srgbClr val="002060"/>
                </a:solidFill>
              </a:rPr>
              <a:t>00</a:t>
            </a:r>
            <a:r>
              <a:rPr kumimoji="1" lang="ja-JP" altLang="en-US" sz="2400" dirty="0">
                <a:solidFill>
                  <a:srgbClr val="002060"/>
                </a:solidFill>
              </a:rPr>
              <a:t>月</a:t>
            </a:r>
            <a:r>
              <a:rPr kumimoji="1" lang="en-US" altLang="ja-JP" sz="2400" dirty="0">
                <a:solidFill>
                  <a:srgbClr val="002060"/>
                </a:solidFill>
              </a:rPr>
              <a:t>00</a:t>
            </a:r>
            <a:r>
              <a:rPr kumimoji="1" lang="ja-JP" altLang="en-US" sz="2400" dirty="0">
                <a:solidFill>
                  <a:srgbClr val="002060"/>
                </a:solidFill>
              </a:rPr>
              <a:t>日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697932-35E6-499E-820E-E976238BB328}"/>
              </a:ext>
            </a:extLst>
          </p:cNvPr>
          <p:cNvSpPr txBox="1"/>
          <p:nvPr/>
        </p:nvSpPr>
        <p:spPr>
          <a:xfrm>
            <a:off x="2913018" y="4226880"/>
            <a:ext cx="4079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002060"/>
                </a:solidFill>
              </a:rPr>
              <a:t>株式会社○○（ロゴ）</a:t>
            </a:r>
          </a:p>
        </p:txBody>
      </p:sp>
    </p:spTree>
    <p:extLst>
      <p:ext uri="{BB962C8B-B14F-4D97-AF65-F5344CB8AC3E}">
        <p14:creationId xmlns:p14="http://schemas.microsoft.com/office/powerpoint/2010/main" val="23382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仕事内容</a:t>
            </a:r>
            <a:endParaRPr kumimoji="1" lang="ja-JP" altLang="en-US" dirty="0"/>
          </a:p>
        </p:txBody>
      </p:sp>
      <p:sp>
        <p:nvSpPr>
          <p:cNvPr id="9" name="Google Shape;146;gcdb97b6a0a_1_82">
            <a:extLst>
              <a:ext uri="{FF2B5EF4-FFF2-40B4-BE49-F238E27FC236}">
                <a16:creationId xmlns:a16="http://schemas.microsoft.com/office/drawing/2014/main" id="{1780D097-125A-42C7-8447-6C9DADC304D0}"/>
              </a:ext>
            </a:extLst>
          </p:cNvPr>
          <p:cNvSpPr txBox="1"/>
          <p:nvPr/>
        </p:nvSpPr>
        <p:spPr>
          <a:xfrm>
            <a:off x="459081" y="2045102"/>
            <a:ext cx="5617628" cy="6066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000" tIns="45700" rIns="126000" bIns="45700" anchor="ctr" anchorCtr="0">
            <a:normAutofit/>
          </a:bodyPr>
          <a:lstStyle/>
          <a:p>
            <a:pPr marL="228600" marR="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仕事内容を</a:t>
            </a:r>
            <a:r>
              <a:rPr lang="ja-JP" sz="200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入力</a:t>
            </a:r>
            <a:endParaRPr sz="2000" b="0" i="0" u="none" strike="noStrike" cap="none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11" name="Google Shape;147;gcdb97b6a0a_1_82">
            <a:extLst>
              <a:ext uri="{FF2B5EF4-FFF2-40B4-BE49-F238E27FC236}">
                <a16:creationId xmlns:a16="http://schemas.microsoft.com/office/drawing/2014/main" id="{8FD44443-7BCB-44A1-BD0E-0CFE6667BB9D}"/>
              </a:ext>
            </a:extLst>
          </p:cNvPr>
          <p:cNvSpPr txBox="1"/>
          <p:nvPr/>
        </p:nvSpPr>
        <p:spPr>
          <a:xfrm>
            <a:off x="459081" y="3209139"/>
            <a:ext cx="5617628" cy="6066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000" tIns="45700" rIns="126000" bIns="45700" anchor="ctr" anchorCtr="0">
            <a:normAutofit/>
          </a:bodyPr>
          <a:lstStyle/>
          <a:p>
            <a:pPr marL="228600" marR="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やりがいを</a:t>
            </a:r>
            <a:r>
              <a:rPr lang="ja-JP" sz="200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入力</a:t>
            </a:r>
            <a:endParaRPr sz="200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12" name="Google Shape;148;gcdb97b6a0a_1_82">
            <a:extLst>
              <a:ext uri="{FF2B5EF4-FFF2-40B4-BE49-F238E27FC236}">
                <a16:creationId xmlns:a16="http://schemas.microsoft.com/office/drawing/2014/main" id="{0AE4CD7A-E2C8-4AE2-954D-828342BD07DF}"/>
              </a:ext>
            </a:extLst>
          </p:cNvPr>
          <p:cNvSpPr txBox="1"/>
          <p:nvPr/>
        </p:nvSpPr>
        <p:spPr>
          <a:xfrm>
            <a:off x="459081" y="4393965"/>
            <a:ext cx="5617628" cy="6066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000" tIns="45700" rIns="126000" bIns="45700" anchor="ctr" anchorCtr="0">
            <a:normAutofit/>
          </a:bodyPr>
          <a:lstStyle/>
          <a:p>
            <a:pPr marL="228600" marR="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身につくスキルを</a:t>
            </a:r>
            <a:r>
              <a:rPr lang="ja-JP" sz="200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入力</a:t>
            </a:r>
            <a:endParaRPr sz="2000" b="0" i="0" u="none" strike="noStrike" cap="none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13" name="Google Shape;149;gcdb97b6a0a_1_82">
            <a:extLst>
              <a:ext uri="{FF2B5EF4-FFF2-40B4-BE49-F238E27FC236}">
                <a16:creationId xmlns:a16="http://schemas.microsoft.com/office/drawing/2014/main" id="{071EA828-F49F-4D26-8AAA-995ACCA76FF8}"/>
              </a:ext>
            </a:extLst>
          </p:cNvPr>
          <p:cNvSpPr txBox="1"/>
          <p:nvPr/>
        </p:nvSpPr>
        <p:spPr>
          <a:xfrm>
            <a:off x="459081" y="5542452"/>
            <a:ext cx="5617628" cy="6066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000" tIns="45700" rIns="126000" bIns="45700" anchor="ctr" anchorCtr="0">
            <a:normAutofit/>
          </a:bodyPr>
          <a:lstStyle/>
          <a:p>
            <a:pPr marL="228600" marR="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sz="2000" b="0" i="0" u="none" strike="noStrike" cap="none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キャリアパスを</a:t>
            </a:r>
            <a:r>
              <a:rPr lang="ja-JP" sz="200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入力</a:t>
            </a:r>
            <a:endParaRPr sz="2000" b="0" i="0" u="none" strike="noStrike" cap="none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21" name="Google Shape;155;gcdb97b6a0a_1_82">
            <a:extLst>
              <a:ext uri="{FF2B5EF4-FFF2-40B4-BE49-F238E27FC236}">
                <a16:creationId xmlns:a16="http://schemas.microsoft.com/office/drawing/2014/main" id="{F4A2494D-4DD9-4ABB-A5DE-7D6D9A45D09A}"/>
              </a:ext>
            </a:extLst>
          </p:cNvPr>
          <p:cNvSpPr/>
          <p:nvPr/>
        </p:nvSpPr>
        <p:spPr>
          <a:xfrm>
            <a:off x="320081" y="1628977"/>
            <a:ext cx="1969500" cy="431100"/>
          </a:xfrm>
          <a:prstGeom prst="roundRect">
            <a:avLst>
              <a:gd name="adj" fmla="val 16667"/>
            </a:avLst>
          </a:prstGeom>
          <a:solidFill>
            <a:srgbClr val="063C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2" name="Google Shape;156;gcdb97b6a0a_1_82">
            <a:extLst>
              <a:ext uri="{FF2B5EF4-FFF2-40B4-BE49-F238E27FC236}">
                <a16:creationId xmlns:a16="http://schemas.microsoft.com/office/drawing/2014/main" id="{C5FB18C5-6508-452B-A041-AB8CFC683079}"/>
              </a:ext>
            </a:extLst>
          </p:cNvPr>
          <p:cNvSpPr txBox="1"/>
          <p:nvPr/>
        </p:nvSpPr>
        <p:spPr>
          <a:xfrm>
            <a:off x="320081" y="1628977"/>
            <a:ext cx="1969500" cy="431100"/>
          </a:xfrm>
          <a:prstGeom prst="rect">
            <a:avLst/>
          </a:prstGeom>
          <a:solidFill>
            <a:srgbClr val="28A7E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1" i="0" u="none" strike="noStrike" cap="none">
                <a:solidFill>
                  <a:srgbClr val="FFFFFF"/>
                </a:solidFill>
                <a:latin typeface="+mn-ea"/>
                <a:cs typeface="M PLUS 1p"/>
                <a:sym typeface="M PLUS 1p"/>
              </a:rPr>
              <a:t>仕事内容</a:t>
            </a:r>
            <a:endParaRPr sz="1600" b="1" i="0" u="none" strike="noStrike" cap="none">
              <a:solidFill>
                <a:srgbClr val="FFFFFF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23" name="Google Shape;157;gcdb97b6a0a_1_82">
            <a:extLst>
              <a:ext uri="{FF2B5EF4-FFF2-40B4-BE49-F238E27FC236}">
                <a16:creationId xmlns:a16="http://schemas.microsoft.com/office/drawing/2014/main" id="{DB4F840E-EF9C-44BE-8B24-7236C3541CC2}"/>
              </a:ext>
            </a:extLst>
          </p:cNvPr>
          <p:cNvSpPr/>
          <p:nvPr/>
        </p:nvSpPr>
        <p:spPr>
          <a:xfrm>
            <a:off x="320081" y="2778040"/>
            <a:ext cx="1969500" cy="431100"/>
          </a:xfrm>
          <a:prstGeom prst="roundRect">
            <a:avLst>
              <a:gd name="adj" fmla="val 16667"/>
            </a:avLst>
          </a:prstGeom>
          <a:solidFill>
            <a:srgbClr val="063C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4" name="Google Shape;158;gcdb97b6a0a_1_82">
            <a:extLst>
              <a:ext uri="{FF2B5EF4-FFF2-40B4-BE49-F238E27FC236}">
                <a16:creationId xmlns:a16="http://schemas.microsoft.com/office/drawing/2014/main" id="{FE378E86-4116-4B19-B516-1A554CF96508}"/>
              </a:ext>
            </a:extLst>
          </p:cNvPr>
          <p:cNvSpPr txBox="1"/>
          <p:nvPr/>
        </p:nvSpPr>
        <p:spPr>
          <a:xfrm>
            <a:off x="320081" y="2778040"/>
            <a:ext cx="1969500" cy="431100"/>
          </a:xfrm>
          <a:prstGeom prst="rect">
            <a:avLst/>
          </a:prstGeom>
          <a:solidFill>
            <a:srgbClr val="28A7E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1" i="0" u="none" strike="noStrike" cap="none">
                <a:solidFill>
                  <a:srgbClr val="FFFFFF"/>
                </a:solidFill>
                <a:latin typeface="+mn-ea"/>
                <a:cs typeface="M PLUS 1p"/>
                <a:sym typeface="M PLUS 1p"/>
              </a:rPr>
              <a:t>やりがい</a:t>
            </a:r>
            <a:endParaRPr sz="1600" b="1" i="0" u="none" strike="noStrike" cap="none">
              <a:solidFill>
                <a:srgbClr val="FFFFFF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25" name="Google Shape;159;gcdb97b6a0a_1_82">
            <a:extLst>
              <a:ext uri="{FF2B5EF4-FFF2-40B4-BE49-F238E27FC236}">
                <a16:creationId xmlns:a16="http://schemas.microsoft.com/office/drawing/2014/main" id="{E24FE536-60FD-4B3E-854F-FE58DD8582EC}"/>
              </a:ext>
            </a:extLst>
          </p:cNvPr>
          <p:cNvSpPr/>
          <p:nvPr/>
        </p:nvSpPr>
        <p:spPr>
          <a:xfrm>
            <a:off x="320081" y="3962865"/>
            <a:ext cx="1969500" cy="431100"/>
          </a:xfrm>
          <a:prstGeom prst="roundRect">
            <a:avLst>
              <a:gd name="adj" fmla="val 16667"/>
            </a:avLst>
          </a:prstGeom>
          <a:solidFill>
            <a:srgbClr val="063C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6" name="Google Shape;160;gcdb97b6a0a_1_82">
            <a:extLst>
              <a:ext uri="{FF2B5EF4-FFF2-40B4-BE49-F238E27FC236}">
                <a16:creationId xmlns:a16="http://schemas.microsoft.com/office/drawing/2014/main" id="{18F9A2D0-5377-4962-B13F-685DF7A385A4}"/>
              </a:ext>
            </a:extLst>
          </p:cNvPr>
          <p:cNvSpPr txBox="1"/>
          <p:nvPr/>
        </p:nvSpPr>
        <p:spPr>
          <a:xfrm>
            <a:off x="320081" y="3962865"/>
            <a:ext cx="1969500" cy="431100"/>
          </a:xfrm>
          <a:prstGeom prst="rect">
            <a:avLst/>
          </a:prstGeom>
          <a:solidFill>
            <a:srgbClr val="28A7E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1" i="0" u="none" strike="noStrike" cap="none">
                <a:solidFill>
                  <a:srgbClr val="FFFFFF"/>
                </a:solidFill>
                <a:latin typeface="+mn-ea"/>
                <a:cs typeface="M PLUS 1p"/>
                <a:sym typeface="M PLUS 1p"/>
              </a:rPr>
              <a:t>身につくスキル</a:t>
            </a:r>
            <a:endParaRPr sz="1600" b="1" i="0" u="none" strike="noStrike" cap="none">
              <a:solidFill>
                <a:srgbClr val="FFFFFF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27" name="Google Shape;161;gcdb97b6a0a_1_82">
            <a:extLst>
              <a:ext uri="{FF2B5EF4-FFF2-40B4-BE49-F238E27FC236}">
                <a16:creationId xmlns:a16="http://schemas.microsoft.com/office/drawing/2014/main" id="{FDF63D49-A628-40C5-B9E3-F4196200310A}"/>
              </a:ext>
            </a:extLst>
          </p:cNvPr>
          <p:cNvSpPr/>
          <p:nvPr/>
        </p:nvSpPr>
        <p:spPr>
          <a:xfrm>
            <a:off x="320081" y="5127652"/>
            <a:ext cx="1969500" cy="431100"/>
          </a:xfrm>
          <a:prstGeom prst="roundRect">
            <a:avLst>
              <a:gd name="adj" fmla="val 16667"/>
            </a:avLst>
          </a:prstGeom>
          <a:solidFill>
            <a:srgbClr val="063C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cs typeface="Arial"/>
              <a:sym typeface="Arial"/>
            </a:endParaRPr>
          </a:p>
        </p:txBody>
      </p:sp>
      <p:sp>
        <p:nvSpPr>
          <p:cNvPr id="28" name="Google Shape;162;gcdb97b6a0a_1_82">
            <a:extLst>
              <a:ext uri="{FF2B5EF4-FFF2-40B4-BE49-F238E27FC236}">
                <a16:creationId xmlns:a16="http://schemas.microsoft.com/office/drawing/2014/main" id="{A61E64DD-6E64-49D9-9A06-5706A49FD008}"/>
              </a:ext>
            </a:extLst>
          </p:cNvPr>
          <p:cNvSpPr txBox="1"/>
          <p:nvPr/>
        </p:nvSpPr>
        <p:spPr>
          <a:xfrm>
            <a:off x="320081" y="5127652"/>
            <a:ext cx="1969500" cy="431100"/>
          </a:xfrm>
          <a:prstGeom prst="rect">
            <a:avLst/>
          </a:prstGeom>
          <a:solidFill>
            <a:srgbClr val="28A7E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1" i="0" u="none" strike="noStrike" cap="none">
                <a:solidFill>
                  <a:srgbClr val="FFFFFF"/>
                </a:solidFill>
                <a:latin typeface="+mn-ea"/>
                <a:cs typeface="M PLUS 1p"/>
                <a:sym typeface="M PLUS 1p"/>
              </a:rPr>
              <a:t>キャリアパス</a:t>
            </a:r>
            <a:endParaRPr sz="1600" b="1" i="0" u="none" strike="noStrike" cap="none">
              <a:solidFill>
                <a:srgbClr val="FFFFFF"/>
              </a:solidFill>
              <a:latin typeface="+mn-ea"/>
              <a:cs typeface="M PLUS 1p"/>
              <a:sym typeface="M PLUS 1p"/>
            </a:endParaRPr>
          </a:p>
        </p:txBody>
      </p:sp>
      <p:grpSp>
        <p:nvGrpSpPr>
          <p:cNvPr id="29" name="Google Shape;163;gcdb97b6a0a_1_82">
            <a:extLst>
              <a:ext uri="{FF2B5EF4-FFF2-40B4-BE49-F238E27FC236}">
                <a16:creationId xmlns:a16="http://schemas.microsoft.com/office/drawing/2014/main" id="{720B5B97-B6B0-4B63-9AEC-EAEB461AEFF2}"/>
              </a:ext>
            </a:extLst>
          </p:cNvPr>
          <p:cNvGrpSpPr/>
          <p:nvPr/>
        </p:nvGrpSpPr>
        <p:grpSpPr>
          <a:xfrm>
            <a:off x="6904322" y="1389974"/>
            <a:ext cx="2131800" cy="1659900"/>
            <a:chOff x="9520200" y="1029725"/>
            <a:chExt cx="2131800" cy="1659900"/>
          </a:xfrm>
        </p:grpSpPr>
        <p:sp>
          <p:nvSpPr>
            <p:cNvPr id="30" name="Google Shape;164;gcdb97b6a0a_1_82">
              <a:extLst>
                <a:ext uri="{FF2B5EF4-FFF2-40B4-BE49-F238E27FC236}">
                  <a16:creationId xmlns:a16="http://schemas.microsoft.com/office/drawing/2014/main" id="{833E6351-3836-4E32-BAF1-A6970653B095}"/>
                </a:ext>
              </a:extLst>
            </p:cNvPr>
            <p:cNvSpPr/>
            <p:nvPr/>
          </p:nvSpPr>
          <p:spPr>
            <a:xfrm>
              <a:off x="9520200" y="1029725"/>
              <a:ext cx="2131800" cy="1659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1" name="Google Shape;165;gcdb97b6a0a_1_82">
              <a:extLst>
                <a:ext uri="{FF2B5EF4-FFF2-40B4-BE49-F238E27FC236}">
                  <a16:creationId xmlns:a16="http://schemas.microsoft.com/office/drawing/2014/main" id="{D12C6EDC-CB6F-45A4-8049-4BD65822F8D0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24242" y="1481506"/>
              <a:ext cx="723699" cy="7563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" name="Google Shape;163;gcdb97b6a0a_1_82">
            <a:extLst>
              <a:ext uri="{FF2B5EF4-FFF2-40B4-BE49-F238E27FC236}">
                <a16:creationId xmlns:a16="http://schemas.microsoft.com/office/drawing/2014/main" id="{7CDAE410-1BDA-44FB-B3B3-7F9CC0132D25}"/>
              </a:ext>
            </a:extLst>
          </p:cNvPr>
          <p:cNvGrpSpPr/>
          <p:nvPr/>
        </p:nvGrpSpPr>
        <p:grpSpPr>
          <a:xfrm>
            <a:off x="6250359" y="3170160"/>
            <a:ext cx="2131800" cy="1659900"/>
            <a:chOff x="9520200" y="1029725"/>
            <a:chExt cx="2131800" cy="1659900"/>
          </a:xfrm>
        </p:grpSpPr>
        <p:sp>
          <p:nvSpPr>
            <p:cNvPr id="33" name="Google Shape;164;gcdb97b6a0a_1_82">
              <a:extLst>
                <a:ext uri="{FF2B5EF4-FFF2-40B4-BE49-F238E27FC236}">
                  <a16:creationId xmlns:a16="http://schemas.microsoft.com/office/drawing/2014/main" id="{1CEE666B-C7E5-4088-B46C-AA07AEFFA912}"/>
                </a:ext>
              </a:extLst>
            </p:cNvPr>
            <p:cNvSpPr/>
            <p:nvPr/>
          </p:nvSpPr>
          <p:spPr>
            <a:xfrm>
              <a:off x="9520200" y="1029725"/>
              <a:ext cx="2131800" cy="1659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4" name="Google Shape;165;gcdb97b6a0a_1_82">
              <a:extLst>
                <a:ext uri="{FF2B5EF4-FFF2-40B4-BE49-F238E27FC236}">
                  <a16:creationId xmlns:a16="http://schemas.microsoft.com/office/drawing/2014/main" id="{3ED1398A-FC61-4A17-A275-D818C9D410A1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24242" y="1481506"/>
              <a:ext cx="723699" cy="7563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5" name="Google Shape;163;gcdb97b6a0a_1_82">
            <a:extLst>
              <a:ext uri="{FF2B5EF4-FFF2-40B4-BE49-F238E27FC236}">
                <a16:creationId xmlns:a16="http://schemas.microsoft.com/office/drawing/2014/main" id="{87605C16-2DD2-4A82-AF33-F52FF708406C}"/>
              </a:ext>
            </a:extLst>
          </p:cNvPr>
          <p:cNvGrpSpPr/>
          <p:nvPr/>
        </p:nvGrpSpPr>
        <p:grpSpPr>
          <a:xfrm>
            <a:off x="7454119" y="4950346"/>
            <a:ext cx="2131800" cy="1659900"/>
            <a:chOff x="9520200" y="1029725"/>
            <a:chExt cx="2131800" cy="1659900"/>
          </a:xfrm>
        </p:grpSpPr>
        <p:sp>
          <p:nvSpPr>
            <p:cNvPr id="36" name="Google Shape;164;gcdb97b6a0a_1_82">
              <a:extLst>
                <a:ext uri="{FF2B5EF4-FFF2-40B4-BE49-F238E27FC236}">
                  <a16:creationId xmlns:a16="http://schemas.microsoft.com/office/drawing/2014/main" id="{63E486D8-8996-4CB8-8873-5B866B103C84}"/>
                </a:ext>
              </a:extLst>
            </p:cNvPr>
            <p:cNvSpPr/>
            <p:nvPr/>
          </p:nvSpPr>
          <p:spPr>
            <a:xfrm>
              <a:off x="9520200" y="1029725"/>
              <a:ext cx="2131800" cy="1659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7" name="Google Shape;165;gcdb97b6a0a_1_82">
              <a:extLst>
                <a:ext uri="{FF2B5EF4-FFF2-40B4-BE49-F238E27FC236}">
                  <a16:creationId xmlns:a16="http://schemas.microsoft.com/office/drawing/2014/main" id="{2C1E39BF-F52C-4340-90C4-0D222177B754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24242" y="1481506"/>
              <a:ext cx="723699" cy="756328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62872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仕事内容</a:t>
            </a:r>
            <a:endParaRPr kumimoji="1" lang="ja-JP" altLang="en-US" dirty="0"/>
          </a:p>
        </p:txBody>
      </p:sp>
      <p:grpSp>
        <p:nvGrpSpPr>
          <p:cNvPr id="29" name="Google Shape;163;gcdb97b6a0a_1_82">
            <a:extLst>
              <a:ext uri="{FF2B5EF4-FFF2-40B4-BE49-F238E27FC236}">
                <a16:creationId xmlns:a16="http://schemas.microsoft.com/office/drawing/2014/main" id="{720B5B97-B6B0-4B63-9AEC-EAEB461AEFF2}"/>
              </a:ext>
            </a:extLst>
          </p:cNvPr>
          <p:cNvGrpSpPr/>
          <p:nvPr/>
        </p:nvGrpSpPr>
        <p:grpSpPr>
          <a:xfrm>
            <a:off x="6904322" y="1389974"/>
            <a:ext cx="2131800" cy="1659900"/>
            <a:chOff x="9520200" y="1029725"/>
            <a:chExt cx="2131800" cy="1659900"/>
          </a:xfrm>
        </p:grpSpPr>
        <p:sp>
          <p:nvSpPr>
            <p:cNvPr id="30" name="Google Shape;164;gcdb97b6a0a_1_82">
              <a:extLst>
                <a:ext uri="{FF2B5EF4-FFF2-40B4-BE49-F238E27FC236}">
                  <a16:creationId xmlns:a16="http://schemas.microsoft.com/office/drawing/2014/main" id="{833E6351-3836-4E32-BAF1-A6970653B095}"/>
                </a:ext>
              </a:extLst>
            </p:cNvPr>
            <p:cNvSpPr/>
            <p:nvPr/>
          </p:nvSpPr>
          <p:spPr>
            <a:xfrm>
              <a:off x="9520200" y="1029725"/>
              <a:ext cx="2131800" cy="1659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1" name="Google Shape;165;gcdb97b6a0a_1_82">
              <a:extLst>
                <a:ext uri="{FF2B5EF4-FFF2-40B4-BE49-F238E27FC236}">
                  <a16:creationId xmlns:a16="http://schemas.microsoft.com/office/drawing/2014/main" id="{D12C6EDC-CB6F-45A4-8049-4BD65822F8D0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24242" y="1481506"/>
              <a:ext cx="723699" cy="7563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2" name="Google Shape;163;gcdb97b6a0a_1_82">
            <a:extLst>
              <a:ext uri="{FF2B5EF4-FFF2-40B4-BE49-F238E27FC236}">
                <a16:creationId xmlns:a16="http://schemas.microsoft.com/office/drawing/2014/main" id="{7CDAE410-1BDA-44FB-B3B3-7F9CC0132D25}"/>
              </a:ext>
            </a:extLst>
          </p:cNvPr>
          <p:cNvGrpSpPr/>
          <p:nvPr/>
        </p:nvGrpSpPr>
        <p:grpSpPr>
          <a:xfrm>
            <a:off x="6250359" y="3170160"/>
            <a:ext cx="2131800" cy="1659900"/>
            <a:chOff x="9520200" y="1029725"/>
            <a:chExt cx="2131800" cy="1659900"/>
          </a:xfrm>
        </p:grpSpPr>
        <p:sp>
          <p:nvSpPr>
            <p:cNvPr id="33" name="Google Shape;164;gcdb97b6a0a_1_82">
              <a:extLst>
                <a:ext uri="{FF2B5EF4-FFF2-40B4-BE49-F238E27FC236}">
                  <a16:creationId xmlns:a16="http://schemas.microsoft.com/office/drawing/2014/main" id="{1CEE666B-C7E5-4088-B46C-AA07AEFFA912}"/>
                </a:ext>
              </a:extLst>
            </p:cNvPr>
            <p:cNvSpPr/>
            <p:nvPr/>
          </p:nvSpPr>
          <p:spPr>
            <a:xfrm>
              <a:off x="9520200" y="1029725"/>
              <a:ext cx="2131800" cy="1659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4" name="Google Shape;165;gcdb97b6a0a_1_82">
              <a:extLst>
                <a:ext uri="{FF2B5EF4-FFF2-40B4-BE49-F238E27FC236}">
                  <a16:creationId xmlns:a16="http://schemas.microsoft.com/office/drawing/2014/main" id="{3ED1398A-FC61-4A17-A275-D818C9D410A1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24242" y="1481506"/>
              <a:ext cx="723699" cy="75632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5" name="Google Shape;163;gcdb97b6a0a_1_82">
            <a:extLst>
              <a:ext uri="{FF2B5EF4-FFF2-40B4-BE49-F238E27FC236}">
                <a16:creationId xmlns:a16="http://schemas.microsoft.com/office/drawing/2014/main" id="{87605C16-2DD2-4A82-AF33-F52FF708406C}"/>
              </a:ext>
            </a:extLst>
          </p:cNvPr>
          <p:cNvGrpSpPr/>
          <p:nvPr/>
        </p:nvGrpSpPr>
        <p:grpSpPr>
          <a:xfrm>
            <a:off x="7454119" y="4950346"/>
            <a:ext cx="2131800" cy="1659900"/>
            <a:chOff x="9520200" y="1029725"/>
            <a:chExt cx="2131800" cy="1659900"/>
          </a:xfrm>
        </p:grpSpPr>
        <p:sp>
          <p:nvSpPr>
            <p:cNvPr id="36" name="Google Shape;164;gcdb97b6a0a_1_82">
              <a:extLst>
                <a:ext uri="{FF2B5EF4-FFF2-40B4-BE49-F238E27FC236}">
                  <a16:creationId xmlns:a16="http://schemas.microsoft.com/office/drawing/2014/main" id="{63E486D8-8996-4CB8-8873-5B866B103C84}"/>
                </a:ext>
              </a:extLst>
            </p:cNvPr>
            <p:cNvSpPr/>
            <p:nvPr/>
          </p:nvSpPr>
          <p:spPr>
            <a:xfrm>
              <a:off x="9520200" y="1029725"/>
              <a:ext cx="2131800" cy="16599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7" name="Google Shape;165;gcdb97b6a0a_1_82">
              <a:extLst>
                <a:ext uri="{FF2B5EF4-FFF2-40B4-BE49-F238E27FC236}">
                  <a16:creationId xmlns:a16="http://schemas.microsoft.com/office/drawing/2014/main" id="{2C1E39BF-F52C-4340-90C4-0D222177B754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0224242" y="1481506"/>
              <a:ext cx="723699" cy="7563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8" name="Google Shape;170;gd31a3834a0_0_40">
            <a:extLst>
              <a:ext uri="{FF2B5EF4-FFF2-40B4-BE49-F238E27FC236}">
                <a16:creationId xmlns:a16="http://schemas.microsoft.com/office/drawing/2014/main" id="{7B491A01-4E6F-41FC-9532-9BDBF6E7FD42}"/>
              </a:ext>
            </a:extLst>
          </p:cNvPr>
          <p:cNvSpPr txBox="1"/>
          <p:nvPr/>
        </p:nvSpPr>
        <p:spPr>
          <a:xfrm>
            <a:off x="446031" y="1841754"/>
            <a:ext cx="5561230" cy="4768491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000" tIns="45700" rIns="162000" bIns="45700" anchor="ctr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7：00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9：00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10：00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12：00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13：00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15：00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17：00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18：00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19：00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 PLUS 1p"/>
              <a:buChar char="•"/>
            </a:pPr>
            <a:r>
              <a:rPr lang="ja-JP" sz="18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22：00</a:t>
            </a:r>
            <a:endParaRPr sz="18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39" name="Google Shape;173;gd31a3834a0_0_40">
            <a:extLst>
              <a:ext uri="{FF2B5EF4-FFF2-40B4-BE49-F238E27FC236}">
                <a16:creationId xmlns:a16="http://schemas.microsoft.com/office/drawing/2014/main" id="{8D18F8FC-6D25-43FC-8CD9-0B142E86CA37}"/>
              </a:ext>
            </a:extLst>
          </p:cNvPr>
          <p:cNvSpPr/>
          <p:nvPr/>
        </p:nvSpPr>
        <p:spPr>
          <a:xfrm>
            <a:off x="320081" y="1410655"/>
            <a:ext cx="1969500" cy="431100"/>
          </a:xfrm>
          <a:prstGeom prst="roundRect">
            <a:avLst>
              <a:gd name="adj" fmla="val 16667"/>
            </a:avLst>
          </a:prstGeom>
          <a:solidFill>
            <a:srgbClr val="063C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174;gd31a3834a0_0_40">
            <a:extLst>
              <a:ext uri="{FF2B5EF4-FFF2-40B4-BE49-F238E27FC236}">
                <a16:creationId xmlns:a16="http://schemas.microsoft.com/office/drawing/2014/main" id="{8003160E-32C5-4068-9C73-DC565F94181A}"/>
              </a:ext>
            </a:extLst>
          </p:cNvPr>
          <p:cNvSpPr txBox="1"/>
          <p:nvPr/>
        </p:nvSpPr>
        <p:spPr>
          <a:xfrm>
            <a:off x="320081" y="1410655"/>
            <a:ext cx="1969500" cy="431100"/>
          </a:xfrm>
          <a:prstGeom prst="rect">
            <a:avLst/>
          </a:prstGeom>
          <a:solidFill>
            <a:srgbClr val="28A7E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1" i="0" u="none" strike="noStrike" cap="none">
                <a:solidFill>
                  <a:srgbClr val="FFFFFF"/>
                </a:solidFill>
                <a:latin typeface="M PLUS 1p"/>
                <a:ea typeface="M PLUS 1p"/>
                <a:cs typeface="M PLUS 1p"/>
                <a:sym typeface="M PLUS 1p"/>
              </a:rPr>
              <a:t>1日の流れ</a:t>
            </a:r>
            <a:endParaRPr sz="1600" b="1" i="0" u="none" strike="noStrike" cap="none">
              <a:solidFill>
                <a:srgbClr val="FFFFFF"/>
              </a:solidFill>
              <a:latin typeface="M PLUS 1p"/>
              <a:ea typeface="M PLUS 1p"/>
              <a:cs typeface="M PLUS 1p"/>
              <a:sym typeface="M PLUS 1p"/>
            </a:endParaRPr>
          </a:p>
        </p:txBody>
      </p:sp>
    </p:spTree>
    <p:extLst>
      <p:ext uri="{BB962C8B-B14F-4D97-AF65-F5344CB8AC3E}">
        <p14:creationId xmlns:p14="http://schemas.microsoft.com/office/powerpoint/2010/main" val="2428227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募集要項</a:t>
            </a:r>
            <a:endParaRPr kumimoji="1" lang="ja-JP" altLang="en-US" dirty="0"/>
          </a:p>
        </p:txBody>
      </p:sp>
      <p:graphicFrame>
        <p:nvGraphicFramePr>
          <p:cNvPr id="15" name="Google Shape;199;p16">
            <a:extLst>
              <a:ext uri="{FF2B5EF4-FFF2-40B4-BE49-F238E27FC236}">
                <a16:creationId xmlns:a16="http://schemas.microsoft.com/office/drawing/2014/main" id="{120D090C-7875-4D87-B0AA-E378680687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7856564"/>
              </p:ext>
            </p:extLst>
          </p:nvPr>
        </p:nvGraphicFramePr>
        <p:xfrm>
          <a:off x="512103" y="1319515"/>
          <a:ext cx="8881794" cy="518426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3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 dirty="0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63C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職種名①</a:t>
                      </a:r>
                      <a:endParaRPr sz="1800" b="1" i="0" u="none" strike="noStrike" cap="none">
                        <a:solidFill>
                          <a:schemeClr val="lt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326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職種名②</a:t>
                      </a:r>
                      <a:endParaRPr sz="1800" b="1" u="none" strike="noStrike" cap="none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D85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0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採用予定人数</a:t>
                      </a:r>
                      <a:endParaRPr sz="1800" b="1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○○名</a:t>
                      </a: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＜前年度 ○○名＞</a:t>
                      </a:r>
                      <a:endParaRPr sz="1800" b="1" u="none" strike="noStrike" cap="none" dirty="0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D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○○名</a:t>
                      </a:r>
                      <a:endParaRPr sz="1800" b="1" i="0" u="none" strike="noStrike" cap="none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＜前年度 ○○名＞</a:t>
                      </a:r>
                      <a:endParaRPr sz="1800" b="1" u="none" strike="noStrike" cap="none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勤務時間</a:t>
                      </a:r>
                      <a:endParaRPr sz="1800" b="1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D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　</a:t>
                      </a:r>
                      <a:endParaRPr sz="1800" b="1" u="none" strike="noStrike" cap="none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休日</a:t>
                      </a:r>
                      <a:endParaRPr sz="1800" b="1" u="none" strike="noStrike" cap="none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D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2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勤務地</a:t>
                      </a:r>
                      <a:endParaRPr sz="1800" b="1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D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2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初任給</a:t>
                      </a:r>
                      <a:endParaRPr sz="1800" b="1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D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2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800" b="1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諸手当</a:t>
                      </a:r>
                      <a:endParaRPr sz="1800" b="1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D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16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800" b="1" u="none" strike="noStrike" cap="none" dirty="0"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福利厚生</a:t>
                      </a:r>
                      <a:endParaRPr sz="1800" b="1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D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133704"/>
                  </a:ext>
                </a:extLst>
              </a:tr>
              <a:tr h="8516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altLang="en-US" sz="1800" b="1" u="none" strike="noStrike" cap="none" dirty="0">
                          <a:latin typeface="+mn-ea"/>
                          <a:ea typeface="+mn-ea"/>
                          <a:cs typeface="M PLUS 1p Medium"/>
                          <a:sym typeface="M PLUS 1p Medium"/>
                        </a:rPr>
                        <a:t>求める人物像</a:t>
                      </a:r>
                      <a:endParaRPr sz="1800" b="1" u="none" strike="noStrike" cap="none" dirty="0">
                        <a:latin typeface="+mn-ea"/>
                        <a:ea typeface="+mn-ea"/>
                        <a:cs typeface="M PLUS 1p Medium"/>
                        <a:sym typeface="M PLUS 1p Medium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D8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63C64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63C64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581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858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よくある質問</a:t>
            </a:r>
            <a:endParaRPr kumimoji="1" lang="ja-JP" altLang="en-US" dirty="0"/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8978E1CA-B4C4-444D-8B1C-75B5F81BAD33}"/>
              </a:ext>
            </a:extLst>
          </p:cNvPr>
          <p:cNvSpPr/>
          <p:nvPr/>
        </p:nvSpPr>
        <p:spPr>
          <a:xfrm>
            <a:off x="833378" y="1354237"/>
            <a:ext cx="8391584" cy="1076446"/>
          </a:xfrm>
          <a:prstGeom prst="wedgeRoundRectCallout">
            <a:avLst>
              <a:gd name="adj1" fmla="val -55763"/>
              <a:gd name="adj2" fmla="val -24699"/>
              <a:gd name="adj3" fmla="val 16667"/>
            </a:avLst>
          </a:prstGeom>
          <a:solidFill>
            <a:srgbClr val="28A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/>
              <a:t>Q.</a:t>
            </a:r>
            <a:r>
              <a:rPr kumimoji="1" lang="ja-JP" altLang="en-US" sz="4000" b="1" dirty="0"/>
              <a:t>よくある質問を記入</a:t>
            </a: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789D7115-2673-42F3-99FA-CD5410899C70}"/>
              </a:ext>
            </a:extLst>
          </p:cNvPr>
          <p:cNvSpPr/>
          <p:nvPr/>
        </p:nvSpPr>
        <p:spPr>
          <a:xfrm>
            <a:off x="833378" y="2490484"/>
            <a:ext cx="8391584" cy="4013293"/>
          </a:xfrm>
          <a:prstGeom prst="wedgeRoundRectCallout">
            <a:avLst>
              <a:gd name="adj1" fmla="val 54583"/>
              <a:gd name="adj2" fmla="val -40561"/>
              <a:gd name="adj3" fmla="val 16667"/>
            </a:avLst>
          </a:prstGeom>
          <a:noFill/>
          <a:ln>
            <a:solidFill>
              <a:srgbClr val="28A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solidFill>
                  <a:srgbClr val="28A7E1"/>
                </a:solidFill>
              </a:rPr>
              <a:t>A.</a:t>
            </a:r>
            <a:r>
              <a:rPr kumimoji="1" lang="ja-JP" altLang="en-US" sz="4000" b="1" dirty="0">
                <a:solidFill>
                  <a:srgbClr val="28A7E1"/>
                </a:solidFill>
              </a:rPr>
              <a:t>回答を記入</a:t>
            </a:r>
          </a:p>
        </p:txBody>
      </p:sp>
    </p:spTree>
    <p:extLst>
      <p:ext uri="{BB962C8B-B14F-4D97-AF65-F5344CB8AC3E}">
        <p14:creationId xmlns:p14="http://schemas.microsoft.com/office/powerpoint/2010/main" val="3605830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質疑応答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E91B1A-50B6-43C6-9EC9-7D8A60F4AA8F}"/>
              </a:ext>
            </a:extLst>
          </p:cNvPr>
          <p:cNvSpPr txBox="1"/>
          <p:nvPr/>
        </p:nvSpPr>
        <p:spPr>
          <a:xfrm>
            <a:off x="1250703" y="3075057"/>
            <a:ext cx="7404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>
                <a:solidFill>
                  <a:srgbClr val="28A7E1"/>
                </a:solidFill>
              </a:rPr>
              <a:t>なんでもお気軽にご質問ください！</a:t>
            </a:r>
          </a:p>
        </p:txBody>
      </p:sp>
    </p:spTree>
    <p:extLst>
      <p:ext uri="{BB962C8B-B14F-4D97-AF65-F5344CB8AC3E}">
        <p14:creationId xmlns:p14="http://schemas.microsoft.com/office/powerpoint/2010/main" val="1992151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最後に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E91B1A-50B6-43C6-9EC9-7D8A60F4AA8F}"/>
              </a:ext>
            </a:extLst>
          </p:cNvPr>
          <p:cNvSpPr txBox="1"/>
          <p:nvPr/>
        </p:nvSpPr>
        <p:spPr>
          <a:xfrm>
            <a:off x="3825927" y="1269406"/>
            <a:ext cx="22541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002060"/>
                </a:solidFill>
              </a:rPr>
              <a:t>メッセージ</a:t>
            </a:r>
          </a:p>
        </p:txBody>
      </p:sp>
      <p:grpSp>
        <p:nvGrpSpPr>
          <p:cNvPr id="5" name="Google Shape;306;p25">
            <a:extLst>
              <a:ext uri="{FF2B5EF4-FFF2-40B4-BE49-F238E27FC236}">
                <a16:creationId xmlns:a16="http://schemas.microsoft.com/office/drawing/2014/main" id="{591327AD-A1DE-46DA-BC34-AD20BB5A4975}"/>
              </a:ext>
            </a:extLst>
          </p:cNvPr>
          <p:cNvGrpSpPr/>
          <p:nvPr/>
        </p:nvGrpSpPr>
        <p:grpSpPr>
          <a:xfrm>
            <a:off x="134736" y="3150832"/>
            <a:ext cx="3099000" cy="2877600"/>
            <a:chOff x="539850" y="2087625"/>
            <a:chExt cx="3099000" cy="2877600"/>
          </a:xfrm>
        </p:grpSpPr>
        <p:sp>
          <p:nvSpPr>
            <p:cNvPr id="6" name="Google Shape;307;p25">
              <a:extLst>
                <a:ext uri="{FF2B5EF4-FFF2-40B4-BE49-F238E27FC236}">
                  <a16:creationId xmlns:a16="http://schemas.microsoft.com/office/drawing/2014/main" id="{DB50FD51-17EB-44FC-B824-C899642326A0}"/>
                </a:ext>
              </a:extLst>
            </p:cNvPr>
            <p:cNvSpPr/>
            <p:nvPr/>
          </p:nvSpPr>
          <p:spPr>
            <a:xfrm>
              <a:off x="539850" y="2087625"/>
              <a:ext cx="3099000" cy="28776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" name="Google Shape;308;p25">
              <a:extLst>
                <a:ext uri="{FF2B5EF4-FFF2-40B4-BE49-F238E27FC236}">
                  <a16:creationId xmlns:a16="http://schemas.microsoft.com/office/drawing/2014/main" id="{FFDFAE2A-8A80-40F5-9A80-392C37AED9D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505743" y="2916550"/>
              <a:ext cx="1167114" cy="1219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" name="Google Shape;309;p25">
            <a:extLst>
              <a:ext uri="{FF2B5EF4-FFF2-40B4-BE49-F238E27FC236}">
                <a16:creationId xmlns:a16="http://schemas.microsoft.com/office/drawing/2014/main" id="{603D4058-BC9E-434F-84B4-F117D54BCA74}"/>
              </a:ext>
            </a:extLst>
          </p:cNvPr>
          <p:cNvGrpSpPr/>
          <p:nvPr/>
        </p:nvGrpSpPr>
        <p:grpSpPr>
          <a:xfrm>
            <a:off x="6736024" y="3150832"/>
            <a:ext cx="3099000" cy="2877600"/>
            <a:chOff x="539850" y="2087625"/>
            <a:chExt cx="3099000" cy="2877600"/>
          </a:xfrm>
        </p:grpSpPr>
        <p:sp>
          <p:nvSpPr>
            <p:cNvPr id="9" name="Google Shape;310;p25">
              <a:extLst>
                <a:ext uri="{FF2B5EF4-FFF2-40B4-BE49-F238E27FC236}">
                  <a16:creationId xmlns:a16="http://schemas.microsoft.com/office/drawing/2014/main" id="{D0AE1CEF-BBD4-474B-8BA4-E7E35DE44DA8}"/>
                </a:ext>
              </a:extLst>
            </p:cNvPr>
            <p:cNvSpPr/>
            <p:nvPr/>
          </p:nvSpPr>
          <p:spPr>
            <a:xfrm>
              <a:off x="539850" y="2087625"/>
              <a:ext cx="3099000" cy="28776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311;p25">
              <a:extLst>
                <a:ext uri="{FF2B5EF4-FFF2-40B4-BE49-F238E27FC236}">
                  <a16:creationId xmlns:a16="http://schemas.microsoft.com/office/drawing/2014/main" id="{2C2E6C42-5479-43D5-AE1F-F79D29B31635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505743" y="2916550"/>
              <a:ext cx="1167114" cy="12197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312;p25">
            <a:extLst>
              <a:ext uri="{FF2B5EF4-FFF2-40B4-BE49-F238E27FC236}">
                <a16:creationId xmlns:a16="http://schemas.microsoft.com/office/drawing/2014/main" id="{35933465-ABD5-45B5-957B-4EE532E5DD82}"/>
              </a:ext>
            </a:extLst>
          </p:cNvPr>
          <p:cNvGrpSpPr/>
          <p:nvPr/>
        </p:nvGrpSpPr>
        <p:grpSpPr>
          <a:xfrm>
            <a:off x="3435380" y="3150832"/>
            <a:ext cx="3099000" cy="2877600"/>
            <a:chOff x="539850" y="2087625"/>
            <a:chExt cx="3099000" cy="2877600"/>
          </a:xfrm>
        </p:grpSpPr>
        <p:sp>
          <p:nvSpPr>
            <p:cNvPr id="12" name="Google Shape;313;p25">
              <a:extLst>
                <a:ext uri="{FF2B5EF4-FFF2-40B4-BE49-F238E27FC236}">
                  <a16:creationId xmlns:a16="http://schemas.microsoft.com/office/drawing/2014/main" id="{2CDDBDCC-7C0F-48AC-8E96-1B093023A13E}"/>
                </a:ext>
              </a:extLst>
            </p:cNvPr>
            <p:cNvSpPr/>
            <p:nvPr/>
          </p:nvSpPr>
          <p:spPr>
            <a:xfrm>
              <a:off x="539850" y="2087625"/>
              <a:ext cx="3099000" cy="28776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314;p25">
              <a:extLst>
                <a:ext uri="{FF2B5EF4-FFF2-40B4-BE49-F238E27FC236}">
                  <a16:creationId xmlns:a16="http://schemas.microsoft.com/office/drawing/2014/main" id="{BD547DBD-CEC7-48C0-8C3B-1B67A8B3CCC4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505743" y="2916550"/>
              <a:ext cx="1167114" cy="12197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47615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本日のプレゼンター</a:t>
            </a:r>
          </a:p>
        </p:txBody>
      </p:sp>
      <p:sp>
        <p:nvSpPr>
          <p:cNvPr id="3" name="Google Shape;37;gd212a5127b_0_7">
            <a:extLst>
              <a:ext uri="{FF2B5EF4-FFF2-40B4-BE49-F238E27FC236}">
                <a16:creationId xmlns:a16="http://schemas.microsoft.com/office/drawing/2014/main" id="{A3B7FE7D-5CAE-421D-BD0F-CCCEA111F71E}"/>
              </a:ext>
            </a:extLst>
          </p:cNvPr>
          <p:cNvSpPr txBox="1"/>
          <p:nvPr/>
        </p:nvSpPr>
        <p:spPr>
          <a:xfrm>
            <a:off x="5171934" y="2560985"/>
            <a:ext cx="4373528" cy="4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1800" b="0" i="0" u="none" strike="noStrike" cap="none">
                <a:latin typeface="+mn-ea"/>
                <a:cs typeface="M PLUS 1p"/>
                <a:sym typeface="M PLUS 1p"/>
              </a:rPr>
              <a:t>部署：</a:t>
            </a:r>
            <a:endParaRPr sz="1800" b="0" i="0" u="none" strike="noStrike" cap="none">
              <a:latin typeface="+mn-ea"/>
              <a:cs typeface="M PLUS 1p"/>
              <a:sym typeface="M PLUS 1p"/>
            </a:endParaRPr>
          </a:p>
        </p:txBody>
      </p:sp>
      <p:sp>
        <p:nvSpPr>
          <p:cNvPr id="4" name="Google Shape;38;gd212a5127b_0_7">
            <a:extLst>
              <a:ext uri="{FF2B5EF4-FFF2-40B4-BE49-F238E27FC236}">
                <a16:creationId xmlns:a16="http://schemas.microsoft.com/office/drawing/2014/main" id="{216A9EF9-668E-48F5-921E-5D560E796F43}"/>
              </a:ext>
            </a:extLst>
          </p:cNvPr>
          <p:cNvSpPr txBox="1"/>
          <p:nvPr/>
        </p:nvSpPr>
        <p:spPr>
          <a:xfrm>
            <a:off x="5177667" y="1771711"/>
            <a:ext cx="4373528" cy="7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ja-JP" sz="2800" b="1" i="0" u="none" strike="noStrike" cap="none">
                <a:latin typeface="+mn-ea"/>
                <a:cs typeface="M PLUS 1p"/>
                <a:sym typeface="M PLUS 1p"/>
              </a:rPr>
              <a:t>氏名 </a:t>
            </a:r>
            <a:endParaRPr sz="2800" b="1" i="0" u="none" strike="noStrike" cap="none">
              <a:latin typeface="+mn-ea"/>
              <a:cs typeface="M PLUS 1p"/>
              <a:sym typeface="M PLUS 1p"/>
            </a:endParaRPr>
          </a:p>
        </p:txBody>
      </p:sp>
      <p:sp>
        <p:nvSpPr>
          <p:cNvPr id="5" name="Google Shape;39;gd212a5127b_0_7">
            <a:extLst>
              <a:ext uri="{FF2B5EF4-FFF2-40B4-BE49-F238E27FC236}">
                <a16:creationId xmlns:a16="http://schemas.microsoft.com/office/drawing/2014/main" id="{8AC77D14-EF6B-4FBC-93FE-B0F7CE83A89E}"/>
              </a:ext>
            </a:extLst>
          </p:cNvPr>
          <p:cNvSpPr txBox="1"/>
          <p:nvPr/>
        </p:nvSpPr>
        <p:spPr>
          <a:xfrm>
            <a:off x="5171075" y="4451648"/>
            <a:ext cx="4380120" cy="17253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98000" tIns="172800" rIns="198000" bIns="1728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1800" b="0" i="0" u="none" strike="noStrike" cap="none">
                <a:latin typeface="+mn-ea"/>
                <a:cs typeface="M PLUS 1p"/>
                <a:sym typeface="M PLUS 1p"/>
              </a:rPr>
              <a:t>一言を入力</a:t>
            </a:r>
            <a:endParaRPr sz="1800" b="0" i="0" u="none" strike="noStrike" cap="none">
              <a:latin typeface="+mn-ea"/>
              <a:cs typeface="M PLUS 1p"/>
              <a:sym typeface="M PLUS 1p"/>
            </a:endParaRPr>
          </a:p>
        </p:txBody>
      </p:sp>
      <p:grpSp>
        <p:nvGrpSpPr>
          <p:cNvPr id="6" name="Google Shape;40;gd212a5127b_0_7">
            <a:extLst>
              <a:ext uri="{FF2B5EF4-FFF2-40B4-BE49-F238E27FC236}">
                <a16:creationId xmlns:a16="http://schemas.microsoft.com/office/drawing/2014/main" id="{DEBF5434-0ED7-427D-B762-429FB552995F}"/>
              </a:ext>
            </a:extLst>
          </p:cNvPr>
          <p:cNvGrpSpPr/>
          <p:nvPr/>
        </p:nvGrpSpPr>
        <p:grpSpPr>
          <a:xfrm>
            <a:off x="354805" y="1744630"/>
            <a:ext cx="4011600" cy="4520100"/>
            <a:chOff x="354805" y="1721482"/>
            <a:chExt cx="4011600" cy="4520100"/>
          </a:xfrm>
        </p:grpSpPr>
        <p:sp>
          <p:nvSpPr>
            <p:cNvPr id="7" name="Google Shape;41;gd212a5127b_0_7">
              <a:extLst>
                <a:ext uri="{FF2B5EF4-FFF2-40B4-BE49-F238E27FC236}">
                  <a16:creationId xmlns:a16="http://schemas.microsoft.com/office/drawing/2014/main" id="{C226B072-BB33-4EB4-9FEF-C18F106CFC27}"/>
                </a:ext>
              </a:extLst>
            </p:cNvPr>
            <p:cNvSpPr/>
            <p:nvPr/>
          </p:nvSpPr>
          <p:spPr>
            <a:xfrm>
              <a:off x="354805" y="1721482"/>
              <a:ext cx="4011600" cy="45201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" name="Google Shape;42;gd212a5127b_0_7">
              <a:extLst>
                <a:ext uri="{FF2B5EF4-FFF2-40B4-BE49-F238E27FC236}">
                  <a16:creationId xmlns:a16="http://schemas.microsoft.com/office/drawing/2014/main" id="{590A5C5D-2C77-469C-A30C-1D1D06C2834D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858875" y="3283125"/>
              <a:ext cx="1373850" cy="13738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Google Shape;43;gd212a5127b_0_7">
            <a:extLst>
              <a:ext uri="{FF2B5EF4-FFF2-40B4-BE49-F238E27FC236}">
                <a16:creationId xmlns:a16="http://schemas.microsoft.com/office/drawing/2014/main" id="{EFB700C5-FD65-4F80-A11C-DE16213F5FC6}"/>
              </a:ext>
            </a:extLst>
          </p:cNvPr>
          <p:cNvSpPr txBox="1"/>
          <p:nvPr/>
        </p:nvSpPr>
        <p:spPr>
          <a:xfrm>
            <a:off x="5171934" y="3122473"/>
            <a:ext cx="4373528" cy="4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1800" b="0" i="0" u="none" strike="noStrike" cap="none">
                <a:latin typeface="+mn-ea"/>
                <a:cs typeface="M PLUS 1p"/>
                <a:sym typeface="M PLUS 1p"/>
              </a:rPr>
              <a:t>入社年：年 (●年目)</a:t>
            </a:r>
            <a:endParaRPr sz="1800" b="0" i="0" u="none" strike="noStrike" cap="none">
              <a:latin typeface="+mn-ea"/>
              <a:cs typeface="M PLUS 1p"/>
              <a:sym typeface="M PLUS 1p"/>
            </a:endParaRPr>
          </a:p>
        </p:txBody>
      </p:sp>
      <p:sp>
        <p:nvSpPr>
          <p:cNvPr id="10" name="Google Shape;44;gd212a5127b_0_7">
            <a:extLst>
              <a:ext uri="{FF2B5EF4-FFF2-40B4-BE49-F238E27FC236}">
                <a16:creationId xmlns:a16="http://schemas.microsoft.com/office/drawing/2014/main" id="{FF4D7FFC-040F-4B75-9D39-97C11AB1BB2E}"/>
              </a:ext>
            </a:extLst>
          </p:cNvPr>
          <p:cNvSpPr txBox="1"/>
          <p:nvPr/>
        </p:nvSpPr>
        <p:spPr>
          <a:xfrm>
            <a:off x="5171934" y="3683960"/>
            <a:ext cx="4373528" cy="4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-JP" sz="1800" b="0" i="0" u="none" strike="noStrike" cap="none">
                <a:latin typeface="+mn-ea"/>
                <a:cs typeface="M PLUS 1p"/>
                <a:sym typeface="M PLUS 1p"/>
              </a:rPr>
              <a:t>職歴：</a:t>
            </a:r>
            <a:endParaRPr sz="1800" b="0" i="0" u="none" strike="noStrike" cap="none">
              <a:latin typeface="+mn-ea"/>
              <a:cs typeface="M PLUS 1p"/>
              <a:sym typeface="M PLUS 1p"/>
            </a:endParaRPr>
          </a:p>
        </p:txBody>
      </p:sp>
    </p:spTree>
    <p:extLst>
      <p:ext uri="{BB962C8B-B14F-4D97-AF65-F5344CB8AC3E}">
        <p14:creationId xmlns:p14="http://schemas.microsoft.com/office/powerpoint/2010/main" val="316229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目次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0436EE5-DB09-42D1-A8DE-FBE3163E9FFA}"/>
              </a:ext>
            </a:extLst>
          </p:cNvPr>
          <p:cNvSpPr/>
          <p:nvPr/>
        </p:nvSpPr>
        <p:spPr>
          <a:xfrm>
            <a:off x="986256" y="1491940"/>
            <a:ext cx="8234423" cy="50118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1AFDFC-9FE3-4325-B979-35BA84090714}"/>
              </a:ext>
            </a:extLst>
          </p:cNvPr>
          <p:cNvSpPr/>
          <p:nvPr/>
        </p:nvSpPr>
        <p:spPr>
          <a:xfrm>
            <a:off x="835788" y="1364621"/>
            <a:ext cx="8234423" cy="50118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0ABA823-9CEF-4331-A559-0EFDB2A34300}"/>
              </a:ext>
            </a:extLst>
          </p:cNvPr>
          <p:cNvSpPr/>
          <p:nvPr/>
        </p:nvSpPr>
        <p:spPr>
          <a:xfrm>
            <a:off x="3483498" y="1659999"/>
            <a:ext cx="4953000" cy="44210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b="1" dirty="0">
                <a:solidFill>
                  <a:srgbClr val="002060"/>
                </a:solidFill>
              </a:rPr>
              <a:t>会社概要</a:t>
            </a:r>
            <a:endParaRPr kumimoji="1" lang="en-US" altLang="ja-JP" sz="32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b="1" dirty="0">
                <a:solidFill>
                  <a:srgbClr val="002060"/>
                </a:solidFill>
              </a:rPr>
              <a:t>事業内容</a:t>
            </a:r>
            <a:endParaRPr kumimoji="1" lang="en-US" altLang="ja-JP" sz="32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b="1" dirty="0">
                <a:solidFill>
                  <a:srgbClr val="002060"/>
                </a:solidFill>
              </a:rPr>
              <a:t>仕事内容</a:t>
            </a:r>
            <a:endParaRPr kumimoji="1" lang="en-US" altLang="ja-JP" sz="32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b="1" dirty="0">
                <a:solidFill>
                  <a:srgbClr val="002060"/>
                </a:solidFill>
              </a:rPr>
              <a:t>募集要項</a:t>
            </a:r>
            <a:endParaRPr kumimoji="1" lang="en-US" altLang="ja-JP" sz="32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b="1" dirty="0">
                <a:solidFill>
                  <a:srgbClr val="002060"/>
                </a:solidFill>
              </a:rPr>
              <a:t>よくある質問</a:t>
            </a:r>
            <a:endParaRPr kumimoji="1" lang="en-US" altLang="ja-JP" sz="32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ja-JP" altLang="en-US" sz="3200" b="1" dirty="0">
                <a:solidFill>
                  <a:srgbClr val="002060"/>
                </a:solidFill>
              </a:rPr>
              <a:t>質疑応答</a:t>
            </a:r>
          </a:p>
        </p:txBody>
      </p:sp>
    </p:spTree>
    <p:extLst>
      <p:ext uri="{BB962C8B-B14F-4D97-AF65-F5344CB8AC3E}">
        <p14:creationId xmlns:p14="http://schemas.microsoft.com/office/powerpoint/2010/main" val="7268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会社概要</a:t>
            </a:r>
          </a:p>
        </p:txBody>
      </p:sp>
      <p:sp>
        <p:nvSpPr>
          <p:cNvPr id="11" name="Google Shape;68;gcdb97b6a0a_0_50">
            <a:extLst>
              <a:ext uri="{FF2B5EF4-FFF2-40B4-BE49-F238E27FC236}">
                <a16:creationId xmlns:a16="http://schemas.microsoft.com/office/drawing/2014/main" id="{83CFDF5D-A0FB-4FD3-B6BE-291137B15AD0}"/>
              </a:ext>
            </a:extLst>
          </p:cNvPr>
          <p:cNvSpPr txBox="1"/>
          <p:nvPr/>
        </p:nvSpPr>
        <p:spPr>
          <a:xfrm>
            <a:off x="856115" y="5857466"/>
            <a:ext cx="8193768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sz="2600" b="1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〇〇をしている、</a:t>
            </a:r>
            <a:r>
              <a:rPr lang="ja-JP" sz="2600" b="1" i="0" u="none" strike="noStrike" cap="none" dirty="0" err="1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〇〇〇な</a:t>
            </a:r>
            <a:r>
              <a:rPr lang="ja-JP" sz="2600" b="1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会社です！</a:t>
            </a:r>
            <a:endParaRPr sz="2600" b="1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</p:txBody>
      </p:sp>
      <p:grpSp>
        <p:nvGrpSpPr>
          <p:cNvPr id="12" name="Google Shape;69;gcdb97b6a0a_0_50">
            <a:extLst>
              <a:ext uri="{FF2B5EF4-FFF2-40B4-BE49-F238E27FC236}">
                <a16:creationId xmlns:a16="http://schemas.microsoft.com/office/drawing/2014/main" id="{7FA0CEE3-9EAC-430B-A264-FF92D0EE421C}"/>
              </a:ext>
            </a:extLst>
          </p:cNvPr>
          <p:cNvGrpSpPr/>
          <p:nvPr/>
        </p:nvGrpSpPr>
        <p:grpSpPr>
          <a:xfrm>
            <a:off x="5241485" y="1862141"/>
            <a:ext cx="4406593" cy="3320263"/>
            <a:chOff x="6797700" y="1710000"/>
            <a:chExt cx="4854300" cy="3657600"/>
          </a:xfrm>
        </p:grpSpPr>
        <p:sp>
          <p:nvSpPr>
            <p:cNvPr id="13" name="Google Shape;70;gcdb97b6a0a_0_50">
              <a:extLst>
                <a:ext uri="{FF2B5EF4-FFF2-40B4-BE49-F238E27FC236}">
                  <a16:creationId xmlns:a16="http://schemas.microsoft.com/office/drawing/2014/main" id="{37C0E2BA-3BE7-47BF-AFFC-AECD31E14D7D}"/>
                </a:ext>
              </a:extLst>
            </p:cNvPr>
            <p:cNvSpPr/>
            <p:nvPr/>
          </p:nvSpPr>
          <p:spPr>
            <a:xfrm>
              <a:off x="6797700" y="1710000"/>
              <a:ext cx="4854300" cy="36576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71;gcdb97b6a0a_0_50">
              <a:extLst>
                <a:ext uri="{FF2B5EF4-FFF2-40B4-BE49-F238E27FC236}">
                  <a16:creationId xmlns:a16="http://schemas.microsoft.com/office/drawing/2014/main" id="{B24F17FA-D82F-4011-AD42-63862A3D734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497525" y="2778800"/>
              <a:ext cx="1454650" cy="1520250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5" name="Google Shape;72;gcdb97b6a0a_0_50">
            <a:extLst>
              <a:ext uri="{FF2B5EF4-FFF2-40B4-BE49-F238E27FC236}">
                <a16:creationId xmlns:a16="http://schemas.microsoft.com/office/drawing/2014/main" id="{4BB038B5-041D-4A44-BBC7-74D1B0BAAB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760836"/>
              </p:ext>
            </p:extLst>
          </p:nvPr>
        </p:nvGraphicFramePr>
        <p:xfrm>
          <a:off x="551688" y="1862140"/>
          <a:ext cx="4537603" cy="3320262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45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2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3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ja-JP" sz="2000" b="1" u="none" strike="noStrike" cap="none" dirty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社名</a:t>
                      </a:r>
                      <a:endParaRPr sz="2000" b="1" u="none" strike="noStrike" cap="none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7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b="1" u="none" strike="noStrike" cap="none" dirty="0">
                        <a:solidFill>
                          <a:schemeClr val="lt1"/>
                        </a:solidFill>
                        <a:latin typeface="+mn-ea"/>
                        <a:ea typeface="+mn-ea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3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ja-JP" sz="2000" b="1" u="none" strike="noStrike" cap="none" dirty="0"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設立年月日</a:t>
                      </a:r>
                      <a:endParaRPr sz="20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b="1" u="none" strike="noStrike" cap="none" dirty="0">
                        <a:latin typeface="+mn-ea"/>
                        <a:ea typeface="+mn-ea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3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ja-JP" sz="2000" b="1" u="none" strike="noStrike" cap="none" dirty="0"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創業者</a:t>
                      </a:r>
                      <a:endParaRPr sz="2000" b="1" u="none" strike="noStrike" cap="none" dirty="0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b="1" u="none" strike="noStrike" cap="none">
                        <a:latin typeface="+mn-ea"/>
                        <a:ea typeface="+mn-ea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3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ja-JP" sz="2000" b="1" u="none" strike="noStrike" cap="none"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事業内容</a:t>
                      </a:r>
                      <a:endParaRPr sz="2000" b="1" u="none" strike="noStrike" cap="none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b="1" u="none" strike="noStrike" cap="none">
                        <a:latin typeface="+mn-ea"/>
                        <a:ea typeface="+mn-ea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3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ja-JP" sz="2000" b="1" u="none" strike="noStrike" cap="none"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所在地</a:t>
                      </a:r>
                      <a:endParaRPr sz="2000" b="1" u="none" strike="noStrike" cap="none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b="1" u="none" strike="noStrike" cap="none">
                        <a:latin typeface="+mn-ea"/>
                        <a:ea typeface="+mn-ea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37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ja-JP" sz="2000" b="1" u="none" strike="noStrike" cap="none">
                          <a:latin typeface="+mn-ea"/>
                          <a:ea typeface="+mn-ea"/>
                          <a:cs typeface="M PLUS 1p"/>
                          <a:sym typeface="M PLUS 1p"/>
                        </a:rPr>
                        <a:t>従業員数</a:t>
                      </a:r>
                      <a:endParaRPr sz="2000" b="1" u="none" strike="noStrike" cap="none">
                        <a:latin typeface="+mn-ea"/>
                        <a:ea typeface="+mn-ea"/>
                        <a:cs typeface="M PLUS 1p"/>
                        <a:sym typeface="M PLUS 1p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b="1" u="none" strike="noStrike" cap="none" dirty="0">
                        <a:latin typeface="+mn-ea"/>
                        <a:ea typeface="+mn-ea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8A7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71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会社概要</a:t>
            </a:r>
          </a:p>
        </p:txBody>
      </p:sp>
      <p:sp>
        <p:nvSpPr>
          <p:cNvPr id="8" name="Google Shape;78;p6">
            <a:extLst>
              <a:ext uri="{FF2B5EF4-FFF2-40B4-BE49-F238E27FC236}">
                <a16:creationId xmlns:a16="http://schemas.microsoft.com/office/drawing/2014/main" id="{16EC4F4D-6C1B-4E8A-A40B-B89206306FD2}"/>
              </a:ext>
            </a:extLst>
          </p:cNvPr>
          <p:cNvSpPr txBox="1">
            <a:spLocks/>
          </p:cNvSpPr>
          <p:nvPr/>
        </p:nvSpPr>
        <p:spPr>
          <a:xfrm>
            <a:off x="243623" y="1918344"/>
            <a:ext cx="4554289" cy="3915296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98000" tIns="172800" rIns="198000" bIns="1728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7800">
              <a:spcBef>
                <a:spcPts val="0"/>
              </a:spcBef>
              <a:buClr>
                <a:schemeClr val="dk1"/>
              </a:buClr>
              <a:buSzPts val="2000"/>
              <a:buFont typeface="M PLUS 1p"/>
              <a:buChar char="•"/>
            </a:pPr>
            <a:r>
              <a:rPr lang="ja-JP" altLang="en-US" sz="2000" b="1">
                <a:latin typeface="+mn-ea"/>
                <a:cs typeface="M PLUS 1p"/>
                <a:sym typeface="M PLUS 1p"/>
              </a:rPr>
              <a:t>拠点一覧</a:t>
            </a:r>
          </a:p>
        </p:txBody>
      </p:sp>
      <p:sp>
        <p:nvSpPr>
          <p:cNvPr id="9" name="Google Shape;79;p6">
            <a:extLst>
              <a:ext uri="{FF2B5EF4-FFF2-40B4-BE49-F238E27FC236}">
                <a16:creationId xmlns:a16="http://schemas.microsoft.com/office/drawing/2014/main" id="{B969ED92-85DD-41D5-AF46-36C72EF01B28}"/>
              </a:ext>
            </a:extLst>
          </p:cNvPr>
          <p:cNvSpPr txBox="1"/>
          <p:nvPr/>
        </p:nvSpPr>
        <p:spPr>
          <a:xfrm>
            <a:off x="5108089" y="1918344"/>
            <a:ext cx="4554289" cy="3915296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98000" tIns="172800" rIns="198000" bIns="172800" anchor="t" anchorCtr="0">
            <a:normAutofit/>
          </a:bodyPr>
          <a:lstStyle/>
          <a:p>
            <a:pPr marL="22860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 PLUS 1p"/>
              <a:buChar char="•"/>
            </a:pPr>
            <a:r>
              <a:rPr lang="ja-JP" sz="2000" b="1" i="0" u="none" strike="noStrike" cap="none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組織図</a:t>
            </a:r>
            <a:endParaRPr sz="600" b="1" i="0" u="none" strike="noStrike" cap="none">
              <a:solidFill>
                <a:srgbClr val="000000"/>
              </a:solidFill>
              <a:latin typeface="+mn-ea"/>
              <a:cs typeface="M PLUS 1p"/>
              <a:sym typeface="M PLUS 1p"/>
            </a:endParaRPr>
          </a:p>
        </p:txBody>
      </p:sp>
      <p:grpSp>
        <p:nvGrpSpPr>
          <p:cNvPr id="10" name="Google Shape;81;p6">
            <a:extLst>
              <a:ext uri="{FF2B5EF4-FFF2-40B4-BE49-F238E27FC236}">
                <a16:creationId xmlns:a16="http://schemas.microsoft.com/office/drawing/2014/main" id="{4CEC6F24-3D3D-4BBB-A4C5-98F0E757B48A}"/>
              </a:ext>
            </a:extLst>
          </p:cNvPr>
          <p:cNvGrpSpPr/>
          <p:nvPr/>
        </p:nvGrpSpPr>
        <p:grpSpPr>
          <a:xfrm>
            <a:off x="5620274" y="2614222"/>
            <a:ext cx="3735160" cy="3019190"/>
            <a:chOff x="6892583" y="2405877"/>
            <a:chExt cx="4312139" cy="3485571"/>
          </a:xfrm>
        </p:grpSpPr>
        <p:sp>
          <p:nvSpPr>
            <p:cNvPr id="16" name="Google Shape;82;p6">
              <a:extLst>
                <a:ext uri="{FF2B5EF4-FFF2-40B4-BE49-F238E27FC236}">
                  <a16:creationId xmlns:a16="http://schemas.microsoft.com/office/drawing/2014/main" id="{09EC599B-F65E-44F3-927F-6115C34C7E8F}"/>
                </a:ext>
              </a:extLst>
            </p:cNvPr>
            <p:cNvSpPr/>
            <p:nvPr/>
          </p:nvSpPr>
          <p:spPr>
            <a:xfrm>
              <a:off x="6892583" y="2405877"/>
              <a:ext cx="4312139" cy="3485571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" name="Google Shape;83;p6">
              <a:extLst>
                <a:ext uri="{FF2B5EF4-FFF2-40B4-BE49-F238E27FC236}">
                  <a16:creationId xmlns:a16="http://schemas.microsoft.com/office/drawing/2014/main" id="{2F36013E-8DC5-4A17-8479-0626189566DE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306675" y="3403100"/>
              <a:ext cx="1483875" cy="149097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0847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企業理念</a:t>
            </a:r>
            <a:endParaRPr kumimoji="1" lang="ja-JP" altLang="en-US" dirty="0"/>
          </a:p>
        </p:txBody>
      </p:sp>
      <p:sp>
        <p:nvSpPr>
          <p:cNvPr id="11" name="Google Shape;56;p7">
            <a:extLst>
              <a:ext uri="{FF2B5EF4-FFF2-40B4-BE49-F238E27FC236}">
                <a16:creationId xmlns:a16="http://schemas.microsoft.com/office/drawing/2014/main" id="{AEB19FD0-EB0F-465D-BC16-F41EC6C605FB}"/>
              </a:ext>
            </a:extLst>
          </p:cNvPr>
          <p:cNvSpPr txBox="1">
            <a:spLocks/>
          </p:cNvSpPr>
          <p:nvPr/>
        </p:nvSpPr>
        <p:spPr>
          <a:xfrm>
            <a:off x="4496750" y="2605850"/>
            <a:ext cx="4869250" cy="36243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98000" tIns="172800" rIns="198000" bIns="1728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7800">
              <a:spcBef>
                <a:spcPts val="0"/>
              </a:spcBef>
              <a:buClr>
                <a:schemeClr val="dk1"/>
              </a:buClr>
              <a:buSzPts val="2000"/>
              <a:buFont typeface="M PLUS 1p"/>
              <a:buChar char="•"/>
            </a:pPr>
            <a:r>
              <a:rPr lang="ja-JP" altLang="en-US" sz="2000">
                <a:latin typeface="+mn-ea"/>
                <a:cs typeface="M PLUS 1p"/>
                <a:sym typeface="M PLUS 1p"/>
              </a:rPr>
              <a:t>（詳細を入力）</a:t>
            </a:r>
          </a:p>
          <a:p>
            <a:pPr marL="0" indent="0">
              <a:buClr>
                <a:schemeClr val="dk1"/>
              </a:buClr>
              <a:buSzPts val="1800"/>
              <a:buFont typeface="Arial" panose="020B0604020202020204" pitchFamily="34" charset="0"/>
              <a:buNone/>
            </a:pPr>
            <a:r>
              <a:rPr lang="ja-JP" altLang="en-US" sz="1800">
                <a:latin typeface="+mn-ea"/>
                <a:cs typeface="M PLUS 1p"/>
                <a:sym typeface="M PLUS 1p"/>
              </a:rPr>
              <a:t>　</a:t>
            </a:r>
            <a:r>
              <a:rPr lang="en-US" altLang="ja-JP" sz="1500">
                <a:latin typeface="+mn-ea"/>
                <a:cs typeface="M PLUS 1p"/>
                <a:sym typeface="M PLUS 1p"/>
              </a:rPr>
              <a:t>※</a:t>
            </a:r>
            <a:r>
              <a:rPr lang="ja-JP" altLang="en-US" sz="1500">
                <a:latin typeface="+mn-ea"/>
                <a:cs typeface="M PLUS 1p"/>
                <a:sym typeface="M PLUS 1p"/>
              </a:rPr>
              <a:t>解説、社長メッセージ、ミッション・ビジョン・バリューなど</a:t>
            </a:r>
          </a:p>
          <a:p>
            <a:pPr marL="0" indent="0">
              <a:buClr>
                <a:schemeClr val="dk1"/>
              </a:buClr>
              <a:buSzPts val="1800"/>
              <a:buFont typeface="Arial" panose="020B0604020202020204" pitchFamily="34" charset="0"/>
              <a:buNone/>
            </a:pPr>
            <a:endParaRPr lang="ja-JP" altLang="en-US" sz="1500">
              <a:latin typeface="+mn-ea"/>
              <a:cs typeface="M PLUS 1p"/>
              <a:sym typeface="M PLUS 1p"/>
            </a:endParaRPr>
          </a:p>
        </p:txBody>
      </p:sp>
      <p:grpSp>
        <p:nvGrpSpPr>
          <p:cNvPr id="12" name="Google Shape;57;p7">
            <a:extLst>
              <a:ext uri="{FF2B5EF4-FFF2-40B4-BE49-F238E27FC236}">
                <a16:creationId xmlns:a16="http://schemas.microsoft.com/office/drawing/2014/main" id="{23988EFB-C566-4D98-B18E-7BA255ECC6D5}"/>
              </a:ext>
            </a:extLst>
          </p:cNvPr>
          <p:cNvGrpSpPr/>
          <p:nvPr/>
        </p:nvGrpSpPr>
        <p:grpSpPr>
          <a:xfrm>
            <a:off x="540000" y="2605850"/>
            <a:ext cx="3777900" cy="3624000"/>
            <a:chOff x="540000" y="2605850"/>
            <a:chExt cx="3777900" cy="3624000"/>
          </a:xfrm>
        </p:grpSpPr>
        <p:sp>
          <p:nvSpPr>
            <p:cNvPr id="13" name="Google Shape;58;p7">
              <a:extLst>
                <a:ext uri="{FF2B5EF4-FFF2-40B4-BE49-F238E27FC236}">
                  <a16:creationId xmlns:a16="http://schemas.microsoft.com/office/drawing/2014/main" id="{9F181C26-3D54-4B74-9D8F-578C62D3F994}"/>
                </a:ext>
              </a:extLst>
            </p:cNvPr>
            <p:cNvSpPr/>
            <p:nvPr/>
          </p:nvSpPr>
          <p:spPr>
            <a:xfrm>
              <a:off x="540000" y="2605850"/>
              <a:ext cx="3777900" cy="36240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59;p7">
              <a:extLst>
                <a:ext uri="{FF2B5EF4-FFF2-40B4-BE49-F238E27FC236}">
                  <a16:creationId xmlns:a16="http://schemas.microsoft.com/office/drawing/2014/main" id="{97E38ABA-4767-4119-B204-95A5F270BC9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758775" y="3717625"/>
              <a:ext cx="1340350" cy="14007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Google Shape;62;p7">
            <a:extLst>
              <a:ext uri="{FF2B5EF4-FFF2-40B4-BE49-F238E27FC236}">
                <a16:creationId xmlns:a16="http://schemas.microsoft.com/office/drawing/2014/main" id="{93CB5357-C466-4E05-9928-06FC0AE0BD3E}"/>
              </a:ext>
            </a:extLst>
          </p:cNvPr>
          <p:cNvSpPr txBox="1"/>
          <p:nvPr/>
        </p:nvSpPr>
        <p:spPr>
          <a:xfrm>
            <a:off x="681037" y="1218663"/>
            <a:ext cx="8543925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lang="en-US" altLang="ja-JP" sz="4200" i="0" u="none" strike="noStrike" cap="none" dirty="0">
                <a:solidFill>
                  <a:srgbClr val="000000"/>
                </a:solidFill>
                <a:latin typeface="+mn-ea"/>
                <a:cs typeface="M PLUS 1p"/>
                <a:sym typeface="M PLUS 1p"/>
              </a:rPr>
              <a:t>※</a:t>
            </a:r>
            <a:r>
              <a:rPr lang="ja-JP" sz="4200" i="0" u="none" strike="noStrike" cap="none" dirty="0">
                <a:solidFill>
                  <a:srgbClr val="000000"/>
                </a:solidFill>
                <a:latin typeface="+mn-ea"/>
                <a:cs typeface="M PLUS 1p"/>
                <a:sym typeface="M PLUS 1p"/>
              </a:rPr>
              <a:t>企業理念を入力</a:t>
            </a:r>
            <a:endParaRPr sz="4200" i="0" u="none" strike="noStrike" cap="none" dirty="0">
              <a:solidFill>
                <a:srgbClr val="000000"/>
              </a:solidFill>
              <a:latin typeface="+mn-ea"/>
              <a:cs typeface="M PLUS 1p"/>
              <a:sym typeface="M PLUS 1p"/>
            </a:endParaRPr>
          </a:p>
        </p:txBody>
      </p:sp>
    </p:spTree>
    <p:extLst>
      <p:ext uri="{BB962C8B-B14F-4D97-AF65-F5344CB8AC3E}">
        <p14:creationId xmlns:p14="http://schemas.microsoft.com/office/powerpoint/2010/main" val="4160480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事業内容</a:t>
            </a:r>
            <a:endParaRPr kumimoji="1" lang="ja-JP" altLang="en-US" dirty="0"/>
          </a:p>
        </p:txBody>
      </p:sp>
      <p:sp>
        <p:nvSpPr>
          <p:cNvPr id="8" name="Google Shape;94;p9">
            <a:extLst>
              <a:ext uri="{FF2B5EF4-FFF2-40B4-BE49-F238E27FC236}">
                <a16:creationId xmlns:a16="http://schemas.microsoft.com/office/drawing/2014/main" id="{7ACF857B-22F0-4839-B3C2-B064CFDF3049}"/>
              </a:ext>
            </a:extLst>
          </p:cNvPr>
          <p:cNvSpPr txBox="1"/>
          <p:nvPr/>
        </p:nvSpPr>
        <p:spPr>
          <a:xfrm>
            <a:off x="610519" y="2718480"/>
            <a:ext cx="8684962" cy="20367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98000" tIns="154800" rIns="198000" bIns="154800" anchor="t" anchorCtr="0">
            <a:normAutofit/>
          </a:bodyPr>
          <a:lstStyle/>
          <a:p>
            <a:pPr marL="22860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 PLUS 1p"/>
              <a:buChar char="•"/>
            </a:pPr>
            <a:r>
              <a:rPr lang="ja-JP" sz="20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業界内での</a:t>
            </a:r>
            <a:r>
              <a:rPr lang="ja-JP" altLang="en-US" sz="20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自社の</a:t>
            </a:r>
            <a:r>
              <a:rPr lang="ja-JP" sz="2000" b="0" i="0" u="none" strike="noStrike" cap="none" dirty="0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ポジション</a:t>
            </a:r>
            <a:endParaRPr sz="2000" b="0" i="0" u="none" strike="noStrike" cap="none" dirty="0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685800" marR="0" lvl="1" indent="-203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3260C"/>
              </a:buClr>
              <a:buSzPts val="2000"/>
              <a:buFont typeface="M PLUS 1p"/>
              <a:buChar char="•"/>
            </a:pPr>
            <a:r>
              <a:rPr lang="ja-JP" sz="2000" b="0" i="0" u="none" strike="noStrike" cap="none" dirty="0">
                <a:solidFill>
                  <a:srgbClr val="C3260C"/>
                </a:solidFill>
                <a:latin typeface="+mn-ea"/>
                <a:cs typeface="M PLUS 1p"/>
                <a:sym typeface="M PLUS 1p"/>
              </a:rPr>
              <a:t>特徴1</a:t>
            </a:r>
            <a:endParaRPr sz="2000" b="0" i="0" u="none" strike="noStrike" cap="none" dirty="0">
              <a:solidFill>
                <a:srgbClr val="C3260C"/>
              </a:solidFill>
              <a:latin typeface="+mn-ea"/>
              <a:cs typeface="M PLUS 1p"/>
              <a:sym typeface="M PLUS 1p"/>
            </a:endParaRPr>
          </a:p>
          <a:p>
            <a:pPr marL="685800" marR="0" lvl="1" indent="-203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3260C"/>
              </a:buClr>
              <a:buSzPts val="2000"/>
              <a:buFont typeface="M PLUS 1p"/>
              <a:buChar char="•"/>
            </a:pPr>
            <a:r>
              <a:rPr lang="ja-JP" sz="2000" b="0" i="0" u="none" strike="noStrike" cap="none" dirty="0">
                <a:solidFill>
                  <a:srgbClr val="C3260C"/>
                </a:solidFill>
                <a:latin typeface="+mn-ea"/>
                <a:cs typeface="M PLUS 1p"/>
                <a:sym typeface="M PLUS 1p"/>
              </a:rPr>
              <a:t>特徴2</a:t>
            </a:r>
            <a:endParaRPr sz="2000" b="0" i="0" u="none" strike="noStrike" cap="none" dirty="0">
              <a:solidFill>
                <a:srgbClr val="C3260C"/>
              </a:solidFill>
              <a:latin typeface="+mn-ea"/>
              <a:cs typeface="M PLUS 1p"/>
              <a:sym typeface="M PLUS 1p"/>
            </a:endParaRPr>
          </a:p>
          <a:p>
            <a:pPr marL="685800" marR="0" lvl="1" indent="-203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3260C"/>
              </a:buClr>
              <a:buSzPts val="2000"/>
              <a:buFont typeface="M PLUS 1p"/>
              <a:buChar char="•"/>
            </a:pPr>
            <a:r>
              <a:rPr lang="ja-JP" sz="2000" b="0" i="0" u="none" strike="noStrike" cap="none" dirty="0">
                <a:solidFill>
                  <a:srgbClr val="C3260C"/>
                </a:solidFill>
                <a:latin typeface="+mn-ea"/>
                <a:cs typeface="M PLUS 1p"/>
                <a:sym typeface="M PLUS 1p"/>
              </a:rPr>
              <a:t>特徴3</a:t>
            </a:r>
            <a:endParaRPr sz="2000" b="0" i="0" u="none" strike="noStrike" cap="none" dirty="0">
              <a:solidFill>
                <a:srgbClr val="C3260C"/>
              </a:solidFill>
              <a:latin typeface="+mn-ea"/>
              <a:cs typeface="M PLUS 1p"/>
              <a:sym typeface="M PLUS 1p"/>
            </a:endParaRPr>
          </a:p>
        </p:txBody>
      </p:sp>
      <p:sp>
        <p:nvSpPr>
          <p:cNvPr id="9" name="Google Shape;95;p9">
            <a:extLst>
              <a:ext uri="{FF2B5EF4-FFF2-40B4-BE49-F238E27FC236}">
                <a16:creationId xmlns:a16="http://schemas.microsoft.com/office/drawing/2014/main" id="{00EE3F32-0C48-4FF7-85C3-20477AE08BBF}"/>
              </a:ext>
            </a:extLst>
          </p:cNvPr>
          <p:cNvSpPr txBox="1">
            <a:spLocks/>
          </p:cNvSpPr>
          <p:nvPr/>
        </p:nvSpPr>
        <p:spPr>
          <a:xfrm>
            <a:off x="610519" y="1559529"/>
            <a:ext cx="8684962" cy="9027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98000" tIns="144000" rIns="198000" bIns="144000" rtlCol="0" anchor="t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7800">
              <a:spcBef>
                <a:spcPts val="0"/>
              </a:spcBef>
              <a:buClr>
                <a:schemeClr val="dk1"/>
              </a:buClr>
              <a:buSzPts val="2000"/>
              <a:buFont typeface="M PLUS 1p"/>
              <a:buChar char="•"/>
            </a:pPr>
            <a:r>
              <a:rPr lang="ja-JP" altLang="en-US" sz="2000">
                <a:latin typeface="+mn-ea"/>
                <a:cs typeface="M PLUS 1p"/>
                <a:sym typeface="M PLUS 1p"/>
              </a:rPr>
              <a:t>どの業種（業界）に属しているか</a:t>
            </a: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ja-JP" altLang="en-US" sz="2000">
                <a:latin typeface="+mn-ea"/>
                <a:cs typeface="M PLUS 1p"/>
                <a:sym typeface="M PLUS 1p"/>
              </a:rPr>
              <a:t>　⇨ ○○業、〇〇業</a:t>
            </a:r>
          </a:p>
        </p:txBody>
      </p:sp>
      <p:sp>
        <p:nvSpPr>
          <p:cNvPr id="10" name="Google Shape;96;p9">
            <a:extLst>
              <a:ext uri="{FF2B5EF4-FFF2-40B4-BE49-F238E27FC236}">
                <a16:creationId xmlns:a16="http://schemas.microsoft.com/office/drawing/2014/main" id="{FFE911F1-9D98-40D0-B090-005F7E5DD3FA}"/>
              </a:ext>
            </a:extLst>
          </p:cNvPr>
          <p:cNvSpPr txBox="1"/>
          <p:nvPr/>
        </p:nvSpPr>
        <p:spPr>
          <a:xfrm>
            <a:off x="610519" y="4999449"/>
            <a:ext cx="8684962" cy="1609115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98000" tIns="86400" rIns="198000" bIns="86400" anchor="t" anchorCtr="0">
            <a:normAutofit/>
          </a:bodyPr>
          <a:lstStyle/>
          <a:p>
            <a:pPr marL="22860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 PLUS 1p"/>
              <a:buChar char="•"/>
            </a:pPr>
            <a:r>
              <a:rPr lang="ja-JP" sz="2000" b="0" i="0" u="none" strike="noStrike" cap="none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誰のどのような課題を解決する仕事か</a:t>
            </a:r>
            <a:endParaRPr sz="2000" b="0" i="0" u="none" strike="noStrike" cap="none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000" b="0" i="0" u="none" strike="noStrike" cap="none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　⇨	誰の（顧客）：○○な人々（企業）</a:t>
            </a:r>
            <a:endParaRPr sz="2000" b="0" i="0" u="none" strike="noStrike" cap="none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ja-JP" sz="2000" b="0" i="0" u="none" strike="noStrike" cap="none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	どんな課題：○○したい（したくない）という課題</a:t>
            </a:r>
            <a:endParaRPr sz="2000" b="0" i="0" u="none" strike="noStrike" cap="none">
              <a:solidFill>
                <a:srgbClr val="000000"/>
              </a:solidFill>
              <a:latin typeface="+mn-ea"/>
              <a:cs typeface="M PLUS 1p"/>
              <a:sym typeface="M PLUS 1p"/>
            </a:endParaRPr>
          </a:p>
        </p:txBody>
      </p:sp>
    </p:spTree>
    <p:extLst>
      <p:ext uri="{BB962C8B-B14F-4D97-AF65-F5344CB8AC3E}">
        <p14:creationId xmlns:p14="http://schemas.microsoft.com/office/powerpoint/2010/main" val="4189579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事業内容</a:t>
            </a:r>
            <a:endParaRPr kumimoji="1" lang="ja-JP" altLang="en-US" dirty="0"/>
          </a:p>
        </p:txBody>
      </p:sp>
      <p:sp>
        <p:nvSpPr>
          <p:cNvPr id="11" name="Google Shape;56;p7">
            <a:extLst>
              <a:ext uri="{FF2B5EF4-FFF2-40B4-BE49-F238E27FC236}">
                <a16:creationId xmlns:a16="http://schemas.microsoft.com/office/drawing/2014/main" id="{AEB19FD0-EB0F-465D-BC16-F41EC6C605FB}"/>
              </a:ext>
            </a:extLst>
          </p:cNvPr>
          <p:cNvSpPr txBox="1">
            <a:spLocks/>
          </p:cNvSpPr>
          <p:nvPr/>
        </p:nvSpPr>
        <p:spPr>
          <a:xfrm>
            <a:off x="4496750" y="2605850"/>
            <a:ext cx="4869250" cy="36243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98000" tIns="172800" rIns="198000" bIns="1728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7800">
              <a:spcBef>
                <a:spcPts val="0"/>
              </a:spcBef>
              <a:buClr>
                <a:schemeClr val="dk1"/>
              </a:buClr>
              <a:buSzPts val="2000"/>
              <a:buFont typeface="M PLUS 1p"/>
              <a:buChar char="•"/>
            </a:pPr>
            <a:r>
              <a:rPr lang="ja-JP" altLang="en-US" sz="2000" dirty="0">
                <a:latin typeface="+mn-ea"/>
                <a:cs typeface="M PLUS 1p"/>
                <a:sym typeface="M PLUS 1p"/>
              </a:rPr>
              <a:t>（詳細を入力）</a:t>
            </a:r>
          </a:p>
          <a:p>
            <a:pPr marL="0" indent="0">
              <a:buClr>
                <a:schemeClr val="dk1"/>
              </a:buClr>
              <a:buSzPts val="1800"/>
              <a:buFont typeface="Arial" panose="020B0604020202020204" pitchFamily="34" charset="0"/>
              <a:buNone/>
            </a:pPr>
            <a:r>
              <a:rPr lang="ja-JP" altLang="en-US" sz="1800" dirty="0">
                <a:latin typeface="+mn-ea"/>
                <a:cs typeface="M PLUS 1p"/>
                <a:sym typeface="M PLUS 1p"/>
              </a:rPr>
              <a:t>　</a:t>
            </a:r>
            <a:endParaRPr lang="en-US" altLang="ja-JP" sz="1500" dirty="0">
              <a:latin typeface="+mn-ea"/>
              <a:cs typeface="M PLUS 1p"/>
              <a:sym typeface="M PLUS 1p"/>
            </a:endParaRPr>
          </a:p>
        </p:txBody>
      </p:sp>
      <p:grpSp>
        <p:nvGrpSpPr>
          <p:cNvPr id="12" name="Google Shape;57;p7">
            <a:extLst>
              <a:ext uri="{FF2B5EF4-FFF2-40B4-BE49-F238E27FC236}">
                <a16:creationId xmlns:a16="http://schemas.microsoft.com/office/drawing/2014/main" id="{23988EFB-C566-4D98-B18E-7BA255ECC6D5}"/>
              </a:ext>
            </a:extLst>
          </p:cNvPr>
          <p:cNvGrpSpPr/>
          <p:nvPr/>
        </p:nvGrpSpPr>
        <p:grpSpPr>
          <a:xfrm>
            <a:off x="540000" y="2605850"/>
            <a:ext cx="3777900" cy="3624000"/>
            <a:chOff x="540000" y="2605850"/>
            <a:chExt cx="3777900" cy="3624000"/>
          </a:xfrm>
        </p:grpSpPr>
        <p:sp>
          <p:nvSpPr>
            <p:cNvPr id="13" name="Google Shape;58;p7">
              <a:extLst>
                <a:ext uri="{FF2B5EF4-FFF2-40B4-BE49-F238E27FC236}">
                  <a16:creationId xmlns:a16="http://schemas.microsoft.com/office/drawing/2014/main" id="{9F181C26-3D54-4B74-9D8F-578C62D3F994}"/>
                </a:ext>
              </a:extLst>
            </p:cNvPr>
            <p:cNvSpPr/>
            <p:nvPr/>
          </p:nvSpPr>
          <p:spPr>
            <a:xfrm>
              <a:off x="540000" y="2605850"/>
              <a:ext cx="3777900" cy="36240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59;p7">
              <a:extLst>
                <a:ext uri="{FF2B5EF4-FFF2-40B4-BE49-F238E27FC236}">
                  <a16:creationId xmlns:a16="http://schemas.microsoft.com/office/drawing/2014/main" id="{97E38ABA-4767-4119-B204-95A5F270BC96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758775" y="3717625"/>
              <a:ext cx="1340350" cy="14007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Google Shape;62;p7">
            <a:extLst>
              <a:ext uri="{FF2B5EF4-FFF2-40B4-BE49-F238E27FC236}">
                <a16:creationId xmlns:a16="http://schemas.microsoft.com/office/drawing/2014/main" id="{93CB5357-C466-4E05-9928-06FC0AE0BD3E}"/>
              </a:ext>
            </a:extLst>
          </p:cNvPr>
          <p:cNvSpPr txBox="1"/>
          <p:nvPr/>
        </p:nvSpPr>
        <p:spPr>
          <a:xfrm>
            <a:off x="681037" y="1218663"/>
            <a:ext cx="8543925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lang="ja-JP" altLang="en-US" sz="4200" i="0" u="none" strike="noStrike" cap="none" dirty="0">
                <a:solidFill>
                  <a:srgbClr val="000000"/>
                </a:solidFill>
                <a:latin typeface="+mn-ea"/>
                <a:cs typeface="M PLUS 1p"/>
                <a:sym typeface="M PLUS 1p"/>
              </a:rPr>
              <a:t>事業名を入力</a:t>
            </a:r>
            <a:endParaRPr sz="4200" i="0" u="none" strike="noStrike" cap="none" dirty="0">
              <a:solidFill>
                <a:srgbClr val="000000"/>
              </a:solidFill>
              <a:latin typeface="+mn-ea"/>
              <a:cs typeface="M PLUS 1p"/>
              <a:sym typeface="M PLUS 1p"/>
            </a:endParaRPr>
          </a:p>
        </p:txBody>
      </p:sp>
    </p:spTree>
    <p:extLst>
      <p:ext uri="{BB962C8B-B14F-4D97-AF65-F5344CB8AC3E}">
        <p14:creationId xmlns:p14="http://schemas.microsoft.com/office/powerpoint/2010/main" val="2627031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8485BC-6B25-43CB-8D42-FE899DD77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今後の方向性</a:t>
            </a:r>
            <a:endParaRPr kumimoji="1" lang="ja-JP" altLang="en-US" dirty="0"/>
          </a:p>
        </p:txBody>
      </p:sp>
      <p:sp>
        <p:nvSpPr>
          <p:cNvPr id="8" name="Google Shape;126;p11">
            <a:extLst>
              <a:ext uri="{FF2B5EF4-FFF2-40B4-BE49-F238E27FC236}">
                <a16:creationId xmlns:a16="http://schemas.microsoft.com/office/drawing/2014/main" id="{E166109D-CFAF-4483-9C87-8BB00095FC02}"/>
              </a:ext>
            </a:extLst>
          </p:cNvPr>
          <p:cNvSpPr txBox="1">
            <a:spLocks/>
          </p:cNvSpPr>
          <p:nvPr/>
        </p:nvSpPr>
        <p:spPr>
          <a:xfrm>
            <a:off x="3460775" y="1710025"/>
            <a:ext cx="6053615" cy="1383000"/>
          </a:xfrm>
          <a:prstGeom prst="rect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198000" tIns="172800" rIns="198000" bIns="1728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7800">
              <a:spcBef>
                <a:spcPts val="0"/>
              </a:spcBef>
              <a:buClr>
                <a:schemeClr val="dk1"/>
              </a:buClr>
              <a:buSzPts val="2000"/>
              <a:buFont typeface="M PLUS 1p"/>
              <a:buChar char="•"/>
            </a:pPr>
            <a:r>
              <a:rPr lang="ja-JP" altLang="en-US" sz="2000">
                <a:latin typeface="+mn-ea"/>
                <a:cs typeface="M PLUS 1p"/>
                <a:sym typeface="M PLUS 1p"/>
              </a:rPr>
              <a:t>社会の変化</a:t>
            </a:r>
          </a:p>
          <a:p>
            <a:pPr marL="0" indent="0"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ja-JP" altLang="en-US" sz="2000">
              <a:latin typeface="+mn-ea"/>
              <a:cs typeface="M PLUS 1p"/>
              <a:sym typeface="M PLUS 1p"/>
            </a:endParaRPr>
          </a:p>
        </p:txBody>
      </p:sp>
      <p:sp>
        <p:nvSpPr>
          <p:cNvPr id="10" name="Google Shape;128;p11">
            <a:extLst>
              <a:ext uri="{FF2B5EF4-FFF2-40B4-BE49-F238E27FC236}">
                <a16:creationId xmlns:a16="http://schemas.microsoft.com/office/drawing/2014/main" id="{6C2DF60E-CCF6-4A33-9704-BACF40E1734E}"/>
              </a:ext>
            </a:extLst>
          </p:cNvPr>
          <p:cNvSpPr txBox="1"/>
          <p:nvPr/>
        </p:nvSpPr>
        <p:spPr>
          <a:xfrm>
            <a:off x="540125" y="3634451"/>
            <a:ext cx="8974265" cy="2595574"/>
          </a:xfrm>
          <a:prstGeom prst="rect">
            <a:avLst/>
          </a:prstGeom>
          <a:noFill/>
          <a:ln w="28575" cap="flat" cmpd="sng">
            <a:solidFill>
              <a:srgbClr val="C3260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98000" tIns="172800" rIns="198000" bIns="172800" anchor="t" anchorCtr="0">
            <a:normAutofit/>
          </a:bodyPr>
          <a:lstStyle/>
          <a:p>
            <a:pPr marL="228600" marR="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 PLUS 1p"/>
              <a:buChar char="•"/>
            </a:pPr>
            <a:r>
              <a:rPr lang="ja-JP" sz="2000" b="0" i="0" u="none" strike="noStrike" cap="none">
                <a:solidFill>
                  <a:schemeClr val="dk1"/>
                </a:solidFill>
                <a:latin typeface="+mn-ea"/>
                <a:cs typeface="M PLUS 1p"/>
                <a:sym typeface="M PLUS 1p"/>
              </a:rPr>
              <a:t>当社の方針</a:t>
            </a:r>
            <a:endParaRPr sz="2000" b="0" i="0" u="none" strike="noStrike" cap="none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+mn-ea"/>
              <a:cs typeface="M PLUS 1p"/>
              <a:sym typeface="M PLUS 1p"/>
            </a:endParaRPr>
          </a:p>
        </p:txBody>
      </p:sp>
      <p:grpSp>
        <p:nvGrpSpPr>
          <p:cNvPr id="15" name="Google Shape;131;p11">
            <a:extLst>
              <a:ext uri="{FF2B5EF4-FFF2-40B4-BE49-F238E27FC236}">
                <a16:creationId xmlns:a16="http://schemas.microsoft.com/office/drawing/2014/main" id="{CAB0C920-7E58-4105-8827-75ACE4E509AC}"/>
              </a:ext>
            </a:extLst>
          </p:cNvPr>
          <p:cNvGrpSpPr/>
          <p:nvPr/>
        </p:nvGrpSpPr>
        <p:grpSpPr>
          <a:xfrm>
            <a:off x="540125" y="1710000"/>
            <a:ext cx="2727600" cy="1383000"/>
            <a:chOff x="540125" y="1710000"/>
            <a:chExt cx="2727600" cy="1383000"/>
          </a:xfrm>
        </p:grpSpPr>
        <p:sp>
          <p:nvSpPr>
            <p:cNvPr id="16" name="Google Shape;132;p11">
              <a:extLst>
                <a:ext uri="{FF2B5EF4-FFF2-40B4-BE49-F238E27FC236}">
                  <a16:creationId xmlns:a16="http://schemas.microsoft.com/office/drawing/2014/main" id="{5FC5AA21-40D0-4518-8580-48A66490F94A}"/>
                </a:ext>
              </a:extLst>
            </p:cNvPr>
            <p:cNvSpPr/>
            <p:nvPr/>
          </p:nvSpPr>
          <p:spPr>
            <a:xfrm>
              <a:off x="540125" y="1710000"/>
              <a:ext cx="2727600" cy="13830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" name="Google Shape;133;p11">
              <a:extLst>
                <a:ext uri="{FF2B5EF4-FFF2-40B4-BE49-F238E27FC236}">
                  <a16:creationId xmlns:a16="http://schemas.microsoft.com/office/drawing/2014/main" id="{38F0E610-7FA9-4828-905E-5AEDF3E2E991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508975" y="1988767"/>
              <a:ext cx="789900" cy="82551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835E8476-7F2C-4785-A86B-3BE7E56A7AF1}"/>
              </a:ext>
            </a:extLst>
          </p:cNvPr>
          <p:cNvSpPr/>
          <p:nvPr/>
        </p:nvSpPr>
        <p:spPr>
          <a:xfrm flipV="1">
            <a:off x="4422647" y="3178531"/>
            <a:ext cx="1060704" cy="370389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58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3" id="{4522C960-BF1A-4632-BC87-BB65E2411F2A}" vid="{A935DE48-7ECF-47EC-9233-A433368B04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A4Meiryo UI青系</Template>
  <TotalTime>1294</TotalTime>
  <Words>287</Words>
  <Application>Microsoft Office PowerPoint</Application>
  <PresentationFormat>A4 210 x 297 mm</PresentationFormat>
  <Paragraphs>92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M PLUS 1p</vt:lpstr>
      <vt:lpstr>M PLUS 1p Medium</vt:lpstr>
      <vt:lpstr>Meiryo UI</vt:lpstr>
      <vt:lpstr>Arial</vt:lpstr>
      <vt:lpstr>Office テーマ</vt:lpstr>
      <vt:lpstr>PowerPoint プレゼンテーション</vt:lpstr>
      <vt:lpstr>本日のプレゼンター</vt:lpstr>
      <vt:lpstr>目次</vt:lpstr>
      <vt:lpstr>会社概要</vt:lpstr>
      <vt:lpstr>会社概要</vt:lpstr>
      <vt:lpstr>企業理念</vt:lpstr>
      <vt:lpstr>事業内容</vt:lpstr>
      <vt:lpstr>事業内容</vt:lpstr>
      <vt:lpstr>今後の方向性</vt:lpstr>
      <vt:lpstr>仕事内容</vt:lpstr>
      <vt:lpstr>仕事内容</vt:lpstr>
      <vt:lpstr>募集要項</vt:lpstr>
      <vt:lpstr>よくある質問</vt:lpstr>
      <vt:lpstr>質疑応答</vt:lpstr>
      <vt:lpstr>最後に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Kushiya Hideki</dc:creator>
  <cp:lastModifiedBy>Kushiya Hideki</cp:lastModifiedBy>
  <cp:revision>38</cp:revision>
  <dcterms:created xsi:type="dcterms:W3CDTF">2023-05-26T06:32:40Z</dcterms:created>
  <dcterms:modified xsi:type="dcterms:W3CDTF">2023-05-27T04:07:08Z</dcterms:modified>
</cp:coreProperties>
</file>