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Lst>
  <p:notesMasterIdLst>
    <p:notesMasterId r:id="rId17"/>
  </p:notesMasterIdLst>
  <p:sldIdLst>
    <p:sldId id="302" r:id="rId3"/>
    <p:sldId id="257" r:id="rId4"/>
    <p:sldId id="304" r:id="rId5"/>
    <p:sldId id="303" r:id="rId6"/>
    <p:sldId id="305" r:id="rId7"/>
    <p:sldId id="306" r:id="rId8"/>
    <p:sldId id="296" r:id="rId9"/>
    <p:sldId id="295" r:id="rId10"/>
    <p:sldId id="307" r:id="rId11"/>
    <p:sldId id="308" r:id="rId12"/>
    <p:sldId id="309" r:id="rId13"/>
    <p:sldId id="310" r:id="rId14"/>
    <p:sldId id="294" r:id="rId15"/>
    <p:sldId id="274" r:id="rId16"/>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20" userDrawn="1">
          <p15:clr>
            <a:srgbClr val="A4A3A4"/>
          </p15:clr>
        </p15:guide>
        <p15:guide id="3" pos="398" userDrawn="1">
          <p15:clr>
            <a:srgbClr val="A4A3A4"/>
          </p15:clr>
        </p15:guide>
        <p15:guide id="4" pos="5842" userDrawn="1">
          <p15:clr>
            <a:srgbClr val="A4A3A4"/>
          </p15:clr>
        </p15:guide>
        <p15:guide id="5" orient="horz" pos="799" userDrawn="1">
          <p15:clr>
            <a:srgbClr val="A4A3A4"/>
          </p15:clr>
        </p15:guide>
        <p15:guide id="6" orient="horz"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C4"/>
    <a:srgbClr val="0EC89C"/>
    <a:srgbClr val="38E838"/>
    <a:srgbClr val="ADF9E7"/>
    <a:srgbClr val="FFFFFF"/>
    <a:srgbClr val="C9FBEF"/>
    <a:srgbClr val="3CF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7" autoAdjust="0"/>
    <p:restoredTop sz="95244" autoAdjust="0"/>
  </p:normalViewPr>
  <p:slideViewPr>
    <p:cSldViewPr snapToGrid="0" showGuides="1">
      <p:cViewPr varScale="1">
        <p:scale>
          <a:sx n="79" d="100"/>
          <a:sy n="79" d="100"/>
        </p:scale>
        <p:origin x="1435" y="58"/>
      </p:cViewPr>
      <p:guideLst>
        <p:guide orient="horz" pos="2183"/>
        <p:guide pos="3120"/>
        <p:guide pos="398"/>
        <p:guide pos="5842"/>
        <p:guide orient="horz" pos="799"/>
        <p:guide orient="horz" pos="397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42B27-B50B-4FC5-96BC-8F86B14BF6A2}" type="datetimeFigureOut">
              <a:rPr kumimoji="1" lang="ja-JP" altLang="en-US" smtClean="0"/>
              <a:t>2023/4/2</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8D014-9FBD-4E23-A0FD-0D883D2DB3C4}" type="slidenum">
              <a:rPr kumimoji="1" lang="ja-JP" altLang="en-US" smtClean="0"/>
              <a:t>‹#›</a:t>
            </a:fld>
            <a:endParaRPr kumimoji="1" lang="ja-JP" altLang="en-US"/>
          </a:p>
        </p:txBody>
      </p:sp>
    </p:spTree>
    <p:extLst>
      <p:ext uri="{BB962C8B-B14F-4D97-AF65-F5344CB8AC3E}">
        <p14:creationId xmlns:p14="http://schemas.microsoft.com/office/powerpoint/2010/main" val="39935459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t>2023/4/2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2951942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t>2023/4/2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386630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t>2023/4/2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3372791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AF211E-4616-4748-85BA-BCB0B52CFA87}"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2023/4/2</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100237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E173B4-96F6-42F3-8DEC-CDF288E3A58C}"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2023/4/2</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1326108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9FF228-1EF5-42CF-9AEC-354DD7AD94B5}"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2023/4/2</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1952194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55805-BEC1-4C21-8BFB-709665669D6E}"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2023/4/2</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2317371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1B8958-126D-4D6C-A426-434F17B311E0}"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2023/4/2</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3224328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48887" y="0"/>
            <a:ext cx="9457113" cy="649026"/>
          </a:xfrm>
        </p:spPr>
        <p:txBody>
          <a:bodyPr>
            <a:normAutofit/>
          </a:bodyPr>
          <a:lstStyle>
            <a:lvl1pPr>
              <a:defRPr sz="3200" b="1">
                <a:solidFill>
                  <a:schemeClr val="bg2">
                    <a:lumMod val="50000"/>
                  </a:schemeClr>
                </a:solidFill>
              </a:defRPr>
            </a:lvl1pPr>
          </a:lstStyle>
          <a:p>
            <a:r>
              <a:rPr lang="ja-JP" altLang="en-US" dirty="0"/>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8B07B6-B1EA-4C43-9A36-4F14B3F03545}"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2023/4/2</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
        <p:nvSpPr>
          <p:cNvPr id="5" name="Slide Number Placeholder 4"/>
          <p:cNvSpPr>
            <a:spLocks noGrp="1"/>
          </p:cNvSpPr>
          <p:nvPr>
            <p:ph type="sldNum" sz="quarter" idx="12"/>
          </p:nvPr>
        </p:nvSpPr>
        <p:spPr>
          <a:xfrm>
            <a:off x="7128683" y="6629645"/>
            <a:ext cx="2228850" cy="254174"/>
          </a:xfrm>
        </p:spPr>
        <p:txBody>
          <a:bodyPr/>
          <a:lstStyle>
            <a:lvl1pPr>
              <a:defRPr sz="1050" b="1">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050" b="1" i="0" u="none" strike="noStrike" kern="1200" cap="none" spc="0" normalizeH="0" baseline="0" noProof="0" smtClean="0">
                <a:ln>
                  <a:noFill/>
                </a:ln>
                <a:solidFill>
                  <a:srgbClr val="E7E6E6">
                    <a:lumMod val="50000"/>
                  </a:srgb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050" b="1" i="0" u="none" strike="noStrike" kern="1200" cap="none" spc="0" normalizeH="0" baseline="0" noProof="0" dirty="0">
              <a:ln>
                <a:noFill/>
              </a:ln>
              <a:solidFill>
                <a:srgbClr val="E7E6E6">
                  <a:lumMod val="50000"/>
                </a:srgbClr>
              </a:solidFill>
              <a:effectLst/>
              <a:uLnTx/>
              <a:uFillTx/>
              <a:latin typeface="Meiryo UI"/>
              <a:ea typeface="Meiryo UI"/>
              <a:cs typeface="+mn-cs"/>
            </a:endParaRPr>
          </a:p>
        </p:txBody>
      </p:sp>
      <p:cxnSp>
        <p:nvCxnSpPr>
          <p:cNvPr id="7" name="直線コネクタ 6"/>
          <p:cNvCxnSpPr/>
          <p:nvPr userDrawn="1"/>
        </p:nvCxnSpPr>
        <p:spPr>
          <a:xfrm flipH="1">
            <a:off x="307571" y="0"/>
            <a:ext cx="8313" cy="87283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0" y="640713"/>
            <a:ext cx="9906000" cy="8313"/>
          </a:xfrm>
          <a:prstGeom prst="line">
            <a:avLst/>
          </a:prstGeom>
          <a:ln w="38100">
            <a:solidFill>
              <a:srgbClr val="0EC89C"/>
            </a:solidFill>
          </a:ln>
        </p:spPr>
        <p:style>
          <a:lnRef idx="1">
            <a:schemeClr val="accent1"/>
          </a:lnRef>
          <a:fillRef idx="0">
            <a:schemeClr val="accent1"/>
          </a:fillRef>
          <a:effectRef idx="0">
            <a:schemeClr val="accent1"/>
          </a:effectRef>
          <a:fontRef idx="minor">
            <a:schemeClr val="tx1"/>
          </a:fontRef>
        </p:style>
      </p:cxnSp>
      <p:sp>
        <p:nvSpPr>
          <p:cNvPr id="15" name="楕円 14"/>
          <p:cNvSpPr/>
          <p:nvPr userDrawn="1"/>
        </p:nvSpPr>
        <p:spPr>
          <a:xfrm flipV="1">
            <a:off x="171948" y="496777"/>
            <a:ext cx="287871" cy="287871"/>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6" name="正方形/長方形 15"/>
          <p:cNvSpPr/>
          <p:nvPr userDrawn="1"/>
        </p:nvSpPr>
        <p:spPr>
          <a:xfrm>
            <a:off x="2618" y="6676442"/>
            <a:ext cx="8958501" cy="186210"/>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7" name="正方形/長方形 16"/>
          <p:cNvSpPr/>
          <p:nvPr userDrawn="1"/>
        </p:nvSpPr>
        <p:spPr>
          <a:xfrm>
            <a:off x="9357532" y="6676442"/>
            <a:ext cx="548467" cy="181559"/>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8" name="正方形/長方形 17"/>
          <p:cNvSpPr/>
          <p:nvPr userDrawn="1"/>
        </p:nvSpPr>
        <p:spPr>
          <a:xfrm>
            <a:off x="0" y="6634682"/>
            <a:ext cx="5020887"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Meiryo UI"/>
                <a:ea typeface="Meiryo UI"/>
                <a:cs typeface="+mn-cs"/>
              </a:rPr>
              <a:t>Copyright   </a:t>
            </a:r>
            <a:r>
              <a:rPr kumimoji="1" lang="en-US" altLang="ja-JP" sz="900" b="0" i="0" u="none" strike="noStrike" kern="1200" cap="none" spc="0" normalizeH="0" baseline="0" noProof="0" dirty="0" err="1">
                <a:ln>
                  <a:noFill/>
                </a:ln>
                <a:solidFill>
                  <a:prstClr val="white"/>
                </a:solidFill>
                <a:effectLst/>
                <a:uLnTx/>
                <a:uFillTx/>
                <a:latin typeface="Meiryo UI"/>
                <a:ea typeface="Meiryo UI"/>
                <a:cs typeface="+mn-cs"/>
              </a:rPr>
              <a:t>Kusaka</a:t>
            </a:r>
            <a:r>
              <a:rPr kumimoji="1" lang="en-US" altLang="ja-JP" sz="900" b="0" i="0" u="none" strike="noStrike" kern="1200" cap="none" spc="0" normalizeH="0" baseline="0" noProof="0" dirty="0">
                <a:ln>
                  <a:noFill/>
                </a:ln>
                <a:solidFill>
                  <a:prstClr val="white"/>
                </a:solidFill>
                <a:effectLst/>
                <a:uLnTx/>
                <a:uFillTx/>
                <a:latin typeface="Meiryo UI"/>
                <a:ea typeface="Meiryo UI"/>
                <a:cs typeface="+mn-cs"/>
              </a:rPr>
              <a:t> Printing  Incorporated All  rights reserved</a:t>
            </a:r>
          </a:p>
        </p:txBody>
      </p:sp>
      <p:sp>
        <p:nvSpPr>
          <p:cNvPr id="19" name="正方形/長方形 18"/>
          <p:cNvSpPr/>
          <p:nvPr userDrawn="1"/>
        </p:nvSpPr>
        <p:spPr>
          <a:xfrm>
            <a:off x="532777" y="728565"/>
            <a:ext cx="62841" cy="372241"/>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pic>
        <p:nvPicPr>
          <p:cNvPr id="14" name="図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108" y="43983"/>
            <a:ext cx="1563763" cy="572432"/>
          </a:xfrm>
          <a:prstGeom prst="rect">
            <a:avLst/>
          </a:prstGeom>
        </p:spPr>
      </p:pic>
    </p:spTree>
    <p:extLst>
      <p:ext uri="{BB962C8B-B14F-4D97-AF65-F5344CB8AC3E}">
        <p14:creationId xmlns:p14="http://schemas.microsoft.com/office/powerpoint/2010/main" val="34311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A2A738-29A5-4FDA-ABC6-359ECFB8F772}"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2023/4/2</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4186685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B3BED-3AC5-4E0A-AB73-37C2AD1A7D77}"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2023/4/2</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136647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t>2023/4/2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2605402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F6B9CB-4129-492F-899B-DF67B304C63D}"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2023/4/2</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698804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71442E-7FAA-4F81-81DE-0D07A5046DF7}"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2023/4/2</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4061433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253F30-7C59-4486-A1BC-AFD6339889EE}"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2023/4/2</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255441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t>2023/4/2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87809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B0D822-66B0-49DC-BBBC-464BDCB1F3C3}" type="datetimeFigureOut">
              <a:rPr kumimoji="1" lang="ja-JP" altLang="en-US" smtClean="0"/>
              <a:t>2023/4/2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13282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B0D822-66B0-49DC-BBBC-464BDCB1F3C3}" type="datetimeFigureOut">
              <a:rPr kumimoji="1" lang="ja-JP" altLang="en-US" smtClean="0"/>
              <a:t>2023/4/2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90785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B0D822-66B0-49DC-BBBC-464BDCB1F3C3}" type="datetimeFigureOut">
              <a:rPr kumimoji="1" lang="ja-JP" altLang="en-US" smtClean="0"/>
              <a:t>2023/4/2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287023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D822-66B0-49DC-BBBC-464BDCB1F3C3}" type="datetimeFigureOut">
              <a:rPr kumimoji="1" lang="ja-JP" altLang="en-US" smtClean="0"/>
              <a:t>2023/4/2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11" name="Title 1"/>
          <p:cNvSpPr>
            <a:spLocks noGrp="1"/>
          </p:cNvSpPr>
          <p:nvPr>
            <p:ph type="title"/>
          </p:nvPr>
        </p:nvSpPr>
        <p:spPr>
          <a:xfrm>
            <a:off x="448887" y="0"/>
            <a:ext cx="9457113" cy="649026"/>
          </a:xfrm>
        </p:spPr>
        <p:txBody>
          <a:bodyPr>
            <a:normAutofit/>
          </a:bodyPr>
          <a:lstStyle>
            <a:lvl1pPr>
              <a:defRPr sz="3200" b="1">
                <a:solidFill>
                  <a:schemeClr val="bg2">
                    <a:lumMod val="50000"/>
                  </a:schemeClr>
                </a:solidFill>
              </a:defRPr>
            </a:lvl1pPr>
          </a:lstStyle>
          <a:p>
            <a:r>
              <a:rPr lang="ja-JP" altLang="en-US" dirty="0"/>
              <a:t>マスター タイトルの書式設定</a:t>
            </a:r>
            <a:endParaRPr lang="en-US" dirty="0"/>
          </a:p>
        </p:txBody>
      </p:sp>
      <p:cxnSp>
        <p:nvCxnSpPr>
          <p:cNvPr id="12" name="直線コネクタ 11"/>
          <p:cNvCxnSpPr/>
          <p:nvPr userDrawn="1"/>
        </p:nvCxnSpPr>
        <p:spPr>
          <a:xfrm flipH="1">
            <a:off x="307571" y="0"/>
            <a:ext cx="8313" cy="87283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userDrawn="1"/>
        </p:nvCxnSpPr>
        <p:spPr>
          <a:xfrm>
            <a:off x="0" y="640713"/>
            <a:ext cx="9906000" cy="8313"/>
          </a:xfrm>
          <a:prstGeom prst="line">
            <a:avLst/>
          </a:prstGeom>
          <a:ln w="38100">
            <a:solidFill>
              <a:srgbClr val="0EC89C"/>
            </a:solidFill>
          </a:ln>
        </p:spPr>
        <p:style>
          <a:lnRef idx="1">
            <a:schemeClr val="accent1"/>
          </a:lnRef>
          <a:fillRef idx="0">
            <a:schemeClr val="accent1"/>
          </a:fillRef>
          <a:effectRef idx="0">
            <a:schemeClr val="accent1"/>
          </a:effectRef>
          <a:fontRef idx="minor">
            <a:schemeClr val="tx1"/>
          </a:fontRef>
        </p:style>
      </p:cxnSp>
      <p:sp>
        <p:nvSpPr>
          <p:cNvPr id="14" name="楕円 13"/>
          <p:cNvSpPr/>
          <p:nvPr userDrawn="1"/>
        </p:nvSpPr>
        <p:spPr>
          <a:xfrm flipV="1">
            <a:off x="171948" y="496777"/>
            <a:ext cx="287871" cy="287871"/>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532777" y="728565"/>
            <a:ext cx="62841" cy="372241"/>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0" y="6634682"/>
            <a:ext cx="5020887" cy="230832"/>
          </a:xfrm>
          <a:prstGeom prst="rect">
            <a:avLst/>
          </a:prstGeom>
        </p:spPr>
        <p:txBody>
          <a:bodyPr wrap="square">
            <a:spAutoFit/>
          </a:bodyPr>
          <a:lstStyle/>
          <a:p>
            <a:r>
              <a:rPr lang="en-US" altLang="ja-JP" sz="900" dirty="0">
                <a:solidFill>
                  <a:prstClr val="white"/>
                </a:solidFill>
                <a:latin typeface="Meiryo UI"/>
                <a:ea typeface="Meiryo UI"/>
              </a:rPr>
              <a:t>Copyright   </a:t>
            </a:r>
            <a:r>
              <a:rPr lang="en-US" altLang="ja-JP" sz="900" dirty="0" err="1">
                <a:solidFill>
                  <a:prstClr val="white"/>
                </a:solidFill>
                <a:latin typeface="Meiryo UI"/>
                <a:ea typeface="Meiryo UI"/>
              </a:rPr>
              <a:t>Hakuro</a:t>
            </a:r>
            <a:r>
              <a:rPr lang="en-US" altLang="ja-JP" sz="900" dirty="0">
                <a:solidFill>
                  <a:prstClr val="white"/>
                </a:solidFill>
                <a:latin typeface="Meiryo UI"/>
                <a:ea typeface="Meiryo UI"/>
              </a:rPr>
              <a:t> Printing  Incorporated All  rights reserved</a:t>
            </a:r>
          </a:p>
        </p:txBody>
      </p:sp>
      <p:sp>
        <p:nvSpPr>
          <p:cNvPr id="19" name="正方形/長方形 18"/>
          <p:cNvSpPr/>
          <p:nvPr userDrawn="1"/>
        </p:nvSpPr>
        <p:spPr>
          <a:xfrm>
            <a:off x="2618" y="6676442"/>
            <a:ext cx="8958501" cy="186210"/>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156556" y="6654131"/>
            <a:ext cx="5020887" cy="230832"/>
          </a:xfrm>
          <a:prstGeom prst="rect">
            <a:avLst/>
          </a:prstGeom>
        </p:spPr>
        <p:txBody>
          <a:bodyPr wrap="square">
            <a:spAutoFit/>
          </a:bodyPr>
          <a:lstStyle/>
          <a:p>
            <a:pPr algn="l"/>
            <a:r>
              <a:rPr lang="en-US" altLang="ja-JP" sz="900" dirty="0">
                <a:solidFill>
                  <a:schemeClr val="bg1"/>
                </a:solidFill>
                <a:latin typeface="+mn-ea"/>
                <a:ea typeface="+mn-ea"/>
              </a:rPr>
              <a:t>Copyright   </a:t>
            </a:r>
            <a:r>
              <a:rPr lang="en-US" altLang="ja-JP" sz="900" dirty="0" err="1">
                <a:solidFill>
                  <a:schemeClr val="bg1"/>
                </a:solidFill>
                <a:latin typeface="+mn-ea"/>
                <a:ea typeface="+mn-ea"/>
              </a:rPr>
              <a:t>Kusaka</a:t>
            </a:r>
            <a:r>
              <a:rPr lang="en-US" altLang="ja-JP" sz="900" dirty="0">
                <a:solidFill>
                  <a:schemeClr val="bg1"/>
                </a:solidFill>
                <a:latin typeface="+mn-ea"/>
                <a:ea typeface="+mn-ea"/>
              </a:rPr>
              <a:t> Printing  Incorporated All  rights reserved</a:t>
            </a:r>
          </a:p>
        </p:txBody>
      </p:sp>
      <p:sp>
        <p:nvSpPr>
          <p:cNvPr id="21" name="Slide Number Placeholder 4"/>
          <p:cNvSpPr txBox="1">
            <a:spLocks/>
          </p:cNvSpPr>
          <p:nvPr userDrawn="1"/>
        </p:nvSpPr>
        <p:spPr>
          <a:xfrm>
            <a:off x="7128683" y="6629645"/>
            <a:ext cx="2228850" cy="254174"/>
          </a:xfrm>
          <a:prstGeom prst="rect">
            <a:avLst/>
          </a:prstGeom>
        </p:spPr>
        <p:txBody>
          <a:bodyPr vert="horz" lIns="91440" tIns="45720" rIns="91440" bIns="45720" rtlCol="0" anchor="ctr"/>
          <a:lstStyle>
            <a:defPPr>
              <a:defRPr lang="ja-JP"/>
            </a:defPPr>
            <a:lvl1pPr marL="0" algn="r" defTabSz="914400" rtl="0" eaLnBrk="1" latinLnBrk="0" hangingPunct="1">
              <a:defRPr kumimoji="1" sz="1050" b="1" kern="1200">
                <a:solidFill>
                  <a:schemeClr val="bg2">
                    <a:lumMod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576F634-1144-4E34-95EF-25E8A7010EC8}" type="slidenum">
              <a:rPr lang="ja-JP" altLang="en-US" smtClean="0"/>
              <a:pPr/>
              <a:t>‹#›</a:t>
            </a:fld>
            <a:endParaRPr lang="ja-JP" altLang="en-US" dirty="0"/>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108" y="43983"/>
            <a:ext cx="1563763" cy="572432"/>
          </a:xfrm>
          <a:prstGeom prst="rect">
            <a:avLst/>
          </a:prstGeom>
        </p:spPr>
      </p:pic>
      <p:sp>
        <p:nvSpPr>
          <p:cNvPr id="17" name="正方形/長方形 16"/>
          <p:cNvSpPr/>
          <p:nvPr userDrawn="1"/>
        </p:nvSpPr>
        <p:spPr>
          <a:xfrm>
            <a:off x="9357533" y="6676442"/>
            <a:ext cx="579206" cy="179900"/>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28551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B0D822-66B0-49DC-BBBC-464BDCB1F3C3}" type="datetimeFigureOut">
              <a:rPr kumimoji="1" lang="ja-JP" altLang="en-US" smtClean="0"/>
              <a:t>2023/4/2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27518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B0D822-66B0-49DC-BBBC-464BDCB1F3C3}" type="datetimeFigureOut">
              <a:rPr kumimoji="1" lang="ja-JP" altLang="en-US" smtClean="0"/>
              <a:t>2023/4/2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240290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0D822-66B0-49DC-BBBC-464BDCB1F3C3}" type="datetimeFigureOut">
              <a:rPr kumimoji="1" lang="ja-JP" altLang="en-US" smtClean="0"/>
              <a:t>2023/4/2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37328899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F3D019-E98A-43F2-AAA4-833CBD36C48D}"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2023/4/2</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29318297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7C4"/>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565246-38EC-4FBE-BB9C-3CFDE5C09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7" name="正方形/長方形 6"/>
          <p:cNvSpPr/>
          <p:nvPr/>
        </p:nvSpPr>
        <p:spPr>
          <a:xfrm>
            <a:off x="-1311408" y="6611779"/>
            <a:ext cx="5020887" cy="246221"/>
          </a:xfrm>
          <a:prstGeom prst="rect">
            <a:avLst/>
          </a:prstGeom>
        </p:spPr>
        <p:txBody>
          <a:bodyPr wrap="square">
            <a:spAutoFit/>
          </a:bodyPr>
          <a:lstStyle/>
          <a:p>
            <a:pPr algn="r"/>
            <a:r>
              <a:rPr lang="en-US" altLang="ja-JP" sz="1000" dirty="0">
                <a:solidFill>
                  <a:srgbClr val="767171"/>
                </a:solidFill>
                <a:latin typeface="+mn-ea"/>
                <a:ea typeface="+mn-ea"/>
              </a:rPr>
              <a:t>Copyright   </a:t>
            </a:r>
            <a:r>
              <a:rPr lang="en-US" altLang="ja-JP" sz="1000" dirty="0" err="1">
                <a:solidFill>
                  <a:srgbClr val="767171"/>
                </a:solidFill>
                <a:latin typeface="+mn-ea"/>
              </a:rPr>
              <a:t>Kusaka</a:t>
            </a:r>
            <a:r>
              <a:rPr lang="en-US" altLang="ja-JP" sz="1000" dirty="0">
                <a:solidFill>
                  <a:srgbClr val="767171"/>
                </a:solidFill>
                <a:latin typeface="+mn-ea"/>
                <a:ea typeface="+mn-ea"/>
              </a:rPr>
              <a:t> Printing  Incorporated All  rights reserved</a:t>
            </a:r>
          </a:p>
        </p:txBody>
      </p:sp>
    </p:spTree>
    <p:extLst>
      <p:ext uri="{BB962C8B-B14F-4D97-AF65-F5344CB8AC3E}">
        <p14:creationId xmlns:p14="http://schemas.microsoft.com/office/powerpoint/2010/main" val="161506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7571303"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他にも多くの実績＆お喜びの声をいただいています！</a:t>
            </a: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成功事例集</a:t>
            </a:r>
          </a:p>
        </p:txBody>
      </p:sp>
      <p:graphicFrame>
        <p:nvGraphicFramePr>
          <p:cNvPr id="6" name="表 5">
            <a:extLst>
              <a:ext uri="{FF2B5EF4-FFF2-40B4-BE49-F238E27FC236}">
                <a16:creationId xmlns:a16="http://schemas.microsoft.com/office/drawing/2014/main" id="{07C1932D-EA4F-4A8E-BDFF-D94C15D90255}"/>
              </a:ext>
            </a:extLst>
          </p:cNvPr>
          <p:cNvGraphicFramePr>
            <a:graphicFrameLocks noGrp="1"/>
          </p:cNvGraphicFramePr>
          <p:nvPr>
            <p:extLst>
              <p:ext uri="{D42A27DB-BD31-4B8C-83A1-F6EECF244321}">
                <p14:modId xmlns:p14="http://schemas.microsoft.com/office/powerpoint/2010/main" val="3047049111"/>
              </p:ext>
            </p:extLst>
          </p:nvPr>
        </p:nvGraphicFramePr>
        <p:xfrm>
          <a:off x="631825" y="1268413"/>
          <a:ext cx="8642350" cy="5040312"/>
        </p:xfrm>
        <a:graphic>
          <a:graphicData uri="http://schemas.openxmlformats.org/drawingml/2006/table">
            <a:tbl>
              <a:tblPr/>
              <a:tblGrid>
                <a:gridCol w="1795465">
                  <a:extLst>
                    <a:ext uri="{9D8B030D-6E8A-4147-A177-3AD203B41FA5}">
                      <a16:colId xmlns:a16="http://schemas.microsoft.com/office/drawing/2014/main" val="3595624100"/>
                    </a:ext>
                  </a:extLst>
                </a:gridCol>
                <a:gridCol w="6846885">
                  <a:extLst>
                    <a:ext uri="{9D8B030D-6E8A-4147-A177-3AD203B41FA5}">
                      <a16:colId xmlns:a16="http://schemas.microsoft.com/office/drawing/2014/main" val="4003295444"/>
                    </a:ext>
                  </a:extLst>
                </a:gridCol>
              </a:tblGrid>
              <a:tr h="840052">
                <a:tc>
                  <a:txBody>
                    <a:bodyPr/>
                    <a:lstStyle/>
                    <a:p>
                      <a:pPr algn="ctr" fontAlgn="t"/>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業種</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t"/>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掲載の効果・お客様の声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858720821"/>
                  </a:ext>
                </a:extLst>
              </a:tr>
              <a:tr h="840052">
                <a:tc>
                  <a:txBody>
                    <a:bodyPr/>
                    <a:lstStyle/>
                    <a:p>
                      <a:pPr algn="l"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輸送用機器</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名の採用に成功しました。まだまだ採用したいので二次募集にも活用していきます。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88364614"/>
                  </a:ext>
                </a:extLst>
              </a:tr>
              <a:tr h="840052">
                <a:tc>
                  <a:txBody>
                    <a:bodyPr/>
                    <a:lstStyle/>
                    <a:p>
                      <a:pPr algn="l" fontAlgn="t"/>
                      <a:r>
                        <a:rPr lang="ja-JP" altLang="en-US" sz="1400" b="1" i="0" u="none" strike="noStrike">
                          <a:solidFill>
                            <a:srgbClr val="000000"/>
                          </a:solidFill>
                          <a:effectLst/>
                          <a:latin typeface="Meiryo UI" panose="020B0604030504040204" pitchFamily="50" charset="-128"/>
                          <a:ea typeface="Meiryo UI" panose="020B0604030504040204" pitchFamily="50" charset="-128"/>
                        </a:rPr>
                        <a:t>インテリア・住宅関連</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小野高校から職場見学</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名で</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名の採用に成功。</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COURSE</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掲載前は応募がなく苦労していましたが、掲載してから継続的に応募に繋がっています。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019476"/>
                  </a:ext>
                </a:extLst>
              </a:tr>
              <a:tr h="840052">
                <a:tc>
                  <a:txBody>
                    <a:bodyPr/>
                    <a:lstStyle/>
                    <a:p>
                      <a:pPr algn="l" fontAlgn="t"/>
                      <a:r>
                        <a:rPr lang="ja-JP" altLang="en-US" sz="1400" b="1" i="0" u="none" strike="noStrike">
                          <a:solidFill>
                            <a:srgbClr val="000000"/>
                          </a:solidFill>
                          <a:effectLst/>
                          <a:latin typeface="Meiryo UI" panose="020B0604030504040204" pitchFamily="50" charset="-128"/>
                          <a:ea typeface="Meiryo UI" panose="020B0604030504040204" pitchFamily="50" charset="-128"/>
                        </a:rPr>
                        <a:t>輸送用機器</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名の応募前職場見学を獲得。</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743323840"/>
                  </a:ext>
                </a:extLst>
              </a:tr>
              <a:tr h="840052">
                <a:tc>
                  <a:txBody>
                    <a:bodyPr/>
                    <a:lstStyle/>
                    <a:p>
                      <a:pPr algn="l" fontAlgn="t"/>
                      <a:r>
                        <a:rPr lang="ja-JP" altLang="en-US" sz="1400" b="1" i="0" u="none" strike="noStrike">
                          <a:solidFill>
                            <a:srgbClr val="000000"/>
                          </a:solidFill>
                          <a:effectLst/>
                          <a:latin typeface="Meiryo UI" panose="020B0604030504040204" pitchFamily="50" charset="-128"/>
                          <a:ea typeface="Meiryo UI" panose="020B0604030504040204" pitchFamily="50" charset="-128"/>
                        </a:rPr>
                        <a:t>建設・建築</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zh-TW" altLang="en-US" sz="1400" b="1" i="0" u="none" strike="noStrike" dirty="0">
                          <a:solidFill>
                            <a:srgbClr val="000000"/>
                          </a:solidFill>
                          <a:effectLst/>
                          <a:latin typeface="Meiryo UI" panose="020B0604030504040204" pitchFamily="50" charset="-128"/>
                          <a:ea typeface="Meiryo UI" panose="020B0604030504040204" pitchFamily="50" charset="-128"/>
                        </a:rPr>
                        <a:t>岩瀬農業</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高校から</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名の採用に成功。</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394508"/>
                  </a:ext>
                </a:extLst>
              </a:tr>
              <a:tr h="840052">
                <a:tc>
                  <a:txBody>
                    <a:bodyPr/>
                    <a:lstStyle/>
                    <a:p>
                      <a:pPr algn="l" fontAlgn="t"/>
                      <a:r>
                        <a:rPr lang="ja-JP" altLang="en-US" sz="1400" b="1" i="0" u="none" strike="noStrike">
                          <a:solidFill>
                            <a:srgbClr val="000000"/>
                          </a:solidFill>
                          <a:effectLst/>
                          <a:latin typeface="Meiryo UI" panose="020B0604030504040204" pitchFamily="50" charset="-128"/>
                          <a:ea typeface="Meiryo UI" panose="020B0604030504040204" pitchFamily="50" charset="-128"/>
                        </a:rPr>
                        <a:t>建設・建築</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名の高卒採用に成功しました。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821381642"/>
                  </a:ext>
                </a:extLst>
              </a:tr>
            </a:tbl>
          </a:graphicData>
        </a:graphic>
      </p:graphicFrame>
    </p:spTree>
    <p:extLst>
      <p:ext uri="{BB962C8B-B14F-4D97-AF65-F5344CB8AC3E}">
        <p14:creationId xmlns:p14="http://schemas.microsoft.com/office/powerpoint/2010/main" val="368233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7571303"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他にも多くの実績＆お喜びの声をいただいています！</a:t>
            </a: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成功事例集</a:t>
            </a:r>
          </a:p>
        </p:txBody>
      </p:sp>
      <p:graphicFrame>
        <p:nvGraphicFramePr>
          <p:cNvPr id="6" name="表 5">
            <a:extLst>
              <a:ext uri="{FF2B5EF4-FFF2-40B4-BE49-F238E27FC236}">
                <a16:creationId xmlns:a16="http://schemas.microsoft.com/office/drawing/2014/main" id="{07C1932D-EA4F-4A8E-BDFF-D94C15D90255}"/>
              </a:ext>
            </a:extLst>
          </p:cNvPr>
          <p:cNvGraphicFramePr>
            <a:graphicFrameLocks noGrp="1"/>
          </p:cNvGraphicFramePr>
          <p:nvPr>
            <p:extLst>
              <p:ext uri="{D42A27DB-BD31-4B8C-83A1-F6EECF244321}">
                <p14:modId xmlns:p14="http://schemas.microsoft.com/office/powerpoint/2010/main" val="3789553606"/>
              </p:ext>
            </p:extLst>
          </p:nvPr>
        </p:nvGraphicFramePr>
        <p:xfrm>
          <a:off x="631825" y="1268413"/>
          <a:ext cx="8642350" cy="5040312"/>
        </p:xfrm>
        <a:graphic>
          <a:graphicData uri="http://schemas.openxmlformats.org/drawingml/2006/table">
            <a:tbl>
              <a:tblPr/>
              <a:tblGrid>
                <a:gridCol w="1795465">
                  <a:extLst>
                    <a:ext uri="{9D8B030D-6E8A-4147-A177-3AD203B41FA5}">
                      <a16:colId xmlns:a16="http://schemas.microsoft.com/office/drawing/2014/main" val="3595624100"/>
                    </a:ext>
                  </a:extLst>
                </a:gridCol>
                <a:gridCol w="6846885">
                  <a:extLst>
                    <a:ext uri="{9D8B030D-6E8A-4147-A177-3AD203B41FA5}">
                      <a16:colId xmlns:a16="http://schemas.microsoft.com/office/drawing/2014/main" val="4003295444"/>
                    </a:ext>
                  </a:extLst>
                </a:gridCol>
              </a:tblGrid>
              <a:tr h="840052">
                <a:tc>
                  <a:txBody>
                    <a:bodyPr/>
                    <a:lstStyle/>
                    <a:p>
                      <a:pPr algn="ctr" fontAlgn="t"/>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業種</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t"/>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掲載の効果・お客様の声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858720821"/>
                  </a:ext>
                </a:extLst>
              </a:tr>
              <a:tr h="840052">
                <a:tc>
                  <a:txBody>
                    <a:bodyPr/>
                    <a:lstStyle/>
                    <a:p>
                      <a:pPr algn="l"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化学・石油・エネルギー</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今まで採用実績のない高校から応募があり、</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名の採用ができました。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88364614"/>
                  </a:ext>
                </a:extLst>
              </a:tr>
              <a:tr h="840052">
                <a:tc>
                  <a:txBody>
                    <a:bodyPr/>
                    <a:lstStyle/>
                    <a:p>
                      <a:pPr algn="l" fontAlgn="t"/>
                      <a:r>
                        <a:rPr lang="ja-JP" altLang="en-US" sz="1400" b="1" i="0" u="none" strike="noStrike">
                          <a:solidFill>
                            <a:srgbClr val="000000"/>
                          </a:solidFill>
                          <a:effectLst/>
                          <a:latin typeface="Meiryo UI" panose="020B0604030504040204" pitchFamily="50" charset="-128"/>
                          <a:ea typeface="Meiryo UI" panose="020B0604030504040204" pitchFamily="50" charset="-128"/>
                        </a:rPr>
                        <a:t>ビル管理・メンテナンス・セキュリティ</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名の職場見学で</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名の応募、</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名を採用しました。先輩社員インタビューで事務職を掲載したところ、事務希望の応募が多く獲得できました。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019476"/>
                  </a:ext>
                </a:extLst>
              </a:tr>
              <a:tr h="840052">
                <a:tc>
                  <a:txBody>
                    <a:bodyPr/>
                    <a:lstStyle/>
                    <a:p>
                      <a:pPr algn="l" fontAlgn="t"/>
                      <a:r>
                        <a:rPr lang="ja-JP" altLang="en-US" sz="1400" b="1" i="0" u="none" strike="noStrike">
                          <a:solidFill>
                            <a:srgbClr val="000000"/>
                          </a:solidFill>
                          <a:effectLst/>
                          <a:latin typeface="Meiryo UI" panose="020B0604030504040204" pitchFamily="50" charset="-128"/>
                          <a:ea typeface="Meiryo UI" panose="020B0604030504040204" pitchFamily="50" charset="-128"/>
                        </a:rPr>
                        <a:t>自動車関連</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zh-TW" altLang="en-US" sz="1400" b="1" i="0" u="none" strike="noStrike" dirty="0">
                          <a:solidFill>
                            <a:srgbClr val="000000"/>
                          </a:solidFill>
                          <a:effectLst/>
                          <a:latin typeface="Meiryo UI" panose="020B0604030504040204" pitchFamily="50" charset="-128"/>
                          <a:ea typeface="Meiryo UI" panose="020B0604030504040204" pitchFamily="50" charset="-128"/>
                        </a:rPr>
                        <a:t>郡山北工業</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高校から</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名の採用に成功しました。</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743323840"/>
                  </a:ext>
                </a:extLst>
              </a:tr>
              <a:tr h="840052">
                <a:tc>
                  <a:txBody>
                    <a:bodyPr/>
                    <a:lstStyle/>
                    <a:p>
                      <a:pPr algn="l" fontAlgn="t"/>
                      <a:r>
                        <a:rPr lang="ja-JP" altLang="en-US" sz="1400" b="1" i="0" u="none" strike="noStrike">
                          <a:solidFill>
                            <a:srgbClr val="000000"/>
                          </a:solidFill>
                          <a:effectLst/>
                          <a:latin typeface="Meiryo UI" panose="020B0604030504040204" pitchFamily="50" charset="-128"/>
                          <a:ea typeface="Meiryo UI" panose="020B0604030504040204" pitchFamily="50" charset="-128"/>
                        </a:rPr>
                        <a:t>精密機器・医療機器</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清陵情報高校から</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名、岩瀬農業高校から</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名、須賀川創英から</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名の採用。グループ合計で</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名の採用につながりました。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394508"/>
                  </a:ext>
                </a:extLst>
              </a:tr>
              <a:tr h="840052">
                <a:tc>
                  <a:txBody>
                    <a:bodyPr/>
                    <a:lstStyle/>
                    <a:p>
                      <a:pPr algn="l" fontAlgn="t"/>
                      <a:r>
                        <a:rPr lang="ja-JP" altLang="en-US" sz="1400" b="1" i="0" u="none" strike="noStrike">
                          <a:solidFill>
                            <a:srgbClr val="000000"/>
                          </a:solidFill>
                          <a:effectLst/>
                          <a:latin typeface="Meiryo UI" panose="020B0604030504040204" pitchFamily="50" charset="-128"/>
                          <a:ea typeface="Meiryo UI" panose="020B0604030504040204" pitchFamily="50" charset="-128"/>
                        </a:rPr>
                        <a:t>精密・医療機器</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名の応募があり、適性を見て清陵情報高校、岩瀬農業高校、須賀川創英高校からそれぞれ</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名を採用に成功。掲載によっていろんなところと繋がりが出来ました。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821381642"/>
                  </a:ext>
                </a:extLst>
              </a:tr>
            </a:tbl>
          </a:graphicData>
        </a:graphic>
      </p:graphicFrame>
    </p:spTree>
    <p:extLst>
      <p:ext uri="{BB962C8B-B14F-4D97-AF65-F5344CB8AC3E}">
        <p14:creationId xmlns:p14="http://schemas.microsoft.com/office/powerpoint/2010/main" val="904052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7571303"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他にも多くの実績＆お喜びの声をいただいています！</a:t>
            </a: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成功事例集</a:t>
            </a:r>
          </a:p>
        </p:txBody>
      </p:sp>
      <p:graphicFrame>
        <p:nvGraphicFramePr>
          <p:cNvPr id="6" name="表 5">
            <a:extLst>
              <a:ext uri="{FF2B5EF4-FFF2-40B4-BE49-F238E27FC236}">
                <a16:creationId xmlns:a16="http://schemas.microsoft.com/office/drawing/2014/main" id="{07C1932D-EA4F-4A8E-BDFF-D94C15D90255}"/>
              </a:ext>
            </a:extLst>
          </p:cNvPr>
          <p:cNvGraphicFramePr>
            <a:graphicFrameLocks noGrp="1"/>
          </p:cNvGraphicFramePr>
          <p:nvPr>
            <p:extLst>
              <p:ext uri="{D42A27DB-BD31-4B8C-83A1-F6EECF244321}">
                <p14:modId xmlns:p14="http://schemas.microsoft.com/office/powerpoint/2010/main" val="1450916313"/>
              </p:ext>
            </p:extLst>
          </p:nvPr>
        </p:nvGraphicFramePr>
        <p:xfrm>
          <a:off x="631825" y="1268413"/>
          <a:ext cx="8642350" cy="5040312"/>
        </p:xfrm>
        <a:graphic>
          <a:graphicData uri="http://schemas.openxmlformats.org/drawingml/2006/table">
            <a:tbl>
              <a:tblPr/>
              <a:tblGrid>
                <a:gridCol w="1795465">
                  <a:extLst>
                    <a:ext uri="{9D8B030D-6E8A-4147-A177-3AD203B41FA5}">
                      <a16:colId xmlns:a16="http://schemas.microsoft.com/office/drawing/2014/main" val="3595624100"/>
                    </a:ext>
                  </a:extLst>
                </a:gridCol>
                <a:gridCol w="6846885">
                  <a:extLst>
                    <a:ext uri="{9D8B030D-6E8A-4147-A177-3AD203B41FA5}">
                      <a16:colId xmlns:a16="http://schemas.microsoft.com/office/drawing/2014/main" val="4003295444"/>
                    </a:ext>
                  </a:extLst>
                </a:gridCol>
              </a:tblGrid>
              <a:tr h="840052">
                <a:tc>
                  <a:txBody>
                    <a:bodyPr/>
                    <a:lstStyle/>
                    <a:p>
                      <a:pPr algn="ctr" fontAlgn="t"/>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業種</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t"/>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掲載の効果・お客様の声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858720821"/>
                  </a:ext>
                </a:extLst>
              </a:tr>
              <a:tr h="840052">
                <a:tc>
                  <a:txBody>
                    <a:bodyPr/>
                    <a:lstStyle/>
                    <a:p>
                      <a:pPr algn="l"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サービス（その他）</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名の応募があり、</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名を採用。年々生徒数が少なく応募も厳しくなる中で例年通りの採用ができました。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88364614"/>
                  </a:ext>
                </a:extLst>
              </a:tr>
              <a:tr h="840052">
                <a:tc>
                  <a:txBody>
                    <a:bodyPr/>
                    <a:lstStyle/>
                    <a:p>
                      <a:pPr algn="l" fontAlgn="t"/>
                      <a:r>
                        <a:rPr lang="ja-JP" altLang="en-US" sz="1400" b="1" i="0" u="none" strike="noStrike">
                          <a:solidFill>
                            <a:srgbClr val="000000"/>
                          </a:solidFill>
                          <a:effectLst/>
                          <a:latin typeface="Meiryo UI" panose="020B0604030504040204" pitchFamily="50" charset="-128"/>
                          <a:ea typeface="Meiryo UI" panose="020B0604030504040204" pitchFamily="50" charset="-128"/>
                        </a:rPr>
                        <a:t>半導体・電子関連</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岩瀬農業から１名の採用に成功。前年度は冊子を見たという生徒さんが直接応募があり、採用できました。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019476"/>
                  </a:ext>
                </a:extLst>
              </a:tr>
              <a:tr h="840052">
                <a:tc>
                  <a:txBody>
                    <a:bodyPr/>
                    <a:lstStyle/>
                    <a:p>
                      <a:pPr algn="l" fontAlgn="t"/>
                      <a:r>
                        <a:rPr lang="ja-JP" altLang="en-US" sz="1400" b="1" i="0" u="none" strike="noStrike">
                          <a:solidFill>
                            <a:srgbClr val="000000"/>
                          </a:solidFill>
                          <a:effectLst/>
                          <a:latin typeface="Meiryo UI" panose="020B0604030504040204" pitchFamily="50" charset="-128"/>
                          <a:ea typeface="Meiryo UI" panose="020B0604030504040204" pitchFamily="50" charset="-128"/>
                        </a:rPr>
                        <a:t>機械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zh-TW" altLang="en-US" sz="1400" b="1" i="0" u="none" strike="noStrike" dirty="0">
                          <a:solidFill>
                            <a:srgbClr val="000000"/>
                          </a:solidFill>
                          <a:effectLst/>
                          <a:latin typeface="Meiryo UI" panose="020B0604030504040204" pitchFamily="50" charset="-128"/>
                          <a:ea typeface="Meiryo UI" panose="020B0604030504040204" pitchFamily="50" charset="-128"/>
                        </a:rPr>
                        <a:t>郡山北工業</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高校</a:t>
                      </a:r>
                      <a:r>
                        <a:rPr lang="zh-TW" altLang="en-US" sz="1400" b="1" i="0" u="none" strike="noStrike" dirty="0">
                          <a:solidFill>
                            <a:srgbClr val="000000"/>
                          </a:solidFill>
                          <a:effectLst/>
                          <a:latin typeface="Meiryo UI" panose="020B0604030504040204" pitchFamily="50" charset="-128"/>
                          <a:ea typeface="Meiryo UI" panose="020B0604030504040204" pitchFamily="50" charset="-128"/>
                        </a:rPr>
                        <a:t>、学法石川</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高校</a:t>
                      </a:r>
                      <a:r>
                        <a:rPr lang="zh-TW" altLang="en-US" sz="1400" b="1" i="0" u="none" strike="noStrike" dirty="0">
                          <a:solidFill>
                            <a:srgbClr val="000000"/>
                          </a:solidFill>
                          <a:effectLst/>
                          <a:latin typeface="Meiryo UI" panose="020B0604030504040204" pitchFamily="50" charset="-128"/>
                          <a:ea typeface="Meiryo UI" panose="020B0604030504040204" pitchFamily="50" charset="-128"/>
                        </a:rPr>
                        <a:t>、清陵情報</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高校からそれぞれ</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名ずつの合計</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名の採用に成功しました。</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743323840"/>
                  </a:ext>
                </a:extLst>
              </a:tr>
              <a:tr h="840052">
                <a:tc>
                  <a:txBody>
                    <a:bodyPr/>
                    <a:lstStyle/>
                    <a:p>
                      <a:pPr algn="l" fontAlgn="t"/>
                      <a:r>
                        <a:rPr lang="ja-JP" altLang="en-US" sz="1400" b="1" i="0" u="none" strike="noStrike">
                          <a:solidFill>
                            <a:srgbClr val="000000"/>
                          </a:solidFill>
                          <a:effectLst/>
                          <a:latin typeface="Meiryo UI" panose="020B0604030504040204" pitchFamily="50" charset="-128"/>
                          <a:ea typeface="Meiryo UI" panose="020B0604030504040204" pitchFamily="50" charset="-128"/>
                        </a:rPr>
                        <a:t>建設・建築</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福島市が本社の会社で</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名、県中の生徒さんを採用しました。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394508"/>
                  </a:ext>
                </a:extLst>
              </a:tr>
              <a:tr h="840052">
                <a:tc>
                  <a:txBody>
                    <a:bodyPr/>
                    <a:lstStyle/>
                    <a:p>
                      <a:pPr algn="l"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機械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zh-TW" altLang="en-US" sz="1400" b="1" i="0" u="none" strike="noStrike" dirty="0">
                          <a:solidFill>
                            <a:srgbClr val="000000"/>
                          </a:solidFill>
                          <a:effectLst/>
                          <a:latin typeface="Meiryo UI" panose="020B0604030504040204" pitchFamily="50" charset="-128"/>
                          <a:ea typeface="Meiryo UI" panose="020B0604030504040204" pitchFamily="50" charset="-128"/>
                        </a:rPr>
                        <a:t>安達東</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高校</a:t>
                      </a:r>
                      <a:r>
                        <a:rPr lang="zh-TW" altLang="en-US" sz="1400" b="1" i="0" u="none" strike="noStrike" dirty="0">
                          <a:solidFill>
                            <a:srgbClr val="000000"/>
                          </a:solidFill>
                          <a:effectLst/>
                          <a:latin typeface="Meiryo UI" panose="020B0604030504040204" pitchFamily="50" charset="-128"/>
                          <a:ea typeface="Meiryo UI" panose="020B0604030504040204" pitchFamily="50" charset="-128"/>
                        </a:rPr>
                        <a:t>、二本松工業</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高校</a:t>
                      </a:r>
                      <a:r>
                        <a:rPr lang="zh-TW" altLang="en-US" sz="1400" b="1" i="0" u="none" strike="noStrike" dirty="0">
                          <a:solidFill>
                            <a:srgbClr val="000000"/>
                          </a:solidFill>
                          <a:effectLst/>
                          <a:latin typeface="Meiryo UI" panose="020B0604030504040204" pitchFamily="50" charset="-128"/>
                          <a:ea typeface="Meiryo UI" panose="020B0604030504040204" pitchFamily="50" charset="-128"/>
                        </a:rPr>
                        <a:t>、本宮</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高校からそれぞれ</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名ずつの合計</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名の採用。</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821381642"/>
                  </a:ext>
                </a:extLst>
              </a:tr>
            </a:tbl>
          </a:graphicData>
        </a:graphic>
      </p:graphicFrame>
    </p:spTree>
    <p:extLst>
      <p:ext uri="{BB962C8B-B14F-4D97-AF65-F5344CB8AC3E}">
        <p14:creationId xmlns:p14="http://schemas.microsoft.com/office/powerpoint/2010/main" val="3725415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7369325"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福島県内の高校生の就職応援メディア「</a:t>
            </a:r>
            <a:r>
              <a:rPr lang="en-US" altLang="ja-JP" sz="24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a:t>
            </a: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福島とは</a:t>
            </a:r>
          </a:p>
        </p:txBody>
      </p:sp>
      <p:sp>
        <p:nvSpPr>
          <p:cNvPr id="4" name="正方形/長方形 3"/>
          <p:cNvSpPr/>
          <p:nvPr/>
        </p:nvSpPr>
        <p:spPr>
          <a:xfrm>
            <a:off x="4791454" y="1585252"/>
            <a:ext cx="4901185" cy="1477328"/>
          </a:xfrm>
          <a:prstGeom prst="rect">
            <a:avLst/>
          </a:prstGeom>
        </p:spPr>
        <p:txBody>
          <a:bodyPr wrap="square">
            <a:spAutoFit/>
          </a:bodyPr>
          <a:lstStyle/>
          <a:p>
            <a:r>
              <a:rPr lang="ja-JP" altLang="en-US" b="1" dirty="0">
                <a:solidFill>
                  <a:srgbClr val="0EC89C"/>
                </a:solidFill>
                <a:latin typeface="メイリオ" panose="020B0604030504040204" pitchFamily="50" charset="-128"/>
                <a:ea typeface="メイリオ" panose="020B0604030504040204" pitchFamily="50" charset="-128"/>
              </a:rPr>
              <a:t>高校生のための就職応援メディア「</a:t>
            </a:r>
            <a:r>
              <a:rPr lang="en-US" altLang="ja-JP" b="1" dirty="0">
                <a:solidFill>
                  <a:srgbClr val="0EC89C"/>
                </a:solidFill>
                <a:latin typeface="メイリオ" panose="020B0604030504040204" pitchFamily="50" charset="-128"/>
                <a:ea typeface="メイリオ" panose="020B0604030504040204" pitchFamily="50" charset="-128"/>
              </a:rPr>
              <a:t>COURSE</a:t>
            </a:r>
            <a:r>
              <a:rPr lang="ja-JP" altLang="en-US" b="1" dirty="0">
                <a:solidFill>
                  <a:srgbClr val="0EC89C"/>
                </a:solidFill>
                <a:latin typeface="メイリオ" panose="020B0604030504040204" pitchFamily="50" charset="-128"/>
                <a:ea typeface="メイリオ" panose="020B0604030504040204" pitchFamily="50" charset="-128"/>
              </a:rPr>
              <a:t>」</a:t>
            </a:r>
          </a:p>
          <a:p>
            <a:r>
              <a:rPr lang="en-US" altLang="ja-JP" b="1" dirty="0">
                <a:solidFill>
                  <a:srgbClr val="0EC89C"/>
                </a:solidFill>
                <a:latin typeface="メイリオ" panose="020B0604030504040204" pitchFamily="50" charset="-128"/>
                <a:ea typeface="メイリオ" panose="020B0604030504040204" pitchFamily="50" charset="-128"/>
              </a:rPr>
              <a:t>COURSE</a:t>
            </a:r>
            <a:r>
              <a:rPr lang="ja-JP" altLang="en-US" b="1" dirty="0">
                <a:solidFill>
                  <a:srgbClr val="0EC89C"/>
                </a:solidFill>
                <a:latin typeface="メイリオ" panose="020B0604030504040204" pitchFamily="50" charset="-128"/>
                <a:ea typeface="メイリオ" panose="020B0604030504040204" pitchFamily="50" charset="-128"/>
              </a:rPr>
              <a:t>は地元企業の魅力を様々な角度から紹介する、</a:t>
            </a:r>
          </a:p>
          <a:p>
            <a:r>
              <a:rPr lang="ja-JP" altLang="en-US" b="1" dirty="0">
                <a:solidFill>
                  <a:srgbClr val="0EC89C"/>
                </a:solidFill>
                <a:latin typeface="メイリオ" panose="020B0604030504040204" pitchFamily="50" charset="-128"/>
                <a:ea typeface="メイリオ" panose="020B0604030504040204" pitchFamily="50" charset="-128"/>
              </a:rPr>
              <a:t>新しいカタチの就職応援メディアです。</a:t>
            </a:r>
          </a:p>
        </p:txBody>
      </p:sp>
      <p:pic>
        <p:nvPicPr>
          <p:cNvPr id="5" name="図 4"/>
          <p:cNvPicPr>
            <a:picLocks noChangeAspect="1"/>
          </p:cNvPicPr>
          <p:nvPr/>
        </p:nvPicPr>
        <p:blipFill>
          <a:blip r:embed="rId2"/>
          <a:stretch>
            <a:fillRect/>
          </a:stretch>
        </p:blipFill>
        <p:spPr>
          <a:xfrm>
            <a:off x="851280" y="1067327"/>
            <a:ext cx="3764393" cy="2297747"/>
          </a:xfrm>
          <a:prstGeom prst="rect">
            <a:avLst/>
          </a:prstGeom>
        </p:spPr>
      </p:pic>
      <p:pic>
        <p:nvPicPr>
          <p:cNvPr id="6" name="図 5"/>
          <p:cNvPicPr>
            <a:picLocks noChangeAspect="1"/>
          </p:cNvPicPr>
          <p:nvPr/>
        </p:nvPicPr>
        <p:blipFill>
          <a:blip r:embed="rId3"/>
          <a:stretch>
            <a:fillRect/>
          </a:stretch>
        </p:blipFill>
        <p:spPr>
          <a:xfrm>
            <a:off x="1279637" y="3664270"/>
            <a:ext cx="3162300" cy="2276475"/>
          </a:xfrm>
          <a:prstGeom prst="rect">
            <a:avLst/>
          </a:prstGeom>
        </p:spPr>
      </p:pic>
      <p:pic>
        <p:nvPicPr>
          <p:cNvPr id="7" name="図 6"/>
          <p:cNvPicPr>
            <a:picLocks noChangeAspect="1"/>
          </p:cNvPicPr>
          <p:nvPr/>
        </p:nvPicPr>
        <p:blipFill>
          <a:blip r:embed="rId4"/>
          <a:stretch>
            <a:fillRect/>
          </a:stretch>
        </p:blipFill>
        <p:spPr>
          <a:xfrm>
            <a:off x="5404866" y="3835719"/>
            <a:ext cx="3467100" cy="1933575"/>
          </a:xfrm>
          <a:prstGeom prst="rect">
            <a:avLst/>
          </a:prstGeom>
        </p:spPr>
      </p:pic>
      <p:sp>
        <p:nvSpPr>
          <p:cNvPr id="9" name="正方形/長方形 8"/>
          <p:cNvSpPr/>
          <p:nvPr/>
        </p:nvSpPr>
        <p:spPr>
          <a:xfrm>
            <a:off x="1880993" y="3456349"/>
            <a:ext cx="1704966" cy="400110"/>
          </a:xfrm>
          <a:prstGeom prst="rect">
            <a:avLst/>
          </a:prstGeom>
        </p:spPr>
        <p:txBody>
          <a:bodyPr wrap="square">
            <a:spAutoFit/>
          </a:bodyPr>
          <a:lstStyle/>
          <a:p>
            <a:pPr marL="342900" indent="-342900" algn="ctr">
              <a:buFontTx/>
              <a:buChar char="-"/>
            </a:pPr>
            <a:r>
              <a:rPr lang="en-US" altLang="ja-JP" sz="2000" b="1" dirty="0">
                <a:solidFill>
                  <a:srgbClr val="0EC89C"/>
                </a:solidFill>
                <a:latin typeface="メイリオ" panose="020B0604030504040204" pitchFamily="50" charset="-128"/>
                <a:ea typeface="メイリオ" panose="020B0604030504040204" pitchFamily="50" charset="-128"/>
              </a:rPr>
              <a:t>Book</a:t>
            </a:r>
            <a:r>
              <a:rPr lang="ja-JP" altLang="en-US" sz="2000" b="1" dirty="0">
                <a:solidFill>
                  <a:srgbClr val="0EC89C"/>
                </a:solidFill>
                <a:latin typeface="メイリオ" panose="020B0604030504040204" pitchFamily="50" charset="-128"/>
                <a:ea typeface="メイリオ" panose="020B0604030504040204" pitchFamily="50" charset="-128"/>
              </a:rPr>
              <a:t>版 </a:t>
            </a:r>
            <a:r>
              <a:rPr lang="en-US" altLang="ja-JP" sz="2000" b="1" dirty="0">
                <a:solidFill>
                  <a:srgbClr val="0EC89C"/>
                </a:solidFill>
                <a:latin typeface="メイリオ" panose="020B0604030504040204" pitchFamily="50" charset="-128"/>
                <a:ea typeface="メイリオ" panose="020B0604030504040204" pitchFamily="50" charset="-128"/>
              </a:rPr>
              <a:t>-</a:t>
            </a:r>
            <a:endParaRPr lang="ja-JP" altLang="en-US" sz="2000" b="1" dirty="0">
              <a:solidFill>
                <a:srgbClr val="0EC89C"/>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6285933" y="3456349"/>
            <a:ext cx="1704966" cy="400110"/>
          </a:xfrm>
          <a:prstGeom prst="rect">
            <a:avLst/>
          </a:prstGeom>
        </p:spPr>
        <p:txBody>
          <a:bodyPr wrap="square">
            <a:spAutoFit/>
          </a:bodyPr>
          <a:lstStyle/>
          <a:p>
            <a:pPr algn="ctr"/>
            <a:r>
              <a:rPr lang="en-US" altLang="ja-JP" sz="2000" b="1" dirty="0">
                <a:solidFill>
                  <a:srgbClr val="0EC89C"/>
                </a:solidFill>
                <a:latin typeface="メイリオ" panose="020B0604030504040204" pitchFamily="50" charset="-128"/>
                <a:ea typeface="メイリオ" panose="020B0604030504040204" pitchFamily="50" charset="-128"/>
              </a:rPr>
              <a:t>- Web</a:t>
            </a:r>
            <a:r>
              <a:rPr lang="ja-JP" altLang="en-US" sz="2000" b="1" dirty="0">
                <a:solidFill>
                  <a:srgbClr val="0EC89C"/>
                </a:solidFill>
                <a:latin typeface="メイリオ" panose="020B0604030504040204" pitchFamily="50" charset="-128"/>
                <a:ea typeface="メイリオ" panose="020B0604030504040204" pitchFamily="50" charset="-128"/>
              </a:rPr>
              <a:t>版 </a:t>
            </a:r>
            <a:r>
              <a:rPr lang="en-US" altLang="ja-JP" sz="2000" b="1" dirty="0">
                <a:solidFill>
                  <a:srgbClr val="0EC89C"/>
                </a:solidFill>
                <a:latin typeface="メイリオ" panose="020B0604030504040204" pitchFamily="50" charset="-128"/>
                <a:ea typeface="メイリオ" panose="020B0604030504040204" pitchFamily="50" charset="-128"/>
              </a:rPr>
              <a:t>-</a:t>
            </a:r>
            <a:endParaRPr lang="ja-JP" altLang="en-US" sz="2000" b="1" dirty="0">
              <a:solidFill>
                <a:srgbClr val="0EC89C"/>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741552" y="5848584"/>
            <a:ext cx="3983847" cy="600164"/>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地元企業の魅力を発信！求人票のみでは伝わらない、経営者 の想いや仕事仲間、仕事内容など、知りたいけどなかなか知れなかった情報を高校生目線でお届けします！</a:t>
            </a:r>
            <a:endParaRPr lang="ja-JP" altLang="en-US" sz="1100" b="1" dirty="0">
              <a:solidFill>
                <a:srgbClr val="0EC89C"/>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5250122" y="5848584"/>
            <a:ext cx="3983847" cy="600164"/>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インターンシップや職場見学の情報など、</a:t>
            </a:r>
            <a:r>
              <a:rPr lang="en-US" altLang="ja-JP" sz="1100" dirty="0">
                <a:latin typeface="メイリオ" panose="020B0604030504040204" pitchFamily="50" charset="-128"/>
                <a:ea typeface="メイリオ" panose="020B0604030504040204" pitchFamily="50" charset="-128"/>
              </a:rPr>
              <a:t>BOOK </a:t>
            </a:r>
            <a:r>
              <a:rPr lang="ja-JP" altLang="en-US" sz="1100" dirty="0">
                <a:latin typeface="メイリオ" panose="020B0604030504040204" pitchFamily="50" charset="-128"/>
                <a:ea typeface="メイリオ" panose="020B0604030504040204" pitchFamily="50" charset="-128"/>
              </a:rPr>
              <a:t>版では伝え</a:t>
            </a:r>
          </a:p>
          <a:p>
            <a:r>
              <a:rPr lang="ja-JP" altLang="en-US" sz="1100" dirty="0">
                <a:latin typeface="メイリオ" panose="020B0604030504040204" pitchFamily="50" charset="-128"/>
                <a:ea typeface="メイリオ" panose="020B0604030504040204" pitchFamily="50" charset="-128"/>
              </a:rPr>
              <a:t>きれなかった地元企業の情報を、</a:t>
            </a:r>
            <a:r>
              <a:rPr lang="en-US" altLang="ja-JP" sz="1100" dirty="0">
                <a:latin typeface="メイリオ" panose="020B0604030504040204" pitchFamily="50" charset="-128"/>
                <a:ea typeface="メイリオ" panose="020B0604030504040204" pitchFamily="50" charset="-128"/>
              </a:rPr>
              <a:t>web </a:t>
            </a:r>
            <a:r>
              <a:rPr lang="ja-JP" altLang="en-US" sz="1100" dirty="0">
                <a:latin typeface="メイリオ" panose="020B0604030504040204" pitchFamily="50" charset="-128"/>
                <a:ea typeface="メイリオ" panose="020B0604030504040204" pitchFamily="50" charset="-128"/>
              </a:rPr>
              <a:t>上で発信！スマートフォンからの情報収集も可能です！</a:t>
            </a:r>
            <a:endParaRPr lang="ja-JP" altLang="en-US" sz="1100" b="1" dirty="0">
              <a:solidFill>
                <a:srgbClr val="0EC89C"/>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477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お問い合わせ</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050" b="1" i="0" u="none" strike="noStrike" kern="1200" cap="none" spc="0" normalizeH="0" baseline="0" noProof="0" smtClean="0">
                <a:ln>
                  <a:noFill/>
                </a:ln>
                <a:solidFill>
                  <a:srgbClr val="E7E6E6">
                    <a:lumMod val="50000"/>
                  </a:srgb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050" b="1" i="0" u="none" strike="noStrike" kern="1200" cap="none" spc="0" normalizeH="0" baseline="0" noProof="0" dirty="0">
              <a:ln>
                <a:noFill/>
              </a:ln>
              <a:solidFill>
                <a:srgbClr val="E7E6E6">
                  <a:lumMod val="50000"/>
                </a:srgbClr>
              </a:solidFill>
              <a:effectLst/>
              <a:uLnTx/>
              <a:uFillTx/>
              <a:latin typeface="Meiryo UI"/>
              <a:ea typeface="Meiryo UI"/>
              <a:cs typeface="+mn-cs"/>
            </a:endParaRPr>
          </a:p>
        </p:txBody>
      </p:sp>
      <p:sp>
        <p:nvSpPr>
          <p:cNvPr id="4" name="テキスト ボックス 3"/>
          <p:cNvSpPr txBox="1"/>
          <p:nvPr/>
        </p:nvSpPr>
        <p:spPr>
          <a:xfrm>
            <a:off x="943199" y="788400"/>
            <a:ext cx="81924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w="57150">
                  <a:solidFill>
                    <a:srgbClr val="0EC89C"/>
                  </a:solidFill>
                </a:ln>
                <a:solidFill>
                  <a:srgbClr val="0EC89C"/>
                </a:solidFill>
                <a:effectLst/>
                <a:uLnTx/>
                <a:uFillTx/>
                <a:latin typeface="Meiryo UI"/>
                <a:ea typeface="Meiryo UI"/>
              </a:rPr>
              <a:t>・</a:t>
            </a:r>
            <a:r>
              <a:rPr lang="ja-JP" altLang="en-US" sz="2400" b="1" dirty="0">
                <a:ln w="57150">
                  <a:solidFill>
                    <a:srgbClr val="0EC89C"/>
                  </a:solidFill>
                </a:ln>
                <a:solidFill>
                  <a:srgbClr val="0EC89C"/>
                </a:solidFill>
                <a:latin typeface="Meiryo UI"/>
                <a:ea typeface="Meiryo UI"/>
              </a:rPr>
              <a:t>採用で有効な施策が打てていない</a:t>
            </a:r>
            <a:endParaRPr lang="en-US" altLang="ja-JP" sz="2400" b="1" dirty="0">
              <a:ln w="57150">
                <a:solidFill>
                  <a:srgbClr val="0EC89C"/>
                </a:solidFill>
              </a:ln>
              <a:solidFill>
                <a:srgbClr val="0EC89C"/>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w="57150">
                  <a:solidFill>
                    <a:srgbClr val="0EC89C"/>
                  </a:solidFill>
                </a:ln>
                <a:solidFill>
                  <a:srgbClr val="0EC89C"/>
                </a:solidFill>
                <a:effectLst/>
                <a:uLnTx/>
                <a:uFillTx/>
                <a:latin typeface="Meiryo UI"/>
                <a:ea typeface="Meiryo UI"/>
              </a:rPr>
              <a:t>・他の採用手法を知りたい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w="57150">
                  <a:solidFill>
                    <a:srgbClr val="0EC89C"/>
                  </a:solidFill>
                </a:ln>
                <a:solidFill>
                  <a:srgbClr val="0EC89C"/>
                </a:solidFill>
                <a:effectLst/>
                <a:uLnTx/>
                <a:uFillTx/>
                <a:latin typeface="Meiryo UI"/>
                <a:ea typeface="Meiryo UI"/>
              </a:rPr>
              <a:t>・今自社に必要なツールを教えてほしい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EC89C"/>
                </a:solidFill>
                <a:effectLst/>
                <a:uLnTx/>
                <a:uFillTx/>
                <a:latin typeface="Meiryo UI"/>
                <a:ea typeface="Meiryo UI"/>
              </a:rPr>
              <a:t>などのご要望がございましたら、お気軽にお問い合わせください。</a:t>
            </a:r>
          </a:p>
        </p:txBody>
      </p:sp>
      <p:sp>
        <p:nvSpPr>
          <p:cNvPr id="5" name="正方形/長方形 4"/>
          <p:cNvSpPr/>
          <p:nvPr/>
        </p:nvSpPr>
        <p:spPr>
          <a:xfrm>
            <a:off x="852424" y="2625229"/>
            <a:ext cx="6180939" cy="1200329"/>
          </a:xfrm>
          <a:prstGeom prst="rect">
            <a:avLst/>
          </a:prstGeom>
          <a:ln>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a:ea typeface="Meiryo UI"/>
                <a:cs typeface="+mn-cs"/>
              </a:rPr>
              <a:t>・採用計画を立てるためのシートがほしい</a:t>
            </a:r>
            <a:endParaRPr kumimoji="1" lang="en-US" altLang="ja-JP" sz="2400" b="1"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a:ea typeface="Meiryo UI"/>
                <a:cs typeface="+mn-cs"/>
              </a:rPr>
              <a:t>・今自社に必要なツールを教えてほしい</a:t>
            </a:r>
            <a:endParaRPr kumimoji="1" lang="en-US" altLang="ja-JP" sz="24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6" name="正方形/長方形 5"/>
          <p:cNvSpPr/>
          <p:nvPr/>
        </p:nvSpPr>
        <p:spPr>
          <a:xfrm>
            <a:off x="377504" y="2447488"/>
            <a:ext cx="4575495" cy="1931565"/>
          </a:xfrm>
          <a:prstGeom prst="rect">
            <a:avLst/>
          </a:prstGeom>
          <a:solidFill>
            <a:srgbClr val="0EC89C"/>
          </a:solidFill>
          <a:ln>
            <a:noFill/>
          </a:ln>
          <a:scene3d>
            <a:camera prst="obliqueBottom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7" name="正方形/長方形 6"/>
          <p:cNvSpPr/>
          <p:nvPr/>
        </p:nvSpPr>
        <p:spPr>
          <a:xfrm>
            <a:off x="377504" y="4468316"/>
            <a:ext cx="4575495" cy="1931565"/>
          </a:xfrm>
          <a:prstGeom prst="rect">
            <a:avLst/>
          </a:prstGeom>
          <a:solidFill>
            <a:srgbClr val="0EC89C"/>
          </a:solidFill>
          <a:ln>
            <a:noFill/>
          </a:ln>
          <a:scene3d>
            <a:camera prst="obliqueBottom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8" name="楕円 7"/>
          <p:cNvSpPr/>
          <p:nvPr/>
        </p:nvSpPr>
        <p:spPr>
          <a:xfrm>
            <a:off x="587229" y="2816819"/>
            <a:ext cx="1166070" cy="1166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9" name="楕円 8"/>
          <p:cNvSpPr/>
          <p:nvPr/>
        </p:nvSpPr>
        <p:spPr>
          <a:xfrm>
            <a:off x="625329" y="2854919"/>
            <a:ext cx="1089870" cy="1089870"/>
          </a:xfrm>
          <a:prstGeom prst="ellipse">
            <a:avLst/>
          </a:prstGeom>
          <a:solidFill>
            <a:schemeClr val="bg1"/>
          </a:solidFill>
          <a:ln>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86359">
            <a:off x="628546" y="2869487"/>
            <a:ext cx="1115736" cy="1115736"/>
          </a:xfrm>
          <a:prstGeom prst="rect">
            <a:avLst/>
          </a:prstGeom>
        </p:spPr>
      </p:pic>
      <p:sp>
        <p:nvSpPr>
          <p:cNvPr id="11" name="楕円 10"/>
          <p:cNvSpPr/>
          <p:nvPr/>
        </p:nvSpPr>
        <p:spPr>
          <a:xfrm>
            <a:off x="587229" y="4884280"/>
            <a:ext cx="1166070" cy="1166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2" name="楕円 11"/>
          <p:cNvSpPr/>
          <p:nvPr/>
        </p:nvSpPr>
        <p:spPr>
          <a:xfrm>
            <a:off x="625329" y="4922380"/>
            <a:ext cx="1089870" cy="1089870"/>
          </a:xfrm>
          <a:prstGeom prst="ellipse">
            <a:avLst/>
          </a:prstGeom>
          <a:solidFill>
            <a:schemeClr val="bg1"/>
          </a:solidFill>
          <a:ln>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579" y="4931142"/>
            <a:ext cx="1095670" cy="1095670"/>
          </a:xfrm>
          <a:prstGeom prst="rect">
            <a:avLst/>
          </a:prstGeom>
        </p:spPr>
      </p:pic>
      <p:sp>
        <p:nvSpPr>
          <p:cNvPr id="14" name="正方形/長方形 13"/>
          <p:cNvSpPr/>
          <p:nvPr/>
        </p:nvSpPr>
        <p:spPr>
          <a:xfrm>
            <a:off x="1830033" y="3090410"/>
            <a:ext cx="2957861" cy="523220"/>
          </a:xfrm>
          <a:prstGeom prst="rect">
            <a:avLst/>
          </a:prstGeom>
        </p:spPr>
        <p:txBody>
          <a:bodyPr wrap="none">
            <a:spAutoFit/>
          </a:bodyPr>
          <a:lstStyle/>
          <a:p>
            <a:pPr lvl="0">
              <a:defRPr/>
            </a:pPr>
            <a:r>
              <a:rPr kumimoji="0" lang="en-US" altLang="ja-JP" sz="2800" b="1" kern="0" dirty="0">
                <a:solidFill>
                  <a:prstClr val="white"/>
                </a:solidFill>
              </a:rPr>
              <a:t>024-534-7135</a:t>
            </a:r>
            <a:endParaRPr kumimoji="0" lang="ja-JP" altLang="en-US" sz="2800" b="1" kern="0" dirty="0">
              <a:solidFill>
                <a:prstClr val="white"/>
              </a:solidFill>
            </a:endParaRPr>
          </a:p>
        </p:txBody>
      </p:sp>
      <p:sp>
        <p:nvSpPr>
          <p:cNvPr id="15" name="正方形/長方形 14"/>
          <p:cNvSpPr/>
          <p:nvPr/>
        </p:nvSpPr>
        <p:spPr>
          <a:xfrm>
            <a:off x="1411241" y="3779173"/>
            <a:ext cx="3690434" cy="369332"/>
          </a:xfrm>
          <a:prstGeom prst="rect">
            <a:avLst/>
          </a:prstGeom>
        </p:spPr>
        <p:txBody>
          <a:bodyPr wrap="none">
            <a:spAutoFit/>
          </a:bodyPr>
          <a:lstStyle/>
          <a:p>
            <a:pPr lvl="0">
              <a:defRPr/>
            </a:pPr>
            <a:r>
              <a:rPr kumimoji="0" lang="ja-JP" altLang="en-US" b="1" kern="0" dirty="0">
                <a:solidFill>
                  <a:prstClr val="white"/>
                </a:solidFill>
              </a:rPr>
              <a:t>（営業時間　平日</a:t>
            </a:r>
            <a:r>
              <a:rPr kumimoji="0" lang="en-US" altLang="ja-JP" b="1" kern="0" dirty="0">
                <a:solidFill>
                  <a:prstClr val="white"/>
                </a:solidFill>
              </a:rPr>
              <a:t>8:30</a:t>
            </a:r>
            <a:r>
              <a:rPr kumimoji="0" lang="ja-JP" altLang="en-US" b="1" kern="0" dirty="0">
                <a:solidFill>
                  <a:prstClr val="white"/>
                </a:solidFill>
              </a:rPr>
              <a:t>～</a:t>
            </a:r>
            <a:r>
              <a:rPr kumimoji="0" lang="en-US" altLang="ja-JP" b="1" kern="0" dirty="0">
                <a:solidFill>
                  <a:prstClr val="white"/>
                </a:solidFill>
              </a:rPr>
              <a:t>17:00</a:t>
            </a:r>
            <a:r>
              <a:rPr kumimoji="0" lang="ja-JP" altLang="en-US" b="1" kern="0" dirty="0">
                <a:solidFill>
                  <a:prstClr val="white"/>
                </a:solidFill>
              </a:rPr>
              <a:t>）</a:t>
            </a:r>
          </a:p>
        </p:txBody>
      </p:sp>
      <p:sp>
        <p:nvSpPr>
          <p:cNvPr id="16" name="正方形/長方形 15"/>
          <p:cNvSpPr/>
          <p:nvPr/>
        </p:nvSpPr>
        <p:spPr>
          <a:xfrm>
            <a:off x="1830033" y="5205705"/>
            <a:ext cx="3046027" cy="523220"/>
          </a:xfrm>
          <a:prstGeom prst="rect">
            <a:avLst/>
          </a:prstGeom>
        </p:spPr>
        <p:txBody>
          <a:bodyPr wrap="none">
            <a:spAutoFit/>
          </a:bodyPr>
          <a:lstStyle/>
          <a:p>
            <a:pPr lvl="0">
              <a:defRPr/>
            </a:pPr>
            <a:r>
              <a:rPr lang="en-US" altLang="ja-JP" sz="2800" b="1" dirty="0">
                <a:solidFill>
                  <a:prstClr val="white"/>
                </a:solidFill>
              </a:rPr>
              <a:t>course@kpri.jp</a:t>
            </a:r>
            <a:endParaRPr kumimoji="1" lang="ja-JP" altLang="en-US" sz="2800" b="1" i="0" u="none" strike="noStrike" kern="1200" cap="none" spc="0" normalizeH="0" baseline="0" noProof="0" dirty="0">
              <a:ln>
                <a:noFill/>
              </a:ln>
              <a:solidFill>
                <a:prstClr val="white"/>
              </a:solidFill>
              <a:effectLst/>
              <a:uLnTx/>
              <a:uFillTx/>
              <a:latin typeface="Meiryo UI"/>
              <a:ea typeface="Meiryo UI"/>
              <a:cs typeface="+mn-cs"/>
            </a:endParaRPr>
          </a:p>
        </p:txBody>
      </p:sp>
      <p:graphicFrame>
        <p:nvGraphicFramePr>
          <p:cNvPr id="17" name="表 16"/>
          <p:cNvGraphicFramePr>
            <a:graphicFrameLocks noGrp="1"/>
          </p:cNvGraphicFramePr>
          <p:nvPr>
            <p:extLst>
              <p:ext uri="{D42A27DB-BD31-4B8C-83A1-F6EECF244321}">
                <p14:modId xmlns:p14="http://schemas.microsoft.com/office/powerpoint/2010/main" val="3471859995"/>
              </p:ext>
            </p:extLst>
          </p:nvPr>
        </p:nvGraphicFramePr>
        <p:xfrm>
          <a:off x="5129105" y="2880082"/>
          <a:ext cx="4529799" cy="2514140"/>
        </p:xfrm>
        <a:graphic>
          <a:graphicData uri="http://schemas.openxmlformats.org/drawingml/2006/table">
            <a:tbl>
              <a:tblPr bandRow="1">
                <a:tableStyleId>{68D230F3-CF80-4859-8CE7-A43EE81993B5}</a:tableStyleId>
              </a:tblPr>
              <a:tblGrid>
                <a:gridCol w="1293812">
                  <a:extLst>
                    <a:ext uri="{9D8B030D-6E8A-4147-A177-3AD203B41FA5}">
                      <a16:colId xmlns:a16="http://schemas.microsoft.com/office/drawing/2014/main" val="4242449181"/>
                    </a:ext>
                  </a:extLst>
                </a:gridCol>
                <a:gridCol w="3235987">
                  <a:extLst>
                    <a:ext uri="{9D8B030D-6E8A-4147-A177-3AD203B41FA5}">
                      <a16:colId xmlns:a16="http://schemas.microsoft.com/office/drawing/2014/main" val="2454030520"/>
                    </a:ext>
                  </a:extLst>
                </a:gridCol>
              </a:tblGrid>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a:t>会社名</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r>
                        <a:rPr kumimoji="1" lang="ja-JP" altLang="en-US" sz="1100" dirty="0"/>
                        <a:t>株式会社クサカ印刷所</a:t>
                      </a:r>
                      <a:endParaRPr kumimoji="1" lang="ja-JP" altLang="en-US" sz="1100" b="1" dirty="0">
                        <a:solidFill>
                          <a:srgbClr val="767171"/>
                        </a:solidFill>
                      </a:endParaRPr>
                    </a:p>
                  </a:txBody>
                  <a:tcPr anchor="ctr"/>
                </a:tc>
                <a:extLst>
                  <a:ext uri="{0D108BD9-81ED-4DB2-BD59-A6C34878D82A}">
                    <a16:rowId xmlns:a16="http://schemas.microsoft.com/office/drawing/2014/main" val="1874257043"/>
                  </a:ext>
                </a:extLst>
              </a:tr>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a:t>所在地</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r>
                        <a:rPr kumimoji="1" lang="zh-TW" altLang="en-US" sz="1100" dirty="0"/>
                        <a:t>福島県福島市東浜町</a:t>
                      </a:r>
                      <a:r>
                        <a:rPr kumimoji="1" lang="en-US" altLang="zh-TW" sz="1100" dirty="0"/>
                        <a:t>7-35</a:t>
                      </a:r>
                      <a:endParaRPr kumimoji="1" lang="ja-JP" altLang="en-US" sz="1100" b="1" dirty="0">
                        <a:solidFill>
                          <a:srgbClr val="767171"/>
                        </a:solidFill>
                      </a:endParaRPr>
                    </a:p>
                  </a:txBody>
                  <a:tcPr anchor="ctr"/>
                </a:tc>
                <a:extLst>
                  <a:ext uri="{0D108BD9-81ED-4DB2-BD59-A6C34878D82A}">
                    <a16:rowId xmlns:a16="http://schemas.microsoft.com/office/drawing/2014/main" val="2075167461"/>
                  </a:ext>
                </a:extLst>
              </a:tr>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a:t>資本金</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r>
                        <a:rPr kumimoji="1" lang="en-US" altLang="ja-JP" sz="1100" dirty="0"/>
                        <a:t>2,000</a:t>
                      </a:r>
                      <a:r>
                        <a:rPr kumimoji="1" lang="ja-JP" altLang="en-US" sz="1100" dirty="0"/>
                        <a:t>万円</a:t>
                      </a:r>
                      <a:endParaRPr kumimoji="1" lang="ja-JP" altLang="en-US" sz="1100" b="1" dirty="0">
                        <a:solidFill>
                          <a:srgbClr val="767171"/>
                        </a:solidFill>
                      </a:endParaRPr>
                    </a:p>
                  </a:txBody>
                  <a:tcPr anchor="ctr"/>
                </a:tc>
                <a:extLst>
                  <a:ext uri="{0D108BD9-81ED-4DB2-BD59-A6C34878D82A}">
                    <a16:rowId xmlns:a16="http://schemas.microsoft.com/office/drawing/2014/main" val="2852852599"/>
                  </a:ext>
                </a:extLst>
              </a:tr>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a:t>代表</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r>
                        <a:rPr kumimoji="1" lang="ja-JP" altLang="en-US" sz="1100" b="0" dirty="0">
                          <a:solidFill>
                            <a:schemeClr val="tx1"/>
                          </a:solidFill>
                        </a:rPr>
                        <a:t>日下直哉</a:t>
                      </a:r>
                      <a:endParaRPr kumimoji="1" lang="ja-JP" altLang="en-US" sz="1100" b="1" dirty="0">
                        <a:solidFill>
                          <a:srgbClr val="767171"/>
                        </a:solidFill>
                      </a:endParaRPr>
                    </a:p>
                  </a:txBody>
                  <a:tcPr anchor="ctr"/>
                </a:tc>
                <a:extLst>
                  <a:ext uri="{0D108BD9-81ED-4DB2-BD59-A6C34878D82A}">
                    <a16:rowId xmlns:a16="http://schemas.microsoft.com/office/drawing/2014/main" val="1367631327"/>
                  </a:ext>
                </a:extLst>
              </a:tr>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a:t>ホームページ</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endParaRPr kumimoji="1" lang="en-US" altLang="ja-JP" sz="1100" dirty="0"/>
                    </a:p>
                    <a:p>
                      <a:r>
                        <a:rPr kumimoji="1" lang="en-US" altLang="ja-JP" sz="1100" dirty="0"/>
                        <a:t>https://k-recruit.kpri.jp/kusaka/</a:t>
                      </a:r>
                      <a:endParaRPr kumimoji="1" lang="ja-JP" altLang="en-US" sz="1100" b="1" dirty="0">
                        <a:solidFill>
                          <a:srgbClr val="767171"/>
                        </a:solidFill>
                      </a:endParaRPr>
                    </a:p>
                  </a:txBody>
                  <a:tcPr anchor="ctr"/>
                </a:tc>
                <a:extLst>
                  <a:ext uri="{0D108BD9-81ED-4DB2-BD59-A6C34878D82A}">
                    <a16:rowId xmlns:a16="http://schemas.microsoft.com/office/drawing/2014/main" val="1318636229"/>
                  </a:ext>
                </a:extLst>
              </a:tr>
            </a:tbl>
          </a:graphicData>
        </a:graphic>
      </p:graphicFrame>
      <p:sp>
        <p:nvSpPr>
          <p:cNvPr id="18" name="対角する 2 つの角を切り取った四角形 17"/>
          <p:cNvSpPr/>
          <p:nvPr/>
        </p:nvSpPr>
        <p:spPr>
          <a:xfrm>
            <a:off x="5129587" y="2444423"/>
            <a:ext cx="1858441" cy="410496"/>
          </a:xfrm>
          <a:prstGeom prst="snip2Diag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9" name="角丸四角形 18"/>
          <p:cNvSpPr/>
          <p:nvPr/>
        </p:nvSpPr>
        <p:spPr>
          <a:xfrm>
            <a:off x="5226341" y="2517984"/>
            <a:ext cx="1677798" cy="2435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EC89C"/>
                </a:solidFill>
                <a:effectLst/>
                <a:uLnTx/>
                <a:uFillTx/>
                <a:latin typeface="Meiryo UI"/>
                <a:ea typeface="Meiryo UI"/>
                <a:cs typeface="+mn-cs"/>
              </a:rPr>
              <a:t>会社概要</a:t>
            </a:r>
          </a:p>
        </p:txBody>
      </p:sp>
      <p:sp>
        <p:nvSpPr>
          <p:cNvPr id="20" name="正方形/長方形 19"/>
          <p:cNvSpPr/>
          <p:nvPr/>
        </p:nvSpPr>
        <p:spPr>
          <a:xfrm>
            <a:off x="921938" y="785306"/>
            <a:ext cx="8414334" cy="1200329"/>
          </a:xfrm>
          <a:prstGeom prst="rect">
            <a:avLst/>
          </a:prstGeom>
          <a:ln>
            <a:solidFill>
              <a:schemeClr val="bg1"/>
            </a:solidFill>
          </a:ln>
        </p:spPr>
        <p:txBody>
          <a:bodyPr wrap="square">
            <a:spAutoFit/>
          </a:bodyPr>
          <a:lstStyle/>
          <a:p>
            <a:r>
              <a:rPr lang="ja-JP" altLang="en-US" sz="2400" b="1" dirty="0">
                <a:solidFill>
                  <a:schemeClr val="bg1"/>
                </a:solidFill>
                <a:latin typeface="Meiryo UI" panose="020B0604030504040204" pitchFamily="50" charset="-128"/>
                <a:ea typeface="Meiryo UI" panose="020B0604030504040204" pitchFamily="50" charset="-128"/>
              </a:rPr>
              <a:t>・採用で有効な施策が打てていない</a:t>
            </a: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・他の採用手法を知りたい</a:t>
            </a: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・今自社に必要なツールを教えて欲しい</a:t>
            </a:r>
            <a:endParaRPr lang="en-US" altLang="ja-JP"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251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成功事例集</a:t>
            </a:r>
          </a:p>
        </p:txBody>
      </p:sp>
      <p:pic>
        <p:nvPicPr>
          <p:cNvPr id="4" name="図 3">
            <a:extLst>
              <a:ext uri="{FF2B5EF4-FFF2-40B4-BE49-F238E27FC236}">
                <a16:creationId xmlns:a16="http://schemas.microsoft.com/office/drawing/2014/main" id="{44FACFC8-FC46-4614-9925-0B8A904768CC}"/>
              </a:ext>
            </a:extLst>
          </p:cNvPr>
          <p:cNvPicPr>
            <a:picLocks noChangeAspect="1"/>
          </p:cNvPicPr>
          <p:nvPr/>
        </p:nvPicPr>
        <p:blipFill>
          <a:blip r:embed="rId2"/>
          <a:stretch>
            <a:fillRect/>
          </a:stretch>
        </p:blipFill>
        <p:spPr>
          <a:xfrm>
            <a:off x="2420805" y="840396"/>
            <a:ext cx="5064389" cy="3361953"/>
          </a:xfrm>
          <a:prstGeom prst="rect">
            <a:avLst/>
          </a:prstGeom>
          <a:ln>
            <a:noFill/>
          </a:ln>
          <a:effectLst>
            <a:outerShdw blurRad="190500" algn="tl" rotWithShape="0">
              <a:srgbClr val="000000">
                <a:alpha val="70000"/>
              </a:srgbClr>
            </a:outerShdw>
          </a:effectLst>
        </p:spPr>
      </p:pic>
      <p:sp>
        <p:nvSpPr>
          <p:cNvPr id="5" name="正方形/長方形 4">
            <a:extLst>
              <a:ext uri="{FF2B5EF4-FFF2-40B4-BE49-F238E27FC236}">
                <a16:creationId xmlns:a16="http://schemas.microsoft.com/office/drawing/2014/main" id="{8BD08F15-6F7E-4791-87DF-174252DD6CB9}"/>
              </a:ext>
            </a:extLst>
          </p:cNvPr>
          <p:cNvSpPr/>
          <p:nvPr/>
        </p:nvSpPr>
        <p:spPr>
          <a:xfrm>
            <a:off x="631825" y="4445539"/>
            <a:ext cx="8642350" cy="186318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00B050"/>
                </a:solidFill>
                <a:latin typeface="Meiryo UI" panose="020B0604030504040204" pitchFamily="50" charset="-128"/>
                <a:ea typeface="Meiryo UI" panose="020B0604030504040204" pitchFamily="50" charset="-128"/>
              </a:rPr>
              <a:t>高校生就職応援メディアである「</a:t>
            </a:r>
            <a:r>
              <a:rPr kumimoji="1" lang="en-US" altLang="ja-JP" sz="2000" b="1" dirty="0">
                <a:solidFill>
                  <a:srgbClr val="00B050"/>
                </a:solidFill>
                <a:latin typeface="Meiryo UI" panose="020B0604030504040204" pitchFamily="50" charset="-128"/>
                <a:ea typeface="Meiryo UI" panose="020B0604030504040204" pitchFamily="50" charset="-128"/>
              </a:rPr>
              <a:t>COURSE</a:t>
            </a:r>
            <a:r>
              <a:rPr kumimoji="1" lang="ja-JP" altLang="en-US" sz="2000" b="1" dirty="0">
                <a:solidFill>
                  <a:srgbClr val="00B050"/>
                </a:solidFill>
                <a:latin typeface="Meiryo UI" panose="020B0604030504040204" pitchFamily="50" charset="-128"/>
                <a:ea typeface="Meiryo UI" panose="020B0604030504040204" pitchFamily="50" charset="-128"/>
              </a:rPr>
              <a:t>福島」ですが、</a:t>
            </a:r>
            <a:endParaRPr kumimoji="1" lang="en-US" altLang="ja-JP" sz="2000" b="1" dirty="0">
              <a:solidFill>
                <a:srgbClr val="00B050"/>
              </a:solidFill>
              <a:latin typeface="Meiryo UI" panose="020B0604030504040204" pitchFamily="50" charset="-128"/>
              <a:ea typeface="Meiryo UI" panose="020B0604030504040204" pitchFamily="50" charset="-128"/>
            </a:endParaRPr>
          </a:p>
          <a:p>
            <a:pPr algn="ctr"/>
            <a:r>
              <a:rPr lang="ja-JP" altLang="en-US" sz="2000" b="1" dirty="0">
                <a:solidFill>
                  <a:srgbClr val="00B050"/>
                </a:solidFill>
                <a:latin typeface="Meiryo UI" panose="020B0604030504040204" pitchFamily="50" charset="-128"/>
                <a:ea typeface="Meiryo UI" panose="020B0604030504040204" pitchFamily="50" charset="-128"/>
              </a:rPr>
              <a:t>これまでに、福島の地元企業</a:t>
            </a:r>
            <a:r>
              <a:rPr lang="en-US" altLang="ja-JP" sz="2000" b="1" dirty="0">
                <a:solidFill>
                  <a:srgbClr val="00B050"/>
                </a:solidFill>
                <a:latin typeface="Meiryo UI" panose="020B0604030504040204" pitchFamily="50" charset="-128"/>
                <a:ea typeface="Meiryo UI" panose="020B0604030504040204" pitchFamily="50" charset="-128"/>
              </a:rPr>
              <a:t>200</a:t>
            </a:r>
            <a:r>
              <a:rPr lang="ja-JP" altLang="en-US" sz="2000" b="1" dirty="0">
                <a:solidFill>
                  <a:srgbClr val="00B050"/>
                </a:solidFill>
                <a:latin typeface="Meiryo UI" panose="020B0604030504040204" pitchFamily="50" charset="-128"/>
                <a:ea typeface="Meiryo UI" panose="020B0604030504040204" pitchFamily="50" charset="-128"/>
              </a:rPr>
              <a:t>社以上の情報を</a:t>
            </a:r>
            <a:endParaRPr lang="en-US" altLang="ja-JP" sz="2000" b="1" dirty="0">
              <a:solidFill>
                <a:srgbClr val="00B050"/>
              </a:solidFill>
              <a:latin typeface="Meiryo UI" panose="020B0604030504040204" pitchFamily="50" charset="-128"/>
              <a:ea typeface="Meiryo UI" panose="020B0604030504040204" pitchFamily="50" charset="-128"/>
            </a:endParaRPr>
          </a:p>
          <a:p>
            <a:pPr algn="ctr"/>
            <a:r>
              <a:rPr lang="en-US" altLang="ja-JP" sz="2000" b="1" dirty="0">
                <a:solidFill>
                  <a:srgbClr val="00B050"/>
                </a:solidFill>
                <a:latin typeface="Meiryo UI" panose="020B0604030504040204" pitchFamily="50" charset="-128"/>
                <a:ea typeface="Meiryo UI" panose="020B0604030504040204" pitchFamily="50" charset="-128"/>
              </a:rPr>
              <a:t>40,000</a:t>
            </a:r>
            <a:r>
              <a:rPr lang="ja-JP" altLang="en-US" sz="2000" b="1" dirty="0">
                <a:solidFill>
                  <a:srgbClr val="00B050"/>
                </a:solidFill>
                <a:latin typeface="Meiryo UI" panose="020B0604030504040204" pitchFamily="50" charset="-128"/>
                <a:ea typeface="Meiryo UI" panose="020B0604030504040204" pitchFamily="50" charset="-128"/>
              </a:rPr>
              <a:t>人以上の県内の学生にお届けしてきました。</a:t>
            </a:r>
            <a:endParaRPr lang="en-US" altLang="ja-JP" sz="2000" b="1" dirty="0">
              <a:solidFill>
                <a:srgbClr val="00B050"/>
              </a:solidFill>
              <a:latin typeface="Meiryo UI" panose="020B0604030504040204" pitchFamily="50" charset="-128"/>
              <a:ea typeface="Meiryo UI" panose="020B0604030504040204" pitchFamily="50" charset="-128"/>
            </a:endParaRPr>
          </a:p>
          <a:p>
            <a:pPr algn="ctr"/>
            <a:endParaRPr lang="en-US" altLang="ja-JP" sz="2000" b="1" dirty="0">
              <a:solidFill>
                <a:srgbClr val="00B050"/>
              </a:solidFill>
              <a:latin typeface="Meiryo UI" panose="020B0604030504040204" pitchFamily="50" charset="-128"/>
              <a:ea typeface="Meiryo UI" panose="020B0604030504040204" pitchFamily="50" charset="-128"/>
            </a:endParaRPr>
          </a:p>
          <a:p>
            <a:pPr algn="ctr"/>
            <a:r>
              <a:rPr kumimoji="1" lang="ja-JP" altLang="en-US" sz="2000" b="1" dirty="0">
                <a:solidFill>
                  <a:srgbClr val="00B050"/>
                </a:solidFill>
                <a:latin typeface="Meiryo UI" panose="020B0604030504040204" pitchFamily="50" charset="-128"/>
                <a:ea typeface="Meiryo UI" panose="020B0604030504040204" pitchFamily="50" charset="-128"/>
              </a:rPr>
              <a:t>今回は</a:t>
            </a:r>
            <a:r>
              <a:rPr kumimoji="1" lang="en-US" altLang="ja-JP" sz="2000" b="1" dirty="0">
                <a:solidFill>
                  <a:srgbClr val="00B050"/>
                </a:solidFill>
                <a:latin typeface="Meiryo UI" panose="020B0604030504040204" pitchFamily="50" charset="-128"/>
                <a:ea typeface="Meiryo UI" panose="020B0604030504040204" pitchFamily="50" charset="-128"/>
              </a:rPr>
              <a:t>COURSE</a:t>
            </a:r>
            <a:r>
              <a:rPr kumimoji="1" lang="ja-JP" altLang="en-US" sz="2000" b="1" dirty="0">
                <a:solidFill>
                  <a:srgbClr val="00B050"/>
                </a:solidFill>
                <a:latin typeface="Meiryo UI" panose="020B0604030504040204" pitchFamily="50" charset="-128"/>
                <a:ea typeface="Meiryo UI" panose="020B0604030504040204" pitchFamily="50" charset="-128"/>
              </a:rPr>
              <a:t>福島を活用した企業様の</a:t>
            </a:r>
            <a:endParaRPr kumimoji="1" lang="en-US" altLang="ja-JP" sz="2000" b="1" dirty="0">
              <a:solidFill>
                <a:srgbClr val="00B050"/>
              </a:solidFill>
              <a:latin typeface="Meiryo UI" panose="020B0604030504040204" pitchFamily="50" charset="-128"/>
              <a:ea typeface="Meiryo UI" panose="020B0604030504040204" pitchFamily="50" charset="-128"/>
            </a:endParaRPr>
          </a:p>
          <a:p>
            <a:pPr algn="ctr"/>
            <a:r>
              <a:rPr kumimoji="1" lang="ja-JP" altLang="en-US" sz="2000" b="1" dirty="0">
                <a:solidFill>
                  <a:srgbClr val="00B050"/>
                </a:solidFill>
                <a:latin typeface="Meiryo UI" panose="020B0604030504040204" pitchFamily="50" charset="-128"/>
                <a:ea typeface="Meiryo UI" panose="020B0604030504040204" pitchFamily="50" charset="-128"/>
              </a:rPr>
              <a:t>採用成功事例・お客様の声をご紹介します。</a:t>
            </a:r>
          </a:p>
        </p:txBody>
      </p:sp>
    </p:spTree>
    <p:extLst>
      <p:ext uri="{BB962C8B-B14F-4D97-AF65-F5344CB8AC3E}">
        <p14:creationId xmlns:p14="http://schemas.microsoft.com/office/powerpoint/2010/main" val="59233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1547988" cy="461665"/>
          </a:xfrm>
          <a:prstGeom prst="rect">
            <a:avLst/>
          </a:prstGeom>
          <a:noFill/>
        </p:spPr>
        <p:txBody>
          <a:bodyPr wrap="none" rtlCol="0" anchor="ctr">
            <a:spAutoFit/>
          </a:bodyPr>
          <a:lstStyle/>
          <a:p>
            <a:r>
              <a:rPr lang="en-US" altLang="ja-JP" sz="2400" b="1" dirty="0">
                <a:solidFill>
                  <a:schemeClr val="tx1">
                    <a:lumMod val="50000"/>
                    <a:lumOff val="50000"/>
                  </a:schemeClr>
                </a:solidFill>
                <a:latin typeface="メイリオ" panose="020B0604030504040204" pitchFamily="50" charset="-128"/>
                <a:ea typeface="メイリオ" panose="020B0604030504040204" pitchFamily="50" charset="-128"/>
              </a:rPr>
              <a:t>CASE 01</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成功事例集</a:t>
            </a:r>
          </a:p>
        </p:txBody>
      </p:sp>
      <p:sp>
        <p:nvSpPr>
          <p:cNvPr id="13" name="正方形/長方形 12">
            <a:extLst>
              <a:ext uri="{FF2B5EF4-FFF2-40B4-BE49-F238E27FC236}">
                <a16:creationId xmlns:a16="http://schemas.microsoft.com/office/drawing/2014/main" id="{0CA5CF8F-FD1A-4236-B7DC-12B058725F4B}"/>
              </a:ext>
            </a:extLst>
          </p:cNvPr>
          <p:cNvSpPr/>
          <p:nvPr/>
        </p:nvSpPr>
        <p:spPr>
          <a:xfrm>
            <a:off x="631825" y="1268413"/>
            <a:ext cx="8642350" cy="128996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B050"/>
                </a:solidFill>
                <a:latin typeface="Meiryo UI" panose="020B0604030504040204" pitchFamily="50" charset="-128"/>
                <a:ea typeface="Meiryo UI" panose="020B0604030504040204" pitchFamily="50" charset="-128"/>
              </a:rPr>
              <a:t>継続掲載することで、採用の実績に繋がってきていると思います。</a:t>
            </a:r>
          </a:p>
          <a:p>
            <a:pPr algn="ctr"/>
            <a:r>
              <a:rPr lang="ja-JP" altLang="en-US" sz="1600" b="1" dirty="0">
                <a:solidFill>
                  <a:schemeClr val="bg2">
                    <a:lumMod val="50000"/>
                  </a:schemeClr>
                </a:solidFill>
                <a:latin typeface="Meiryo UI" panose="020B0604030504040204" pitchFamily="50" charset="-128"/>
                <a:ea typeface="Meiryo UI" panose="020B0604030504040204" pitchFamily="50" charset="-128"/>
              </a:rPr>
              <a:t>株式会社サン・ベンディング福島 様</a:t>
            </a:r>
            <a:endParaRPr kumimoji="1" lang="ja-JP" altLang="en-US" sz="24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5BFF9AAB-419A-44F7-A103-AEE296694EEA}"/>
              </a:ext>
            </a:extLst>
          </p:cNvPr>
          <p:cNvSpPr/>
          <p:nvPr/>
        </p:nvSpPr>
        <p:spPr>
          <a:xfrm>
            <a:off x="5748623" y="2737323"/>
            <a:ext cx="3525551" cy="3571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rPr>
              <a:t>昨年度は「</a:t>
            </a:r>
            <a:r>
              <a:rPr lang="en-US" altLang="ja-JP" sz="1400" b="1" dirty="0">
                <a:solidFill>
                  <a:schemeClr val="tx1"/>
                </a:solidFill>
                <a:latin typeface="Meiryo UI" panose="020B0604030504040204" pitchFamily="50" charset="-128"/>
                <a:ea typeface="Meiryo UI" panose="020B0604030504040204" pitchFamily="50" charset="-128"/>
              </a:rPr>
              <a:t>COURSE</a:t>
            </a:r>
            <a:r>
              <a:rPr lang="ja-JP" altLang="en-US" sz="1400" b="1" dirty="0">
                <a:solidFill>
                  <a:schemeClr val="tx1"/>
                </a:solidFill>
                <a:latin typeface="Meiryo UI" panose="020B0604030504040204" pitchFamily="50" charset="-128"/>
                <a:ea typeface="Meiryo UI" panose="020B0604030504040204" pitchFamily="50" charset="-128"/>
              </a:rPr>
              <a:t>」を見て、会社見学に来た学生さんも数名いました。</a:t>
            </a:r>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採用が決まった学生さんもいらっしゃいます。</a:t>
            </a:r>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rPr>
              <a:t>COURSE</a:t>
            </a:r>
            <a:r>
              <a:rPr lang="ja-JP" altLang="en-US" sz="1400" b="1" dirty="0">
                <a:solidFill>
                  <a:schemeClr val="tx1"/>
                </a:solidFill>
                <a:latin typeface="Meiryo UI" panose="020B0604030504040204" pitchFamily="50" charset="-128"/>
                <a:ea typeface="Meiryo UI" panose="020B0604030504040204" pitchFamily="50" charset="-128"/>
              </a:rPr>
              <a:t>」は会社の仕事の内容や現場の雰囲気が分かりやすいと好評を得ています。</a:t>
            </a:r>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継続掲載することで、採用の実績に繋がってきていると思います。</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E9EBC6E0-E4AF-4890-B212-D66FC63FB3A8}"/>
              </a:ext>
            </a:extLst>
          </p:cNvPr>
          <p:cNvPicPr>
            <a:picLocks noChangeAspect="1"/>
          </p:cNvPicPr>
          <p:nvPr/>
        </p:nvPicPr>
        <p:blipFill>
          <a:blip r:embed="rId2"/>
          <a:stretch>
            <a:fillRect/>
          </a:stretch>
        </p:blipFill>
        <p:spPr>
          <a:xfrm>
            <a:off x="631825" y="2737323"/>
            <a:ext cx="5065792" cy="3584048"/>
          </a:xfrm>
          <a:prstGeom prst="rect">
            <a:avLst/>
          </a:prstGeom>
        </p:spPr>
      </p:pic>
    </p:spTree>
    <p:extLst>
      <p:ext uri="{BB962C8B-B14F-4D97-AF65-F5344CB8AC3E}">
        <p14:creationId xmlns:p14="http://schemas.microsoft.com/office/powerpoint/2010/main" val="213506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1547988" cy="461665"/>
          </a:xfrm>
          <a:prstGeom prst="rect">
            <a:avLst/>
          </a:prstGeom>
          <a:noFill/>
        </p:spPr>
        <p:txBody>
          <a:bodyPr wrap="none" rtlCol="0" anchor="ctr">
            <a:spAutoFit/>
          </a:bodyPr>
          <a:lstStyle/>
          <a:p>
            <a:r>
              <a:rPr lang="en-US" altLang="ja-JP" sz="2400" b="1" dirty="0">
                <a:solidFill>
                  <a:schemeClr val="tx1">
                    <a:lumMod val="50000"/>
                    <a:lumOff val="50000"/>
                  </a:schemeClr>
                </a:solidFill>
                <a:latin typeface="メイリオ" panose="020B0604030504040204" pitchFamily="50" charset="-128"/>
                <a:ea typeface="メイリオ" panose="020B0604030504040204" pitchFamily="50" charset="-128"/>
              </a:rPr>
              <a:t>CASE 02</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成功事例集</a:t>
            </a:r>
          </a:p>
        </p:txBody>
      </p:sp>
      <p:sp>
        <p:nvSpPr>
          <p:cNvPr id="13" name="正方形/長方形 12">
            <a:extLst>
              <a:ext uri="{FF2B5EF4-FFF2-40B4-BE49-F238E27FC236}">
                <a16:creationId xmlns:a16="http://schemas.microsoft.com/office/drawing/2014/main" id="{0CA5CF8F-FD1A-4236-B7DC-12B058725F4B}"/>
              </a:ext>
            </a:extLst>
          </p:cNvPr>
          <p:cNvSpPr/>
          <p:nvPr/>
        </p:nvSpPr>
        <p:spPr>
          <a:xfrm>
            <a:off x="631825" y="1268413"/>
            <a:ext cx="8642350" cy="128996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B050"/>
                </a:solidFill>
                <a:latin typeface="Meiryo UI" panose="020B0604030504040204" pitchFamily="50" charset="-128"/>
                <a:ea typeface="Meiryo UI" panose="020B0604030504040204" pitchFamily="50" charset="-128"/>
              </a:rPr>
              <a:t>多くの女子生徒さんからの応募があり、反響の大きさに驚いています。</a:t>
            </a:r>
            <a:r>
              <a:rPr lang="zh-CN" altLang="en-US" sz="1600" b="1" dirty="0">
                <a:solidFill>
                  <a:schemeClr val="bg2">
                    <a:lumMod val="50000"/>
                  </a:schemeClr>
                </a:solidFill>
                <a:latin typeface="Meiryo UI" panose="020B0604030504040204" pitchFamily="50" charset="-128"/>
                <a:ea typeface="Meiryo UI" panose="020B0604030504040204" pitchFamily="50" charset="-128"/>
              </a:rPr>
              <a:t>石英理研株式会社 様</a:t>
            </a:r>
            <a:endParaRPr kumimoji="1" lang="ja-JP" altLang="en-US" sz="24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5BFF9AAB-419A-44F7-A103-AEE296694EEA}"/>
              </a:ext>
            </a:extLst>
          </p:cNvPr>
          <p:cNvSpPr/>
          <p:nvPr/>
        </p:nvSpPr>
        <p:spPr>
          <a:xfrm>
            <a:off x="5748623" y="2737323"/>
            <a:ext cx="3525551" cy="3571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rPr>
              <a:t>先輩社員インタビューで女子社員を掲載したところ多くの女子生徒さんからの応募があり、反響の大きさに驚いています。</a:t>
            </a:r>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人選するのが大変でした。</a:t>
            </a:r>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工場も増設したので、次年度も掲載を考えています。</a:t>
            </a:r>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次回は新卒</a:t>
            </a:r>
            <a:r>
              <a:rPr lang="en-US" altLang="ja-JP" sz="1400" b="1" dirty="0">
                <a:solidFill>
                  <a:schemeClr val="tx1"/>
                </a:solidFill>
                <a:latin typeface="Meiryo UI" panose="020B0604030504040204" pitchFamily="50" charset="-128"/>
                <a:ea typeface="Meiryo UI" panose="020B0604030504040204" pitchFamily="50" charset="-128"/>
              </a:rPr>
              <a:t>1</a:t>
            </a:r>
            <a:r>
              <a:rPr lang="ja-JP" altLang="en-US" sz="1400" b="1" dirty="0">
                <a:solidFill>
                  <a:schemeClr val="tx1"/>
                </a:solidFill>
                <a:latin typeface="Meiryo UI" panose="020B0604030504040204" pitchFamily="50" charset="-128"/>
                <a:ea typeface="Meiryo UI" panose="020B0604030504040204" pitchFamily="50" charset="-128"/>
              </a:rPr>
              <a:t>年目の社員にインタビューさせたいと思っています。</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5E54874B-5BD9-4021-B0C9-B9BBB4428F9D}"/>
              </a:ext>
            </a:extLst>
          </p:cNvPr>
          <p:cNvPicPr>
            <a:picLocks noChangeAspect="1"/>
          </p:cNvPicPr>
          <p:nvPr/>
        </p:nvPicPr>
        <p:blipFill>
          <a:blip r:embed="rId2"/>
          <a:stretch>
            <a:fillRect/>
          </a:stretch>
        </p:blipFill>
        <p:spPr>
          <a:xfrm>
            <a:off x="641129" y="2707819"/>
            <a:ext cx="5107494" cy="3613552"/>
          </a:xfrm>
          <a:prstGeom prst="rect">
            <a:avLst/>
          </a:prstGeom>
        </p:spPr>
      </p:pic>
    </p:spTree>
    <p:extLst>
      <p:ext uri="{BB962C8B-B14F-4D97-AF65-F5344CB8AC3E}">
        <p14:creationId xmlns:p14="http://schemas.microsoft.com/office/powerpoint/2010/main" val="105186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1547988" cy="461665"/>
          </a:xfrm>
          <a:prstGeom prst="rect">
            <a:avLst/>
          </a:prstGeom>
          <a:noFill/>
        </p:spPr>
        <p:txBody>
          <a:bodyPr wrap="none" rtlCol="0" anchor="ctr">
            <a:spAutoFit/>
          </a:bodyPr>
          <a:lstStyle/>
          <a:p>
            <a:r>
              <a:rPr lang="en-US" altLang="ja-JP" sz="2400" b="1" dirty="0">
                <a:solidFill>
                  <a:schemeClr val="tx1">
                    <a:lumMod val="50000"/>
                    <a:lumOff val="50000"/>
                  </a:schemeClr>
                </a:solidFill>
                <a:latin typeface="メイリオ" panose="020B0604030504040204" pitchFamily="50" charset="-128"/>
                <a:ea typeface="メイリオ" panose="020B0604030504040204" pitchFamily="50" charset="-128"/>
              </a:rPr>
              <a:t>CASE 03</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成功事例集</a:t>
            </a:r>
          </a:p>
        </p:txBody>
      </p:sp>
      <p:sp>
        <p:nvSpPr>
          <p:cNvPr id="13" name="正方形/長方形 12">
            <a:extLst>
              <a:ext uri="{FF2B5EF4-FFF2-40B4-BE49-F238E27FC236}">
                <a16:creationId xmlns:a16="http://schemas.microsoft.com/office/drawing/2014/main" id="{0CA5CF8F-FD1A-4236-B7DC-12B058725F4B}"/>
              </a:ext>
            </a:extLst>
          </p:cNvPr>
          <p:cNvSpPr/>
          <p:nvPr/>
        </p:nvSpPr>
        <p:spPr>
          <a:xfrm>
            <a:off x="631825" y="1268413"/>
            <a:ext cx="8642350" cy="128996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B050"/>
                </a:solidFill>
                <a:latin typeface="Meiryo UI" panose="020B0604030504040204" pitchFamily="50" charset="-128"/>
                <a:ea typeface="Meiryo UI" panose="020B0604030504040204" pitchFamily="50" charset="-128"/>
              </a:rPr>
              <a:t>２人採用できましたが、「コースを見ましたか」と聞いたら</a:t>
            </a:r>
            <a:endParaRPr lang="en-US" altLang="ja-JP" sz="2400" b="1" dirty="0">
              <a:solidFill>
                <a:srgbClr val="00B050"/>
              </a:solidFill>
              <a:latin typeface="Meiryo UI" panose="020B0604030504040204" pitchFamily="50" charset="-128"/>
              <a:ea typeface="Meiryo UI" panose="020B0604030504040204" pitchFamily="50" charset="-128"/>
            </a:endParaRPr>
          </a:p>
          <a:p>
            <a:pPr algn="ctr"/>
            <a:r>
              <a:rPr lang="ja-JP" altLang="en-US" sz="2400" b="1" dirty="0">
                <a:solidFill>
                  <a:srgbClr val="00B050"/>
                </a:solidFill>
                <a:latin typeface="Meiryo UI" panose="020B0604030504040204" pitchFamily="50" charset="-128"/>
                <a:ea typeface="Meiryo UI" panose="020B0604030504040204" pitchFamily="50" charset="-128"/>
              </a:rPr>
              <a:t>「見ました」と言ってました。</a:t>
            </a:r>
          </a:p>
          <a:p>
            <a:pPr algn="ctr"/>
            <a:r>
              <a:rPr lang="ja-JP" altLang="en-US" sz="1600" b="1" dirty="0">
                <a:solidFill>
                  <a:schemeClr val="bg2">
                    <a:lumMod val="50000"/>
                  </a:schemeClr>
                </a:solidFill>
                <a:latin typeface="Meiryo UI" panose="020B0604030504040204" pitchFamily="50" charset="-128"/>
                <a:ea typeface="Meiryo UI" panose="020B0604030504040204" pitchFamily="50" charset="-128"/>
              </a:rPr>
              <a:t>株式会社運喜 様</a:t>
            </a:r>
            <a:endParaRPr kumimoji="1" lang="ja-JP" altLang="en-US" sz="24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5BFF9AAB-419A-44F7-A103-AEE296694EEA}"/>
              </a:ext>
            </a:extLst>
          </p:cNvPr>
          <p:cNvSpPr/>
          <p:nvPr/>
        </p:nvSpPr>
        <p:spPr>
          <a:xfrm>
            <a:off x="5748623" y="2737323"/>
            <a:ext cx="3525551" cy="3571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rPr>
              <a:t>２人採用できましたが、「コースを見ましたか」と聞いたら「見ました」と言ってました。</a:t>
            </a:r>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求人票ではわからない、会社の雰囲気の良さなどが、コース紙面からは豊富に見て取れるので、掲載して良かったと思っています。</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FA4B1E13-9293-46D7-887C-3B7765BE90CF}"/>
              </a:ext>
            </a:extLst>
          </p:cNvPr>
          <p:cNvPicPr>
            <a:picLocks noChangeAspect="1"/>
          </p:cNvPicPr>
          <p:nvPr/>
        </p:nvPicPr>
        <p:blipFill>
          <a:blip r:embed="rId2"/>
          <a:stretch>
            <a:fillRect/>
          </a:stretch>
        </p:blipFill>
        <p:spPr>
          <a:xfrm>
            <a:off x="631825" y="2688588"/>
            <a:ext cx="5116798" cy="3620135"/>
          </a:xfrm>
          <a:prstGeom prst="rect">
            <a:avLst/>
          </a:prstGeom>
        </p:spPr>
      </p:pic>
    </p:spTree>
    <p:extLst>
      <p:ext uri="{BB962C8B-B14F-4D97-AF65-F5344CB8AC3E}">
        <p14:creationId xmlns:p14="http://schemas.microsoft.com/office/powerpoint/2010/main" val="2855662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1547988" cy="461665"/>
          </a:xfrm>
          <a:prstGeom prst="rect">
            <a:avLst/>
          </a:prstGeom>
          <a:noFill/>
        </p:spPr>
        <p:txBody>
          <a:bodyPr wrap="none" rtlCol="0" anchor="ctr">
            <a:spAutoFit/>
          </a:bodyPr>
          <a:lstStyle/>
          <a:p>
            <a:r>
              <a:rPr lang="en-US" altLang="ja-JP" sz="2400" b="1" dirty="0">
                <a:solidFill>
                  <a:schemeClr val="tx1">
                    <a:lumMod val="50000"/>
                    <a:lumOff val="50000"/>
                  </a:schemeClr>
                </a:solidFill>
                <a:latin typeface="メイリオ" panose="020B0604030504040204" pitchFamily="50" charset="-128"/>
                <a:ea typeface="メイリオ" panose="020B0604030504040204" pitchFamily="50" charset="-128"/>
              </a:rPr>
              <a:t>CASE 04</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成功事例集</a:t>
            </a:r>
          </a:p>
        </p:txBody>
      </p:sp>
      <p:sp>
        <p:nvSpPr>
          <p:cNvPr id="13" name="正方形/長方形 12">
            <a:extLst>
              <a:ext uri="{FF2B5EF4-FFF2-40B4-BE49-F238E27FC236}">
                <a16:creationId xmlns:a16="http://schemas.microsoft.com/office/drawing/2014/main" id="{0CA5CF8F-FD1A-4236-B7DC-12B058725F4B}"/>
              </a:ext>
            </a:extLst>
          </p:cNvPr>
          <p:cNvSpPr/>
          <p:nvPr/>
        </p:nvSpPr>
        <p:spPr>
          <a:xfrm>
            <a:off x="631825" y="1268413"/>
            <a:ext cx="8642350" cy="128996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B050"/>
                </a:solidFill>
                <a:latin typeface="Meiryo UI" panose="020B0604030504040204" pitchFamily="50" charset="-128"/>
                <a:ea typeface="Meiryo UI" panose="020B0604030504040204" pitchFamily="50" charset="-128"/>
              </a:rPr>
              <a:t>効果が出ていることが実感できます。</a:t>
            </a:r>
            <a:endParaRPr lang="en-US" altLang="ja-JP" sz="2400" b="1" dirty="0">
              <a:solidFill>
                <a:srgbClr val="00B050"/>
              </a:solidFill>
              <a:latin typeface="Meiryo UI" panose="020B0604030504040204" pitchFamily="50" charset="-128"/>
              <a:ea typeface="Meiryo UI" panose="020B0604030504040204" pitchFamily="50" charset="-128"/>
            </a:endParaRPr>
          </a:p>
          <a:p>
            <a:pPr algn="ctr"/>
            <a:r>
              <a:rPr lang="ja-JP" altLang="en-US" sz="2400" b="1" dirty="0">
                <a:solidFill>
                  <a:srgbClr val="00B050"/>
                </a:solidFill>
                <a:latin typeface="Meiryo UI" panose="020B0604030504040204" pitchFamily="50" charset="-128"/>
                <a:ea typeface="Meiryo UI" panose="020B0604030504040204" pitchFamily="50" charset="-128"/>
              </a:rPr>
              <a:t>コースに掲載して良かったと思っています。</a:t>
            </a:r>
            <a:endParaRPr lang="en-US" altLang="ja-JP" sz="2400" b="1" dirty="0">
              <a:solidFill>
                <a:srgbClr val="00B050"/>
              </a:solidFill>
              <a:latin typeface="Meiryo UI" panose="020B0604030504040204" pitchFamily="50" charset="-128"/>
              <a:ea typeface="Meiryo UI" panose="020B0604030504040204" pitchFamily="50" charset="-128"/>
            </a:endParaRPr>
          </a:p>
          <a:p>
            <a:pPr algn="ctr"/>
            <a:r>
              <a:rPr lang="ja-JP" altLang="en-US" sz="1600" b="1" dirty="0">
                <a:solidFill>
                  <a:schemeClr val="bg2">
                    <a:lumMod val="50000"/>
                  </a:schemeClr>
                </a:solidFill>
                <a:latin typeface="Meiryo UI" panose="020B0604030504040204" pitchFamily="50" charset="-128"/>
                <a:ea typeface="Meiryo UI" panose="020B0604030504040204" pitchFamily="50" charset="-128"/>
              </a:rPr>
              <a:t>ジーエルサイエンス株式会社 様</a:t>
            </a:r>
            <a:endParaRPr kumimoji="1" lang="ja-JP" altLang="en-US" sz="24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5BFF9AAB-419A-44F7-A103-AEE296694EEA}"/>
              </a:ext>
            </a:extLst>
          </p:cNvPr>
          <p:cNvSpPr/>
          <p:nvPr/>
        </p:nvSpPr>
        <p:spPr>
          <a:xfrm>
            <a:off x="5748623" y="2737323"/>
            <a:ext cx="3525551" cy="3571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rPr>
              <a:t>応募前職場見学や、企業説明会に来てくれた生徒さんに「これ見てますか？」とコース冊子を見せて聞くと、全員ではないですが、「見てます」という答えがたくさん返ってきます。</a:t>
            </a:r>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効果が出ていることが実感できます。</a:t>
            </a:r>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コースに掲載して良かったと思っています。</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2711D146-AFEB-4BD7-82A1-A8E9CB690824}"/>
              </a:ext>
            </a:extLst>
          </p:cNvPr>
          <p:cNvPicPr>
            <a:picLocks noChangeAspect="1"/>
          </p:cNvPicPr>
          <p:nvPr/>
        </p:nvPicPr>
        <p:blipFill>
          <a:blip r:embed="rId2"/>
          <a:stretch>
            <a:fillRect/>
          </a:stretch>
        </p:blipFill>
        <p:spPr>
          <a:xfrm>
            <a:off x="631825" y="2737322"/>
            <a:ext cx="5047917" cy="3571401"/>
          </a:xfrm>
          <a:prstGeom prst="rect">
            <a:avLst/>
          </a:prstGeom>
        </p:spPr>
      </p:pic>
    </p:spTree>
    <p:extLst>
      <p:ext uri="{BB962C8B-B14F-4D97-AF65-F5344CB8AC3E}">
        <p14:creationId xmlns:p14="http://schemas.microsoft.com/office/powerpoint/2010/main" val="307545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1547988" cy="461665"/>
          </a:xfrm>
          <a:prstGeom prst="rect">
            <a:avLst/>
          </a:prstGeom>
          <a:noFill/>
        </p:spPr>
        <p:txBody>
          <a:bodyPr wrap="none" rtlCol="0" anchor="ctr">
            <a:spAutoFit/>
          </a:bodyPr>
          <a:lstStyle/>
          <a:p>
            <a:r>
              <a:rPr lang="en-US" altLang="ja-JP" sz="2400" b="1" dirty="0">
                <a:solidFill>
                  <a:schemeClr val="tx1">
                    <a:lumMod val="50000"/>
                    <a:lumOff val="50000"/>
                  </a:schemeClr>
                </a:solidFill>
                <a:latin typeface="メイリオ" panose="020B0604030504040204" pitchFamily="50" charset="-128"/>
                <a:ea typeface="メイリオ" panose="020B0604030504040204" pitchFamily="50" charset="-128"/>
              </a:rPr>
              <a:t>CASE 05</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成功事例集</a:t>
            </a:r>
          </a:p>
        </p:txBody>
      </p:sp>
      <p:pic>
        <p:nvPicPr>
          <p:cNvPr id="9" name="図 8">
            <a:extLst>
              <a:ext uri="{FF2B5EF4-FFF2-40B4-BE49-F238E27FC236}">
                <a16:creationId xmlns:a16="http://schemas.microsoft.com/office/drawing/2014/main" id="{3917FFE0-1309-4F0D-9FED-A2818C4E3019}"/>
              </a:ext>
            </a:extLst>
          </p:cNvPr>
          <p:cNvPicPr>
            <a:picLocks noChangeAspect="1"/>
          </p:cNvPicPr>
          <p:nvPr/>
        </p:nvPicPr>
        <p:blipFill>
          <a:blip r:embed="rId2"/>
          <a:stretch>
            <a:fillRect/>
          </a:stretch>
        </p:blipFill>
        <p:spPr>
          <a:xfrm>
            <a:off x="631825" y="2737324"/>
            <a:ext cx="5047918" cy="3571402"/>
          </a:xfrm>
          <a:prstGeom prst="rect">
            <a:avLst/>
          </a:prstGeom>
        </p:spPr>
      </p:pic>
      <p:sp>
        <p:nvSpPr>
          <p:cNvPr id="13" name="正方形/長方形 12">
            <a:extLst>
              <a:ext uri="{FF2B5EF4-FFF2-40B4-BE49-F238E27FC236}">
                <a16:creationId xmlns:a16="http://schemas.microsoft.com/office/drawing/2014/main" id="{0CA5CF8F-FD1A-4236-B7DC-12B058725F4B}"/>
              </a:ext>
            </a:extLst>
          </p:cNvPr>
          <p:cNvSpPr/>
          <p:nvPr/>
        </p:nvSpPr>
        <p:spPr>
          <a:xfrm>
            <a:off x="631825" y="1268413"/>
            <a:ext cx="8642350" cy="128996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B050"/>
                </a:solidFill>
                <a:latin typeface="Meiryo UI" panose="020B0604030504040204" pitchFamily="50" charset="-128"/>
                <a:ea typeface="Meiryo UI" panose="020B0604030504040204" pitchFamily="50" charset="-128"/>
              </a:rPr>
              <a:t>掲載後、本人達の責任感や、先輩社員への対応、後輩社員への配慮がアップし、会社そしてグループ全体の士気が確実に上がりました。</a:t>
            </a:r>
            <a:endParaRPr lang="en-US" altLang="ja-JP" sz="2400" b="1" dirty="0">
              <a:solidFill>
                <a:srgbClr val="00B050"/>
              </a:solidFill>
              <a:latin typeface="Meiryo UI" panose="020B0604030504040204" pitchFamily="50" charset="-128"/>
              <a:ea typeface="Meiryo UI" panose="020B0604030504040204" pitchFamily="50" charset="-128"/>
            </a:endParaRPr>
          </a:p>
          <a:p>
            <a:pPr algn="ctr"/>
            <a:r>
              <a:rPr lang="ja-JP" altLang="en-US" sz="1600" b="1" dirty="0">
                <a:solidFill>
                  <a:schemeClr val="bg2">
                    <a:lumMod val="50000"/>
                  </a:schemeClr>
                </a:solidFill>
                <a:latin typeface="Meiryo UI" panose="020B0604030504040204" pitchFamily="50" charset="-128"/>
                <a:ea typeface="Meiryo UI" panose="020B0604030504040204" pitchFamily="50" charset="-128"/>
              </a:rPr>
              <a:t>石川グループ 様</a:t>
            </a:r>
            <a:endParaRPr kumimoji="1" lang="ja-JP" altLang="en-US" sz="24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5BFF9AAB-419A-44F7-A103-AEE296694EEA}"/>
              </a:ext>
            </a:extLst>
          </p:cNvPr>
          <p:cNvSpPr/>
          <p:nvPr/>
        </p:nvSpPr>
        <p:spPr>
          <a:xfrm>
            <a:off x="5748623" y="2737323"/>
            <a:ext cx="3525551" cy="3571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rPr>
              <a:t>３社から各</a:t>
            </a:r>
            <a:r>
              <a:rPr lang="en-US" altLang="ja-JP" sz="1400" b="1" dirty="0">
                <a:solidFill>
                  <a:schemeClr val="tx1"/>
                </a:solidFill>
                <a:latin typeface="Meiryo UI" panose="020B0604030504040204" pitchFamily="50" charset="-128"/>
                <a:ea typeface="Meiryo UI" panose="020B0604030504040204" pitchFamily="50" charset="-128"/>
              </a:rPr>
              <a:t>1</a:t>
            </a:r>
            <a:r>
              <a:rPr lang="ja-JP" altLang="en-US" sz="1400" b="1" dirty="0">
                <a:solidFill>
                  <a:schemeClr val="tx1"/>
                </a:solidFill>
                <a:latin typeface="Meiryo UI" panose="020B0604030504040204" pitchFamily="50" charset="-128"/>
                <a:ea typeface="Meiryo UI" panose="020B0604030504040204" pitchFamily="50" charset="-128"/>
              </a:rPr>
              <a:t>名ずつ先輩社員を掲載いたしました。</a:t>
            </a:r>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掲載後、本人達の責任感や、先輩社員への対応、後輩社員への配慮がアップし、会社そしてグループ全体の士気が確実に上がりました。</a:t>
            </a:r>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リピートにて掲載させていただき、より一層の地域貢献と地元高校生との橋渡しとなればと思います。</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1948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7571303"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他にも多くの実績＆お喜びの声をいただいています！</a:t>
            </a: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成功事例集</a:t>
            </a:r>
          </a:p>
        </p:txBody>
      </p:sp>
      <p:graphicFrame>
        <p:nvGraphicFramePr>
          <p:cNvPr id="6" name="表 5">
            <a:extLst>
              <a:ext uri="{FF2B5EF4-FFF2-40B4-BE49-F238E27FC236}">
                <a16:creationId xmlns:a16="http://schemas.microsoft.com/office/drawing/2014/main" id="{07C1932D-EA4F-4A8E-BDFF-D94C15D90255}"/>
              </a:ext>
            </a:extLst>
          </p:cNvPr>
          <p:cNvGraphicFramePr>
            <a:graphicFrameLocks noGrp="1"/>
          </p:cNvGraphicFramePr>
          <p:nvPr>
            <p:extLst>
              <p:ext uri="{D42A27DB-BD31-4B8C-83A1-F6EECF244321}">
                <p14:modId xmlns:p14="http://schemas.microsoft.com/office/powerpoint/2010/main" val="2574809547"/>
              </p:ext>
            </p:extLst>
          </p:nvPr>
        </p:nvGraphicFramePr>
        <p:xfrm>
          <a:off x="631825" y="1268413"/>
          <a:ext cx="8642350" cy="5040312"/>
        </p:xfrm>
        <a:graphic>
          <a:graphicData uri="http://schemas.openxmlformats.org/drawingml/2006/table">
            <a:tbl>
              <a:tblPr/>
              <a:tblGrid>
                <a:gridCol w="1795465">
                  <a:extLst>
                    <a:ext uri="{9D8B030D-6E8A-4147-A177-3AD203B41FA5}">
                      <a16:colId xmlns:a16="http://schemas.microsoft.com/office/drawing/2014/main" val="3595624100"/>
                    </a:ext>
                  </a:extLst>
                </a:gridCol>
                <a:gridCol w="6846885">
                  <a:extLst>
                    <a:ext uri="{9D8B030D-6E8A-4147-A177-3AD203B41FA5}">
                      <a16:colId xmlns:a16="http://schemas.microsoft.com/office/drawing/2014/main" val="4003295444"/>
                    </a:ext>
                  </a:extLst>
                </a:gridCol>
              </a:tblGrid>
              <a:tr h="840052">
                <a:tc>
                  <a:txBody>
                    <a:bodyPr/>
                    <a:lstStyle/>
                    <a:p>
                      <a:pPr algn="ctr" fontAlgn="t"/>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業種</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t"/>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掲載の効果・お客様の声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858720821"/>
                  </a:ext>
                </a:extLst>
              </a:tr>
              <a:tr h="840052">
                <a:tc>
                  <a:txBody>
                    <a:bodyPr/>
                    <a:lstStyle/>
                    <a:p>
                      <a:pPr algn="l"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インテリア・住宅関連</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採用人員目標を超える</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14</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名を採用。清陵情報、白河実業、光南など万遍なく採用できた。次号掲載も前向きに検討していきたい。</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88364614"/>
                  </a:ext>
                </a:extLst>
              </a:tr>
              <a:tr h="840052">
                <a:tc>
                  <a:txBody>
                    <a:bodyPr/>
                    <a:lstStyle/>
                    <a:p>
                      <a:pPr algn="l" fontAlgn="t"/>
                      <a:r>
                        <a:rPr lang="ja-JP" altLang="en-US" sz="1400" b="1" i="0" u="none" strike="noStrike">
                          <a:solidFill>
                            <a:srgbClr val="000000"/>
                          </a:solidFill>
                          <a:effectLst/>
                          <a:latin typeface="Meiryo UI" panose="020B0604030504040204" pitchFamily="50" charset="-128"/>
                          <a:ea typeface="Meiryo UI" panose="020B0604030504040204" pitchFamily="50" charset="-128"/>
                        </a:rPr>
                        <a:t>医療・福祉サービス</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郡山萌世高校より</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名の採用に成功しました。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019476"/>
                  </a:ext>
                </a:extLst>
              </a:tr>
              <a:tr h="840052">
                <a:tc>
                  <a:txBody>
                    <a:bodyPr/>
                    <a:lstStyle/>
                    <a:p>
                      <a:pPr algn="l" fontAlgn="t"/>
                      <a:r>
                        <a:rPr lang="ja-JP" altLang="en-US" sz="1400" b="1" i="0" u="none" strike="noStrike">
                          <a:solidFill>
                            <a:srgbClr val="000000"/>
                          </a:solidFill>
                          <a:effectLst/>
                          <a:latin typeface="Meiryo UI" panose="020B0604030504040204" pitchFamily="50" charset="-128"/>
                          <a:ea typeface="Meiryo UI" panose="020B0604030504040204" pitchFamily="50" charset="-128"/>
                        </a:rPr>
                        <a:t>機械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zh-TW" altLang="en-US" sz="1400" b="1" i="0" u="none" strike="noStrike" dirty="0">
                          <a:solidFill>
                            <a:srgbClr val="000000"/>
                          </a:solidFill>
                          <a:effectLst/>
                          <a:latin typeface="Meiryo UI" panose="020B0604030504040204" pitchFamily="50" charset="-128"/>
                          <a:ea typeface="Meiryo UI" panose="020B0604030504040204" pitchFamily="50" charset="-128"/>
                        </a:rPr>
                        <a:t>白河実業</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高校</a:t>
                      </a:r>
                      <a:r>
                        <a:rPr lang="zh-TW" altLang="en-US" sz="1400" b="1" i="0" u="none" strike="noStrike" dirty="0">
                          <a:solidFill>
                            <a:srgbClr val="000000"/>
                          </a:solidFill>
                          <a:effectLst/>
                          <a:latin typeface="Meiryo UI" panose="020B0604030504040204" pitchFamily="50" charset="-128"/>
                          <a:ea typeface="Meiryo UI" panose="020B0604030504040204" pitchFamily="50" charset="-128"/>
                        </a:rPr>
                        <a:t>、白河二高</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からそれぞれ</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名ずつ、合計</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名の採用に成功した。</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743323840"/>
                  </a:ext>
                </a:extLst>
              </a:tr>
              <a:tr h="840052">
                <a:tc>
                  <a:txBody>
                    <a:bodyPr/>
                    <a:lstStyle/>
                    <a:p>
                      <a:pPr algn="l" fontAlgn="t"/>
                      <a:r>
                        <a:rPr lang="ja-JP" altLang="en-US" sz="1400" b="1" i="0" u="none" strike="noStrike">
                          <a:solidFill>
                            <a:srgbClr val="000000"/>
                          </a:solidFill>
                          <a:effectLst/>
                          <a:latin typeface="Meiryo UI" panose="020B0604030504040204" pitchFamily="50" charset="-128"/>
                          <a:ea typeface="Meiryo UI" panose="020B0604030504040204" pitchFamily="50" charset="-128"/>
                        </a:rPr>
                        <a:t>建設・建築</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名が応募前職場見学にきてくれた。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394508"/>
                  </a:ext>
                </a:extLst>
              </a:tr>
              <a:tr h="840052">
                <a:tc>
                  <a:txBody>
                    <a:bodyPr/>
                    <a:lstStyle/>
                    <a:p>
                      <a:pPr algn="l"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精密機器・医療機器</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今まで中々採用できていなかったが今年度は採用</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名（須賀川創英、岩瀬農業）次号掲載もしていきたい。</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821381642"/>
                  </a:ext>
                </a:extLst>
              </a:tr>
            </a:tbl>
          </a:graphicData>
        </a:graphic>
      </p:graphicFrame>
    </p:spTree>
    <p:extLst>
      <p:ext uri="{BB962C8B-B14F-4D97-AF65-F5344CB8AC3E}">
        <p14:creationId xmlns:p14="http://schemas.microsoft.com/office/powerpoint/2010/main" val="131783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7571303"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他にも多くの実績＆お喜びの声をいただいています！</a:t>
            </a: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成功事例集</a:t>
            </a:r>
          </a:p>
        </p:txBody>
      </p:sp>
      <p:graphicFrame>
        <p:nvGraphicFramePr>
          <p:cNvPr id="6" name="表 5">
            <a:extLst>
              <a:ext uri="{FF2B5EF4-FFF2-40B4-BE49-F238E27FC236}">
                <a16:creationId xmlns:a16="http://schemas.microsoft.com/office/drawing/2014/main" id="{07C1932D-EA4F-4A8E-BDFF-D94C15D90255}"/>
              </a:ext>
            </a:extLst>
          </p:cNvPr>
          <p:cNvGraphicFramePr>
            <a:graphicFrameLocks noGrp="1"/>
          </p:cNvGraphicFramePr>
          <p:nvPr>
            <p:extLst>
              <p:ext uri="{D42A27DB-BD31-4B8C-83A1-F6EECF244321}">
                <p14:modId xmlns:p14="http://schemas.microsoft.com/office/powerpoint/2010/main" val="4007466979"/>
              </p:ext>
            </p:extLst>
          </p:nvPr>
        </p:nvGraphicFramePr>
        <p:xfrm>
          <a:off x="631825" y="1268413"/>
          <a:ext cx="8642350" cy="5040312"/>
        </p:xfrm>
        <a:graphic>
          <a:graphicData uri="http://schemas.openxmlformats.org/drawingml/2006/table">
            <a:tbl>
              <a:tblPr/>
              <a:tblGrid>
                <a:gridCol w="1795465">
                  <a:extLst>
                    <a:ext uri="{9D8B030D-6E8A-4147-A177-3AD203B41FA5}">
                      <a16:colId xmlns:a16="http://schemas.microsoft.com/office/drawing/2014/main" val="3595624100"/>
                    </a:ext>
                  </a:extLst>
                </a:gridCol>
                <a:gridCol w="6846885">
                  <a:extLst>
                    <a:ext uri="{9D8B030D-6E8A-4147-A177-3AD203B41FA5}">
                      <a16:colId xmlns:a16="http://schemas.microsoft.com/office/drawing/2014/main" val="4003295444"/>
                    </a:ext>
                  </a:extLst>
                </a:gridCol>
              </a:tblGrid>
              <a:tr h="840052">
                <a:tc>
                  <a:txBody>
                    <a:bodyPr/>
                    <a:lstStyle/>
                    <a:p>
                      <a:pPr algn="ctr" fontAlgn="t"/>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業種</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t"/>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掲載の効果・お客様の声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858720821"/>
                  </a:ext>
                </a:extLst>
              </a:tr>
              <a:tr h="840052">
                <a:tc>
                  <a:txBody>
                    <a:bodyPr/>
                    <a:lstStyle/>
                    <a:p>
                      <a:pPr algn="l" fontAlgn="t"/>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建設・建築</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zh-TW" altLang="en-US" sz="1400" b="1" i="0" u="none" strike="noStrike" dirty="0">
                          <a:solidFill>
                            <a:schemeClr val="tx1"/>
                          </a:solidFill>
                          <a:effectLst/>
                          <a:latin typeface="Meiryo UI" panose="020B0604030504040204" pitchFamily="50" charset="-128"/>
                          <a:ea typeface="Meiryo UI" panose="020B0604030504040204" pitchFamily="50" charset="-128"/>
                        </a:rPr>
                        <a:t>岩瀬農業</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高校から</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名の採用に成功した。</a:t>
                      </a:r>
                      <a:endParaRPr lang="zh-TW"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88364614"/>
                  </a:ext>
                </a:extLst>
              </a:tr>
              <a:tr h="840052">
                <a:tc>
                  <a:txBody>
                    <a:bodyPr/>
                    <a:lstStyle/>
                    <a:p>
                      <a:pPr algn="l" fontAlgn="t"/>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サービス（その他）</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郡山萌世高校から</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名の採用に成功。</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COURSE</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掲載２年目でようやく採用活動の流れが分かってきました。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019476"/>
                  </a:ext>
                </a:extLst>
              </a:tr>
              <a:tr h="840052">
                <a:tc>
                  <a:txBody>
                    <a:bodyPr/>
                    <a:lstStyle/>
                    <a:p>
                      <a:pPr algn="l" fontAlgn="t"/>
                      <a:r>
                        <a:rPr lang="ja-JP" altLang="en-US" sz="1400" b="1" i="0" u="none" strike="noStrike">
                          <a:solidFill>
                            <a:schemeClr val="tx1"/>
                          </a:solidFill>
                          <a:effectLst/>
                          <a:latin typeface="Meiryo UI" panose="020B0604030504040204" pitchFamily="50" charset="-128"/>
                          <a:ea typeface="Meiryo UI" panose="020B0604030504040204" pitchFamily="50" charset="-128"/>
                        </a:rPr>
                        <a:t>化学・石油</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名の採用に成功。息子が自宅に冊子を持ってきて興味を持ち、貴社に問合せをして</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COURSE</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の掲載をお願いしたのですが、成果につながってよかったです。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743323840"/>
                  </a:ext>
                </a:extLst>
              </a:tr>
              <a:tr h="840052">
                <a:tc>
                  <a:txBody>
                    <a:bodyPr/>
                    <a:lstStyle/>
                    <a:p>
                      <a:pPr algn="l" fontAlgn="t"/>
                      <a:r>
                        <a:rPr lang="ja-JP" altLang="en-US" sz="1400" b="1" i="0" u="none" strike="noStrike">
                          <a:solidFill>
                            <a:schemeClr val="tx1"/>
                          </a:solidFill>
                          <a:effectLst/>
                          <a:latin typeface="Meiryo UI" panose="020B0604030504040204" pitchFamily="50" charset="-128"/>
                          <a:ea typeface="Meiryo UI" panose="020B0604030504040204" pitchFamily="50" charset="-128"/>
                        </a:rPr>
                        <a:t>その他電気・電子機器</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zh-TW" altLang="en-US" sz="1400" b="1" i="0" u="none" strike="noStrike" dirty="0">
                          <a:solidFill>
                            <a:schemeClr val="tx1"/>
                          </a:solidFill>
                          <a:effectLst/>
                          <a:latin typeface="Meiryo UI" panose="020B0604030504040204" pitchFamily="50" charset="-128"/>
                          <a:ea typeface="Meiryo UI" panose="020B0604030504040204" pitchFamily="50" charset="-128"/>
                        </a:rPr>
                        <a:t>郡山北工業</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から</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名の採用に成功。</a:t>
                      </a:r>
                      <a:endParaRPr lang="zh-TW"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394508"/>
                  </a:ext>
                </a:extLst>
              </a:tr>
              <a:tr h="840052">
                <a:tc>
                  <a:txBody>
                    <a:bodyPr/>
                    <a:lstStyle/>
                    <a:p>
                      <a:pPr algn="l" fontAlgn="t"/>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公務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県中・県南版の掲載により、この地域の応募が増えました。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821381642"/>
                  </a:ext>
                </a:extLst>
              </a:tr>
            </a:tbl>
          </a:graphicData>
        </a:graphic>
      </p:graphicFrame>
    </p:spTree>
    <p:extLst>
      <p:ext uri="{BB962C8B-B14F-4D97-AF65-F5344CB8AC3E}">
        <p14:creationId xmlns:p14="http://schemas.microsoft.com/office/powerpoint/2010/main" val="14925459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A8CDCCC1-6BFF-4549-8514-205BFA42C77B}" vid="{E51E497E-1E5E-435B-8001-B18F3D16654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15417</TotalTime>
  <Words>1546</Words>
  <Application>Microsoft Office PowerPoint</Application>
  <PresentationFormat>A4 210 x 297 mm</PresentationFormat>
  <Paragraphs>163</Paragraphs>
  <Slides>14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14</vt:i4>
      </vt:variant>
    </vt:vector>
  </HeadingPairs>
  <TitlesOfParts>
    <vt:vector size="23" baseType="lpstr">
      <vt:lpstr>Meiryo UI</vt:lpstr>
      <vt:lpstr>メイリオ</vt:lpstr>
      <vt:lpstr>游ゴシック</vt:lpstr>
      <vt:lpstr>游ゴシック Light</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お問い合わせ</vt:lpstr>
    </vt:vector>
  </TitlesOfParts>
  <Company>船井総合研究所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SHUNSUKE KANAKUBO</dc:creator>
  <cp:lastModifiedBy>Kushiya Hideki</cp:lastModifiedBy>
  <cp:revision>593</cp:revision>
  <dcterms:created xsi:type="dcterms:W3CDTF">2020-12-25T04:31:35Z</dcterms:created>
  <dcterms:modified xsi:type="dcterms:W3CDTF">2023-04-03T02:49:49Z</dcterms:modified>
</cp:coreProperties>
</file>